
<file path=[Content_Types].xml><?xml version="1.0" encoding="utf-8"?>
<Types xmlns="http://schemas.openxmlformats.org/package/2006/content-types">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8"/>
  </p:notesMasterIdLst>
  <p:handoutMasterIdLst>
    <p:handoutMasterId r:id="rId59"/>
  </p:handout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Lst>
  <p:sldSz cx="9144000" cy="6858000" type="screen4x3"/>
  <p:notesSz cx="6888163"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83" d="100"/>
          <a:sy n="83" d="100"/>
        </p:scale>
        <p:origin x="1236" y="78"/>
      </p:cViewPr>
      <p:guideLst/>
    </p:cSldViewPr>
  </p:slideViewPr>
  <p:notesTextViewPr>
    <p:cViewPr>
      <p:scale>
        <a:sx n="1" d="1"/>
        <a:sy n="1" d="1"/>
      </p:scale>
      <p:origin x="0" y="0"/>
    </p:cViewPr>
  </p:notesTextViewPr>
  <p:notesViewPr>
    <p:cSldViewPr snapToGrid="0">
      <p:cViewPr>
        <p:scale>
          <a:sx n="53" d="100"/>
          <a:sy n="53" d="100"/>
        </p:scale>
        <p:origin x="3168" y="22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2989075" cy="500477"/>
          </a:xfrm>
          <a:prstGeom prst="rect">
            <a:avLst/>
          </a:prstGeom>
          <a:noFill/>
          <a:ln>
            <a:noFill/>
          </a:ln>
        </p:spPr>
        <p:txBody>
          <a:bodyPr vert="horz" lIns="91008" tIns="45504" rIns="91008" bIns="45504" compatLnSpc="1">
            <a:noAutofit/>
          </a:bodyPr>
          <a:lstStyle/>
          <a:p>
            <a:pPr hangingPunct="0">
              <a:tabLst>
                <a:tab pos="0" algn="l"/>
                <a:tab pos="924641" algn="l"/>
                <a:tab pos="1849283" algn="l"/>
                <a:tab pos="2773923" algn="l"/>
                <a:tab pos="3698565" algn="l"/>
                <a:tab pos="4623206" algn="l"/>
                <a:tab pos="5547847" algn="l"/>
                <a:tab pos="6472488" algn="l"/>
                <a:tab pos="7397130" algn="l"/>
                <a:tab pos="8321772" algn="l"/>
                <a:tab pos="9246413" algn="l"/>
                <a:tab pos="10171054" algn="l"/>
              </a:tabLst>
              <a:defRPr sz="1400"/>
            </a:pPr>
            <a:endParaRPr lang="en-GB" sz="1400">
              <a:solidFill>
                <a:srgbClr val="000000"/>
              </a:solidFill>
              <a:latin typeface="Times" pitchFamily="18"/>
              <a:ea typeface="MS Gothic" pitchFamily="2"/>
              <a:cs typeface="Tahoma" pitchFamily="2"/>
            </a:endParaRPr>
          </a:p>
        </p:txBody>
      </p:sp>
      <p:sp>
        <p:nvSpPr>
          <p:cNvPr id="3" name="Date Placeholder 2"/>
          <p:cNvSpPr txBox="1">
            <a:spLocks noGrp="1"/>
          </p:cNvSpPr>
          <p:nvPr>
            <p:ph type="dt" sz="quarter" idx="1"/>
          </p:nvPr>
        </p:nvSpPr>
        <p:spPr>
          <a:xfrm>
            <a:off x="3899445" y="0"/>
            <a:ext cx="2989075" cy="500477"/>
          </a:xfrm>
          <a:prstGeom prst="rect">
            <a:avLst/>
          </a:prstGeom>
          <a:noFill/>
          <a:ln>
            <a:noFill/>
          </a:ln>
        </p:spPr>
        <p:txBody>
          <a:bodyPr vert="horz" lIns="91008" tIns="45504" rIns="91008" bIns="45504" compatLnSpc="1">
            <a:noAutofit/>
          </a:bodyPr>
          <a:lstStyle/>
          <a:p>
            <a:pPr algn="r" hangingPunct="0">
              <a:tabLst>
                <a:tab pos="0" algn="l"/>
                <a:tab pos="924641" algn="l"/>
                <a:tab pos="1849283" algn="l"/>
                <a:tab pos="2773923" algn="l"/>
                <a:tab pos="3698565" algn="l"/>
                <a:tab pos="4623206" algn="l"/>
                <a:tab pos="5547847" algn="l"/>
                <a:tab pos="6472488" algn="l"/>
                <a:tab pos="7397130" algn="l"/>
                <a:tab pos="8321772" algn="l"/>
                <a:tab pos="9246413" algn="l"/>
                <a:tab pos="10171054" algn="l"/>
              </a:tabLst>
              <a:defRPr sz="1400"/>
            </a:pPr>
            <a:endParaRPr lang="en-GB" sz="1400">
              <a:solidFill>
                <a:srgbClr val="000000"/>
              </a:solidFill>
              <a:latin typeface="Times" pitchFamily="18"/>
              <a:ea typeface="MS Gothic" pitchFamily="2"/>
              <a:cs typeface="Tahoma" pitchFamily="2"/>
            </a:endParaRPr>
          </a:p>
        </p:txBody>
      </p:sp>
      <p:sp>
        <p:nvSpPr>
          <p:cNvPr id="4" name="Footer Placeholder 3"/>
          <p:cNvSpPr txBox="1">
            <a:spLocks noGrp="1"/>
          </p:cNvSpPr>
          <p:nvPr>
            <p:ph type="ftr" sz="quarter" idx="2"/>
          </p:nvPr>
        </p:nvSpPr>
        <p:spPr>
          <a:xfrm>
            <a:off x="0" y="9519611"/>
            <a:ext cx="2989075" cy="500477"/>
          </a:xfrm>
          <a:prstGeom prst="rect">
            <a:avLst/>
          </a:prstGeom>
          <a:noFill/>
          <a:ln>
            <a:noFill/>
          </a:ln>
        </p:spPr>
        <p:txBody>
          <a:bodyPr vert="horz" lIns="91008" tIns="45504" rIns="91008" bIns="45504" anchor="b" compatLnSpc="1">
            <a:noAutofit/>
          </a:bodyPr>
          <a:lstStyle/>
          <a:p>
            <a:pPr hangingPunct="0">
              <a:tabLst>
                <a:tab pos="0" algn="l"/>
                <a:tab pos="924641" algn="l"/>
                <a:tab pos="1849283" algn="l"/>
                <a:tab pos="2773923" algn="l"/>
                <a:tab pos="3698565" algn="l"/>
                <a:tab pos="4623206" algn="l"/>
                <a:tab pos="5547847" algn="l"/>
                <a:tab pos="6472488" algn="l"/>
                <a:tab pos="7397130" algn="l"/>
                <a:tab pos="8321772" algn="l"/>
                <a:tab pos="9246413" algn="l"/>
                <a:tab pos="10171054" algn="l"/>
              </a:tabLst>
              <a:defRPr sz="1400"/>
            </a:pPr>
            <a:endParaRPr lang="en-GB" sz="1400">
              <a:solidFill>
                <a:srgbClr val="000000"/>
              </a:solidFill>
              <a:latin typeface="Times" pitchFamily="18"/>
              <a:ea typeface="MS Gothic" pitchFamily="2"/>
              <a:cs typeface="Tahoma" pitchFamily="2"/>
            </a:endParaRPr>
          </a:p>
        </p:txBody>
      </p:sp>
      <p:sp>
        <p:nvSpPr>
          <p:cNvPr id="5" name="Slide Number Placeholder 4"/>
          <p:cNvSpPr txBox="1">
            <a:spLocks noGrp="1"/>
          </p:cNvSpPr>
          <p:nvPr>
            <p:ph type="sldNum" sz="quarter" idx="3"/>
          </p:nvPr>
        </p:nvSpPr>
        <p:spPr>
          <a:xfrm>
            <a:off x="3899445" y="9519611"/>
            <a:ext cx="2989075" cy="500477"/>
          </a:xfrm>
          <a:prstGeom prst="rect">
            <a:avLst/>
          </a:prstGeom>
          <a:noFill/>
          <a:ln>
            <a:noFill/>
          </a:ln>
        </p:spPr>
        <p:txBody>
          <a:bodyPr vert="horz" lIns="91008" tIns="45504" rIns="91008" bIns="45504" anchor="b" compatLnSpc="1">
            <a:noAutofit/>
          </a:bodyPr>
          <a:lstStyle/>
          <a:p>
            <a:pPr algn="r" hangingPunct="0">
              <a:tabLst>
                <a:tab pos="0" algn="l"/>
                <a:tab pos="924641" algn="l"/>
                <a:tab pos="1849283" algn="l"/>
                <a:tab pos="2773923" algn="l"/>
                <a:tab pos="3698565" algn="l"/>
                <a:tab pos="4623206" algn="l"/>
                <a:tab pos="5547847" algn="l"/>
                <a:tab pos="6472488" algn="l"/>
                <a:tab pos="7397130" algn="l"/>
                <a:tab pos="8321772" algn="l"/>
                <a:tab pos="9246413" algn="l"/>
                <a:tab pos="10171054" algn="l"/>
              </a:tabLst>
              <a:defRPr sz="1400"/>
            </a:pPr>
            <a:fld id="{AA491C27-8597-49E2-BBC8-CEC38A16B7F7}" type="slidenum">
              <a:pPr algn="r" hangingPunct="0">
                <a:tabLst>
                  <a:tab pos="0" algn="l"/>
                  <a:tab pos="924641" algn="l"/>
                  <a:tab pos="1849283" algn="l"/>
                  <a:tab pos="2773923" algn="l"/>
                  <a:tab pos="3698565" algn="l"/>
                  <a:tab pos="4623206" algn="l"/>
                  <a:tab pos="5547847" algn="l"/>
                  <a:tab pos="6472488" algn="l"/>
                  <a:tab pos="7397130" algn="l"/>
                  <a:tab pos="8321772" algn="l"/>
                  <a:tab pos="9246413" algn="l"/>
                  <a:tab pos="10171054" algn="l"/>
                </a:tabLst>
                <a:defRPr sz="1400"/>
              </a:pPr>
              <a:t>‹#›</a:t>
            </a:fld>
            <a:endParaRPr lang="en-GB" sz="1400">
              <a:solidFill>
                <a:srgbClr val="000000"/>
              </a:solidFill>
              <a:latin typeface="Times" pitchFamily="18"/>
              <a:ea typeface="MS Gothic" pitchFamily="2"/>
              <a:cs typeface="Tahoma" pitchFamily="2"/>
            </a:endParaRPr>
          </a:p>
        </p:txBody>
      </p:sp>
    </p:spTree>
    <p:extLst>
      <p:ext uri="{BB962C8B-B14F-4D97-AF65-F5344CB8AC3E}">
        <p14:creationId xmlns:p14="http://schemas.microsoft.com/office/powerpoint/2010/main" val="30876167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a:spLocks noMove="1" noResize="1"/>
          </p:cNvSpPr>
          <p:nvPr/>
        </p:nvSpPr>
        <p:spPr>
          <a:xfrm>
            <a:off x="0" y="0"/>
            <a:ext cx="6888885" cy="10020451"/>
          </a:xfrm>
          <a:prstGeom prst="rect">
            <a:avLst/>
          </a:prstGeom>
          <a:solidFill>
            <a:srgbClr val="FFFFFF"/>
          </a:solidFill>
          <a:ln>
            <a:noFill/>
            <a:prstDash val="solid"/>
          </a:ln>
        </p:spPr>
        <p:txBody>
          <a:bodyPr vert="horz" lIns="0" tIns="0" rIns="0" bIns="0" anchor="ctr" anchorCtr="1" compatLnSpc="0">
            <a:noAutofit/>
          </a:bodyPr>
          <a:lstStyle/>
          <a:p>
            <a:pPr lvl="0" rtl="0" hangingPunct="0">
              <a:buNone/>
              <a:tabLst/>
            </a:pPr>
            <a:endParaRPr lang="en-GB" sz="2400">
              <a:latin typeface="Times New Roman" pitchFamily="18"/>
              <a:ea typeface="Arial Unicode MS" pitchFamily="2"/>
              <a:cs typeface="Tahoma" pitchFamily="2"/>
            </a:endParaRPr>
          </a:p>
        </p:txBody>
      </p:sp>
      <p:sp>
        <p:nvSpPr>
          <p:cNvPr id="3" name="Header Placeholder 2"/>
          <p:cNvSpPr txBox="1">
            <a:spLocks noGrp="1"/>
          </p:cNvSpPr>
          <p:nvPr>
            <p:ph type="hdr" sz="quarter"/>
          </p:nvPr>
        </p:nvSpPr>
        <p:spPr>
          <a:xfrm>
            <a:off x="1" y="0"/>
            <a:ext cx="2986155" cy="501931"/>
          </a:xfrm>
          <a:prstGeom prst="rect">
            <a:avLst/>
          </a:prstGeom>
          <a:noFill/>
          <a:ln>
            <a:noFill/>
          </a:ln>
        </p:spPr>
        <p:txBody>
          <a:bodyPr vert="horz" wrap="square" lIns="91008" tIns="47324" rIns="91008" bIns="47324" anchor="t" anchorCtr="0" compatLnSpc="1">
            <a:noAutofit/>
          </a:bodyPr>
          <a:lstStyle>
            <a:lvl1pPr marL="0" marR="0" lvl="0" indent="0" algn="l" rtl="0" hangingPunct="0">
              <a:lnSpc>
                <a:spcPct val="100000"/>
              </a:lnSpc>
              <a:spcBef>
                <a:spcPts val="0"/>
              </a:spcBef>
              <a:spcAft>
                <a:spcPts val="0"/>
              </a:spcAft>
              <a:buNone/>
              <a:tabLst>
                <a:tab pos="0" algn="l"/>
                <a:tab pos="924641" algn="l"/>
                <a:tab pos="1849283" algn="l"/>
                <a:tab pos="2773923" algn="l"/>
                <a:tab pos="3698565" algn="l"/>
                <a:tab pos="4623206" algn="l"/>
                <a:tab pos="5547847" algn="l"/>
                <a:tab pos="6472488" algn="l"/>
                <a:tab pos="7397130" algn="l"/>
                <a:tab pos="8321772" algn="l"/>
                <a:tab pos="9246413" algn="l"/>
                <a:tab pos="10171054" algn="l"/>
              </a:tabLst>
              <a:defRPr lang="en-GB" sz="1200" b="0" i="0" u="none" strike="noStrike" baseline="0">
                <a:solidFill>
                  <a:srgbClr val="000000"/>
                </a:solidFill>
                <a:latin typeface="Times" pitchFamily="18"/>
                <a:ea typeface="Arial Unicode MS" pitchFamily="2"/>
                <a:cs typeface="Tahoma" pitchFamily="2"/>
              </a:defRPr>
            </a:lvl1pPr>
          </a:lstStyle>
          <a:p>
            <a:pPr lvl="0"/>
            <a:endParaRPr lang="en-GB"/>
          </a:p>
        </p:txBody>
      </p:sp>
      <p:sp>
        <p:nvSpPr>
          <p:cNvPr id="4" name="Date Placeholder 3"/>
          <p:cNvSpPr txBox="1">
            <a:spLocks noGrp="1"/>
          </p:cNvSpPr>
          <p:nvPr>
            <p:ph type="dt" idx="1"/>
          </p:nvPr>
        </p:nvSpPr>
        <p:spPr>
          <a:xfrm>
            <a:off x="3901998" y="0"/>
            <a:ext cx="2986155" cy="501931"/>
          </a:xfrm>
          <a:prstGeom prst="rect">
            <a:avLst/>
          </a:prstGeom>
          <a:noFill/>
          <a:ln>
            <a:noFill/>
          </a:ln>
        </p:spPr>
        <p:txBody>
          <a:bodyPr vert="horz" wrap="square" lIns="91008" tIns="47324" rIns="91008" bIns="47324" anchor="t" anchorCtr="0" compatLnSpc="1">
            <a:noAutofit/>
          </a:bodyPr>
          <a:lstStyle>
            <a:lvl1pPr marL="0" marR="0" lvl="0" indent="0" algn="r" rtl="0" hangingPunct="0">
              <a:lnSpc>
                <a:spcPct val="100000"/>
              </a:lnSpc>
              <a:spcBef>
                <a:spcPts val="0"/>
              </a:spcBef>
              <a:spcAft>
                <a:spcPts val="0"/>
              </a:spcAft>
              <a:buNone/>
              <a:tabLst>
                <a:tab pos="0" algn="l"/>
                <a:tab pos="924641" algn="l"/>
                <a:tab pos="1849283" algn="l"/>
                <a:tab pos="2773923" algn="l"/>
                <a:tab pos="3698565" algn="l"/>
                <a:tab pos="4623206" algn="l"/>
                <a:tab pos="5547847" algn="l"/>
                <a:tab pos="6472488" algn="l"/>
                <a:tab pos="7397130" algn="l"/>
                <a:tab pos="8321772" algn="l"/>
                <a:tab pos="9246413" algn="l"/>
                <a:tab pos="10171054" algn="l"/>
              </a:tabLst>
              <a:defRPr lang="en-GB" sz="1200" b="0" i="0" u="none" strike="noStrike" baseline="0">
                <a:solidFill>
                  <a:srgbClr val="000000"/>
                </a:solidFill>
                <a:latin typeface="Times" pitchFamily="18"/>
                <a:ea typeface="Arial Unicode MS" pitchFamily="2"/>
                <a:cs typeface="Tahoma" pitchFamily="2"/>
              </a:defRPr>
            </a:lvl1pPr>
          </a:lstStyle>
          <a:p>
            <a:pPr lvl="0"/>
            <a:endParaRPr lang="en-GB"/>
          </a:p>
        </p:txBody>
      </p:sp>
      <p:sp>
        <p:nvSpPr>
          <p:cNvPr id="5" name="Slide Image Placeholder 4"/>
          <p:cNvSpPr>
            <a:spLocks noGrp="1" noRot="1" noChangeAspect="1"/>
          </p:cNvSpPr>
          <p:nvPr>
            <p:ph type="sldImg" idx="2"/>
          </p:nvPr>
        </p:nvSpPr>
        <p:spPr>
          <a:xfrm>
            <a:off x="938213" y="750888"/>
            <a:ext cx="5013325" cy="3759200"/>
          </a:xfrm>
          <a:prstGeom prst="rect">
            <a:avLst/>
          </a:prstGeom>
          <a:noFill/>
          <a:ln>
            <a:noFill/>
            <a:prstDash val="solid"/>
          </a:ln>
        </p:spPr>
      </p:sp>
      <p:sp>
        <p:nvSpPr>
          <p:cNvPr id="6" name="Notes Placeholder 5"/>
          <p:cNvSpPr txBox="1">
            <a:spLocks noGrp="1"/>
          </p:cNvSpPr>
          <p:nvPr>
            <p:ph type="body" sz="quarter" idx="3"/>
          </p:nvPr>
        </p:nvSpPr>
        <p:spPr>
          <a:xfrm>
            <a:off x="688524" y="4759805"/>
            <a:ext cx="5512567" cy="4510475"/>
          </a:xfrm>
          <a:prstGeom prst="rect">
            <a:avLst/>
          </a:prstGeom>
          <a:noFill/>
          <a:ln>
            <a:noFill/>
          </a:ln>
        </p:spPr>
        <p:txBody>
          <a:bodyPr vert="horz" lIns="91008" tIns="47324" rIns="91008" bIns="47324" compatLnSpc="1"/>
          <a:lstStyle/>
          <a:p>
            <a:endParaRPr lang="en-GB"/>
          </a:p>
        </p:txBody>
      </p:sp>
      <p:sp>
        <p:nvSpPr>
          <p:cNvPr id="7" name="Footer Placeholder 6"/>
          <p:cNvSpPr txBox="1">
            <a:spLocks noGrp="1"/>
          </p:cNvSpPr>
          <p:nvPr>
            <p:ph type="ftr" sz="quarter" idx="4"/>
          </p:nvPr>
        </p:nvSpPr>
        <p:spPr>
          <a:xfrm>
            <a:off x="1" y="9517793"/>
            <a:ext cx="2986155" cy="502295"/>
          </a:xfrm>
          <a:prstGeom prst="rect">
            <a:avLst/>
          </a:prstGeom>
          <a:noFill/>
          <a:ln>
            <a:noFill/>
          </a:ln>
        </p:spPr>
        <p:txBody>
          <a:bodyPr vert="horz" wrap="square" lIns="91008" tIns="47324" rIns="91008" bIns="47324" anchor="b" anchorCtr="0" compatLnSpc="1">
            <a:noAutofit/>
          </a:bodyPr>
          <a:lstStyle>
            <a:lvl1pPr marL="0" marR="0" lvl="0" indent="0" algn="l" rtl="0" hangingPunct="0">
              <a:lnSpc>
                <a:spcPct val="100000"/>
              </a:lnSpc>
              <a:spcBef>
                <a:spcPts val="0"/>
              </a:spcBef>
              <a:spcAft>
                <a:spcPts val="0"/>
              </a:spcAft>
              <a:buNone/>
              <a:tabLst>
                <a:tab pos="0" algn="l"/>
                <a:tab pos="924641" algn="l"/>
                <a:tab pos="1849283" algn="l"/>
                <a:tab pos="2773923" algn="l"/>
                <a:tab pos="3698565" algn="l"/>
                <a:tab pos="4623206" algn="l"/>
                <a:tab pos="5547847" algn="l"/>
                <a:tab pos="6472488" algn="l"/>
                <a:tab pos="7397130" algn="l"/>
                <a:tab pos="8321772" algn="l"/>
                <a:tab pos="9246413" algn="l"/>
                <a:tab pos="10171054" algn="l"/>
              </a:tabLst>
              <a:defRPr lang="en-GB" sz="1200" b="0" i="0" u="none" strike="noStrike" baseline="0">
                <a:solidFill>
                  <a:srgbClr val="000000"/>
                </a:solidFill>
                <a:latin typeface="Times" pitchFamily="18"/>
                <a:ea typeface="Arial Unicode MS" pitchFamily="2"/>
                <a:cs typeface="Tahoma" pitchFamily="2"/>
              </a:defRPr>
            </a:lvl1pPr>
          </a:lstStyle>
          <a:p>
            <a:pPr lvl="0"/>
            <a:endParaRPr lang="en-GB"/>
          </a:p>
        </p:txBody>
      </p:sp>
      <p:sp>
        <p:nvSpPr>
          <p:cNvPr id="8" name="Slide Number Placeholder 7"/>
          <p:cNvSpPr txBox="1">
            <a:spLocks noGrp="1"/>
          </p:cNvSpPr>
          <p:nvPr>
            <p:ph type="sldNum" sz="quarter" idx="5"/>
          </p:nvPr>
        </p:nvSpPr>
        <p:spPr>
          <a:xfrm>
            <a:off x="3901998" y="9517793"/>
            <a:ext cx="2986155" cy="502295"/>
          </a:xfrm>
          <a:prstGeom prst="rect">
            <a:avLst/>
          </a:prstGeom>
          <a:noFill/>
          <a:ln>
            <a:noFill/>
          </a:ln>
        </p:spPr>
        <p:txBody>
          <a:bodyPr vert="horz" wrap="square" lIns="91008" tIns="47324" rIns="91008" bIns="47324" anchor="b" anchorCtr="0" compatLnSpc="1">
            <a:noAutofit/>
          </a:bodyPr>
          <a:lstStyle>
            <a:lvl1pPr marL="0" marR="0" lvl="0" indent="0" algn="r" rtl="0" hangingPunct="0">
              <a:lnSpc>
                <a:spcPct val="100000"/>
              </a:lnSpc>
              <a:spcBef>
                <a:spcPts val="0"/>
              </a:spcBef>
              <a:spcAft>
                <a:spcPts val="0"/>
              </a:spcAft>
              <a:buNone/>
              <a:tabLst>
                <a:tab pos="0" algn="l"/>
                <a:tab pos="924641" algn="l"/>
                <a:tab pos="1849283" algn="l"/>
                <a:tab pos="2773923" algn="l"/>
                <a:tab pos="3698565" algn="l"/>
                <a:tab pos="4623206" algn="l"/>
                <a:tab pos="5547847" algn="l"/>
                <a:tab pos="6472488" algn="l"/>
                <a:tab pos="7397130" algn="l"/>
                <a:tab pos="8321772" algn="l"/>
                <a:tab pos="9246413" algn="l"/>
                <a:tab pos="10171054" algn="l"/>
              </a:tabLst>
              <a:defRPr lang="en-GB" sz="1200" b="0" i="0" u="none" strike="noStrike" baseline="0">
                <a:solidFill>
                  <a:srgbClr val="000000"/>
                </a:solidFill>
                <a:latin typeface="Times" pitchFamily="18"/>
                <a:ea typeface="Arial Unicode MS" pitchFamily="2"/>
                <a:cs typeface="Tahoma" pitchFamily="2"/>
              </a:defRPr>
            </a:lvl1pPr>
          </a:lstStyle>
          <a:p>
            <a:pPr lvl="0"/>
            <a:fld id="{A2C831AE-A6D1-4521-BE3F-DE9AC3A4B725}" type="slidenum">
              <a:t>‹#›</a:t>
            </a:fld>
            <a:endParaRPr lang="en-GB"/>
          </a:p>
        </p:txBody>
      </p:sp>
    </p:spTree>
    <p:extLst>
      <p:ext uri="{BB962C8B-B14F-4D97-AF65-F5344CB8AC3E}">
        <p14:creationId xmlns:p14="http://schemas.microsoft.com/office/powerpoint/2010/main" val="878469526"/>
      </p:ext>
    </p:extLst>
  </p:cSld>
  <p:clrMap bg1="lt1" tx1="dk1" bg2="lt2" tx2="dk2" accent1="accent1" accent2="accent2" accent3="accent3" accent4="accent4" accent5="accent5" accent6="accent6" hlink="hlink" folHlink="folHlink"/>
  <p:notesStyle>
    <a:lvl1pPr marL="0" marR="0" indent="0" algn="l" rtl="0" hangingPunct="1">
      <a:lnSpc>
        <a:spcPct val="100000"/>
      </a:lnSpc>
      <a:spcBef>
        <a:spcPts val="448"/>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en-GB" sz="1200" b="0" i="0" u="none" strike="noStrike" baseline="0">
        <a:ln>
          <a:noFill/>
        </a:ln>
        <a:solidFill>
          <a:srgbClr val="000000"/>
        </a:solidFill>
        <a:latin typeface="Times" pitchFamily="18"/>
        <a:ea typeface="MS Gothic" pitchFamily="2"/>
        <a:cs typeface="Tahoma"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vert="horz" wrap="square" lIns="91008" tIns="47324" rIns="91008" bIns="47324" anchor="b" anchorCtr="0" compatLnSpc="1">
            <a:noAutofit/>
          </a:bodyPr>
          <a:lstStyle/>
          <a:p>
            <a:pPr lvl="0"/>
            <a:fld id="{92CC1585-2536-42E5-BA1A-9732E3859558}" type="slidenum">
              <a:t>1</a:t>
            </a:fld>
            <a:endParaRPr lang="en-GB"/>
          </a:p>
        </p:txBody>
      </p:sp>
      <p:sp>
        <p:nvSpPr>
          <p:cNvPr id="2" name="Rectangle 1"/>
          <p:cNvSpPr/>
          <p:nvPr/>
        </p:nvSpPr>
        <p:spPr>
          <a:xfrm>
            <a:off x="930073" y="751625"/>
            <a:ext cx="5029834" cy="3758486"/>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688524" y="4759805"/>
            <a:ext cx="5512567" cy="184666"/>
          </a:xfrm>
        </p:spPr>
        <p:txBody>
          <a:bodyPr lIns="0" tIns="0" rIns="0" bIns="0">
            <a:spAutoFit/>
          </a:bodyPr>
          <a:lstStyle/>
          <a:p>
            <a:endParaRPr lang="en-GB" kern="1200"/>
          </a:p>
        </p:txBody>
      </p:sp>
    </p:spTree>
    <p:extLst>
      <p:ext uri="{BB962C8B-B14F-4D97-AF65-F5344CB8AC3E}">
        <p14:creationId xmlns:p14="http://schemas.microsoft.com/office/powerpoint/2010/main" val="14246363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vert="horz" wrap="square" lIns="91008" tIns="47324" rIns="91008" bIns="47324" anchor="b" anchorCtr="0" compatLnSpc="1">
            <a:noAutofit/>
          </a:bodyPr>
          <a:lstStyle/>
          <a:p>
            <a:pPr lvl="0"/>
            <a:fld id="{ABC790C6-28F5-4ED1-9405-926BADF8F6B7}" type="slidenum">
              <a:t>10</a:t>
            </a:fld>
            <a:endParaRPr lang="en-GB"/>
          </a:p>
        </p:txBody>
      </p:sp>
      <p:sp>
        <p:nvSpPr>
          <p:cNvPr id="2" name="Rectangle 1"/>
          <p:cNvSpPr/>
          <p:nvPr/>
        </p:nvSpPr>
        <p:spPr>
          <a:xfrm>
            <a:off x="930073" y="751625"/>
            <a:ext cx="5029834" cy="3758486"/>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688524" y="4759805"/>
            <a:ext cx="5512567" cy="1283077"/>
          </a:xfrm>
        </p:spPr>
        <p:txBody>
          <a:bodyPr>
            <a:spAutoFit/>
          </a:bodyPr>
          <a:lstStyle/>
          <a:p>
            <a:pPr lvl="0">
              <a:lnSpc>
                <a:spcPct val="150000"/>
              </a:lnSpc>
            </a:pPr>
            <a:r>
              <a:rPr lang="en-GB"/>
              <a:t>Zde je příklad úvah Levého o srovnávací versologii češtiny a slovenštiny, které nemají místo v cizích vydáních knihy.</a:t>
            </a:r>
          </a:p>
          <a:p>
            <a:pPr lvl="0">
              <a:lnSpc>
                <a:spcPct val="150000"/>
              </a:lnSpc>
            </a:pPr>
            <a:endParaRPr lang="en-GB"/>
          </a:p>
          <a:p>
            <a:pPr lvl="0">
              <a:lnSpc>
                <a:spcPct val="150000"/>
              </a:lnSpc>
            </a:pPr>
            <a:endParaRPr lang="cs-CZ" sz="1100">
              <a:latin typeface="Times New Roman CE" pitchFamily="18"/>
              <a:ea typeface="MS Gothic" pitchFamily="49"/>
              <a:cs typeface="Times New Roman CE" pitchFamily="18"/>
            </a:endParaRPr>
          </a:p>
        </p:txBody>
      </p:sp>
    </p:spTree>
    <p:extLst>
      <p:ext uri="{BB962C8B-B14F-4D97-AF65-F5344CB8AC3E}">
        <p14:creationId xmlns:p14="http://schemas.microsoft.com/office/powerpoint/2010/main" val="11984731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vert="horz" wrap="square" lIns="91008" tIns="47324" rIns="91008" bIns="47324" anchor="b" anchorCtr="0" compatLnSpc="1">
            <a:noAutofit/>
          </a:bodyPr>
          <a:lstStyle/>
          <a:p>
            <a:pPr lvl="0"/>
            <a:fld id="{319FD0DE-990B-42DD-A816-441F0275F6E8}" type="slidenum">
              <a:t>11</a:t>
            </a:fld>
            <a:endParaRPr lang="en-GB"/>
          </a:p>
        </p:txBody>
      </p:sp>
      <p:sp>
        <p:nvSpPr>
          <p:cNvPr id="2" name="Rectangle 1"/>
          <p:cNvSpPr/>
          <p:nvPr/>
        </p:nvSpPr>
        <p:spPr>
          <a:xfrm>
            <a:off x="930073" y="751625"/>
            <a:ext cx="5029834" cy="3758486"/>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688524" y="4759805"/>
            <a:ext cx="5512567" cy="280238"/>
          </a:xfrm>
        </p:spPr>
        <p:txBody>
          <a:bodyPr>
            <a:spAutoFit/>
          </a:bodyPr>
          <a:lstStyle/>
          <a:p>
            <a:pPr lvl="0"/>
            <a:r>
              <a:rPr lang="en-GB"/>
              <a:t>Tento úryvek, který se týká české versologie, jsme také pochopitelně vynechali.</a:t>
            </a:r>
          </a:p>
        </p:txBody>
      </p:sp>
    </p:spTree>
    <p:extLst>
      <p:ext uri="{BB962C8B-B14F-4D97-AF65-F5344CB8AC3E}">
        <p14:creationId xmlns:p14="http://schemas.microsoft.com/office/powerpoint/2010/main" val="14910865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vert="horz" wrap="square" lIns="91008" tIns="47324" rIns="91008" bIns="47324" anchor="b" anchorCtr="0" compatLnSpc="1">
            <a:noAutofit/>
          </a:bodyPr>
          <a:lstStyle/>
          <a:p>
            <a:pPr lvl="0"/>
            <a:fld id="{7D3560F0-CFCD-4B51-85BA-95DE7FE36AB5}" type="slidenum">
              <a:t>12</a:t>
            </a:fld>
            <a:endParaRPr lang="en-GB"/>
          </a:p>
        </p:txBody>
      </p:sp>
      <p:sp>
        <p:nvSpPr>
          <p:cNvPr id="2" name="Slide Image Placeholder 1"/>
          <p:cNvSpPr>
            <a:spLocks noGrp="1" noRot="1" noChangeAspect="1" noResize="1"/>
          </p:cNvSpPr>
          <p:nvPr>
            <p:ph type="sldImg"/>
          </p:nvPr>
        </p:nvSpPr>
        <p:spPr>
          <a:xfrm>
            <a:off x="939800" y="752475"/>
            <a:ext cx="5010150" cy="3757613"/>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8524" y="4759805"/>
            <a:ext cx="5512567" cy="4514110"/>
          </a:xfrm>
        </p:spPr>
        <p:txBody>
          <a:bodyPr/>
          <a:lstStyle/>
          <a:p>
            <a:pPr lvl="0">
              <a:lnSpc>
                <a:spcPct val="150000"/>
              </a:lnSpc>
            </a:pPr>
            <a:r>
              <a:rPr lang="cs-CZ">
                <a:latin typeface="Times New Roman CE" pitchFamily="18"/>
                <a:ea typeface="MS Gothic" pitchFamily="49"/>
                <a:cs typeface="Times New Roman" pitchFamily="18"/>
              </a:rPr>
              <a:t>Korpus </a:t>
            </a:r>
            <a:r>
              <a:rPr lang="cs-CZ" i="1">
                <a:latin typeface="Times New Roman CE" pitchFamily="18"/>
                <a:ea typeface="MS Gothic" pitchFamily="49"/>
                <a:cs typeface="Times New Roman CE" pitchFamily="18"/>
              </a:rPr>
              <a:t>Umění překladu </a:t>
            </a:r>
            <a:r>
              <a:rPr lang="cs-CZ">
                <a:latin typeface="Times New Roman CE" pitchFamily="18"/>
                <a:ea typeface="MS Gothic" pitchFamily="49"/>
                <a:cs typeface="Times New Roman CE" pitchFamily="18"/>
              </a:rPr>
              <a:t>Jiřího</a:t>
            </a:r>
            <a:r>
              <a:rPr lang="cs-CZ" i="1">
                <a:latin typeface="Times New Roman CE" pitchFamily="18"/>
                <a:ea typeface="MS Gothic" pitchFamily="49"/>
                <a:cs typeface="Times New Roman" pitchFamily="18"/>
              </a:rPr>
              <a:t> </a:t>
            </a:r>
            <a:r>
              <a:rPr lang="cs-CZ">
                <a:latin typeface="Times New Roman CE" pitchFamily="18"/>
                <a:ea typeface="MS Gothic" pitchFamily="49"/>
                <a:cs typeface="Times New Roman" pitchFamily="18"/>
              </a:rPr>
              <a:t>Levého </a:t>
            </a:r>
            <a:r>
              <a:rPr lang="cs-CZ">
                <a:latin typeface="Times New Roman CE" pitchFamily="18"/>
                <a:ea typeface="MS Gothic" pitchFamily="49"/>
                <a:cs typeface="Times New Roman CE" pitchFamily="18"/>
              </a:rPr>
              <a:t>nabízí příklad vědeckého traktátu </a:t>
            </a:r>
            <a:r>
              <a:rPr lang="cs-CZ">
                <a:latin typeface="Times New Roman CE" pitchFamily="18"/>
                <a:ea typeface="MS Gothic" pitchFamily="49"/>
                <a:cs typeface="Times New Roman" pitchFamily="18"/>
              </a:rPr>
              <a:t>ve</a:t>
            </a:r>
            <a:r>
              <a:rPr lang="cs-CZ">
                <a:latin typeface="Times New Roman CE" pitchFamily="18"/>
                <a:ea typeface="MS Gothic" pitchFamily="49"/>
                <a:cs typeface="Times New Roman CE" pitchFamily="18"/>
              </a:rPr>
              <a:t> čtyř</a:t>
            </a:r>
            <a:r>
              <a:rPr lang="cs-CZ">
                <a:latin typeface="Times New Roman CE" pitchFamily="18"/>
                <a:ea typeface="MS Gothic" pitchFamily="49"/>
                <a:cs typeface="Times New Roman" pitchFamily="18"/>
              </a:rPr>
              <a:t>ech verzích</a:t>
            </a:r>
            <a:r>
              <a:rPr lang="cs-CZ">
                <a:latin typeface="Times New Roman CE" pitchFamily="18"/>
                <a:ea typeface="MS Gothic" pitchFamily="49"/>
                <a:cs typeface="Times New Roman CE" pitchFamily="18"/>
              </a:rPr>
              <a:t>, umožňuje tím průzkum vědeckého způsobu řeči.</a:t>
            </a:r>
          </a:p>
          <a:p>
            <a:pPr lvl="0">
              <a:lnSpc>
                <a:spcPct val="150000"/>
              </a:lnSpc>
            </a:pPr>
            <a:endParaRPr lang="cs-CZ">
              <a:latin typeface="Times New Roman CE" pitchFamily="18"/>
              <a:ea typeface="MS Gothic" pitchFamily="49"/>
              <a:cs typeface="Times New Roman CE" pitchFamily="18"/>
            </a:endParaRPr>
          </a:p>
          <a:p>
            <a:pPr lvl="0">
              <a:lnSpc>
                <a:spcPct val="150000"/>
              </a:lnSpc>
            </a:pPr>
            <a:r>
              <a:rPr lang="cs-CZ">
                <a:latin typeface="Times New Roman CE" pitchFamily="18"/>
                <a:ea typeface="MS Gothic" pitchFamily="49"/>
                <a:cs typeface="Times New Roman CE" pitchFamily="18"/>
              </a:rPr>
              <a:t>Korpus nabízí příklady překladatelsých řešení v kontextu vědeckého (translatologického) způsobu řeči, obzvlášť teorii literárního překladu, </a:t>
            </a:r>
            <a:r>
              <a:rPr lang="cs-CZ">
                <a:latin typeface="Times New Roman CE" pitchFamily="18"/>
                <a:ea typeface="MS Gothic" pitchFamily="49"/>
                <a:cs typeface="Times New Roman" pitchFamily="18"/>
              </a:rPr>
              <a:t>lze porovnat ekvivalenty</a:t>
            </a:r>
            <a:r>
              <a:rPr lang="cs-CZ">
                <a:latin typeface="Times New Roman CE" pitchFamily="18"/>
                <a:ea typeface="MS Gothic" pitchFamily="49"/>
                <a:cs typeface="Times New Roman CE" pitchFamily="18"/>
              </a:rPr>
              <a:t> ve čtyřech jazycích.</a:t>
            </a:r>
          </a:p>
          <a:p>
            <a:pPr lvl="0">
              <a:lnSpc>
                <a:spcPct val="150000"/>
              </a:lnSpc>
            </a:pPr>
            <a:endParaRPr lang="cs-CZ">
              <a:latin typeface="Times New Roman CE" pitchFamily="18"/>
              <a:ea typeface="MS Gothic" pitchFamily="49"/>
              <a:cs typeface="Times New Roman CE" pitchFamily="18"/>
            </a:endParaRPr>
          </a:p>
          <a:p>
            <a:pPr lvl="0">
              <a:lnSpc>
                <a:spcPct val="150000"/>
              </a:lnSpc>
            </a:pPr>
            <a:r>
              <a:rPr lang="cs-CZ">
                <a:latin typeface="Times New Roman CE" pitchFamily="18"/>
                <a:ea typeface="MS Gothic" pitchFamily="49"/>
                <a:cs typeface="Times New Roman CE" pitchFamily="18"/>
              </a:rPr>
              <a:t>Jak upozorňuje </a:t>
            </a:r>
            <a:r>
              <a:rPr lang="cs-CZ">
                <a:latin typeface="Times New Roman CE" pitchFamily="18"/>
                <a:ea typeface="MS Gothic" pitchFamily="49"/>
                <a:cs typeface="Times New Roman" pitchFamily="18"/>
              </a:rPr>
              <a:t>sám </a:t>
            </a:r>
            <a:r>
              <a:rPr lang="cs-CZ">
                <a:latin typeface="Times New Roman CE" pitchFamily="18"/>
                <a:ea typeface="MS Gothic" pitchFamily="49"/>
                <a:cs typeface="Times New Roman CE" pitchFamily="18"/>
              </a:rPr>
              <a:t>Levý, kritika překladu musí brat zřetel na zdrojový jazyk a na konkrétní vydání, s kterým překladatel skutečně pracoval. To se musí zjistit. Analýza tohoto korpusu musí tedy brat na zřetel, že předlohou pro druhé české vydání z roku 1983, upravené r. 1998, byl zpětný překlad německého vydání z r. 1969, s dodatky z prvního českého vydání z r. 1963. Až InterCorp zahrne i srbské vydání, bude třeba brat zřetel na fakt, že jde o překlad ruského vydání, atd. V současné době připravuje italská překladatelka překlad </a:t>
            </a:r>
            <a:r>
              <a:rPr lang="cs-CZ" i="1">
                <a:latin typeface="Times New Roman CE" pitchFamily="18"/>
                <a:ea typeface="MS Gothic" pitchFamily="49"/>
                <a:cs typeface="Times New Roman CE" pitchFamily="18"/>
              </a:rPr>
              <a:t>Umění překladu</a:t>
            </a:r>
            <a:r>
              <a:rPr lang="cs-CZ">
                <a:latin typeface="Times New Roman CE" pitchFamily="18"/>
                <a:ea typeface="MS Gothic" pitchFamily="49"/>
                <a:cs typeface="Times New Roman" pitchFamily="18"/>
              </a:rPr>
              <a:t> do italštiny, nota bene z vydání anglického.</a:t>
            </a:r>
          </a:p>
        </p:txBody>
      </p:sp>
    </p:spTree>
    <p:extLst>
      <p:ext uri="{BB962C8B-B14F-4D97-AF65-F5344CB8AC3E}">
        <p14:creationId xmlns:p14="http://schemas.microsoft.com/office/powerpoint/2010/main" val="18534514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vert="horz" wrap="square" lIns="91008" tIns="47324" rIns="91008" bIns="47324" anchor="b" anchorCtr="0" compatLnSpc="1">
            <a:noAutofit/>
          </a:bodyPr>
          <a:lstStyle/>
          <a:p>
            <a:pPr lvl="0"/>
            <a:fld id="{9222ACD5-1598-4330-A996-5BE9C751E4D4}" type="slidenum">
              <a:t>13</a:t>
            </a:fld>
            <a:endParaRPr lang="en-GB"/>
          </a:p>
        </p:txBody>
      </p:sp>
      <p:sp>
        <p:nvSpPr>
          <p:cNvPr id="2" name="Rectangle 1"/>
          <p:cNvSpPr/>
          <p:nvPr/>
        </p:nvSpPr>
        <p:spPr>
          <a:xfrm>
            <a:off x="930073" y="751625"/>
            <a:ext cx="5029834" cy="3758486"/>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688524" y="4759805"/>
            <a:ext cx="5512567" cy="3522151"/>
          </a:xfrm>
        </p:spPr>
        <p:txBody>
          <a:bodyPr>
            <a:spAutoFit/>
          </a:bodyPr>
          <a:lstStyle/>
          <a:p>
            <a:pPr lvl="0">
              <a:lnSpc>
                <a:spcPct val="150000"/>
              </a:lnSpc>
            </a:pPr>
            <a:r>
              <a:rPr lang="cs-CZ">
                <a:latin typeface="Times New Roman CE" pitchFamily="18"/>
                <a:cs typeface="Times New Roman CE" pitchFamily="18"/>
              </a:rPr>
              <a:t>V InterCorpu, tagování korpusu umožňuje vyhledávání gramatických a jiných kategorií. Nebudu zde uvádět podrobnosti konkrétního přístupu k tagování v systému InterCorpu, to vysvětlí odborníci.</a:t>
            </a:r>
          </a:p>
          <a:p>
            <a:pPr lvl="0">
              <a:lnSpc>
                <a:spcPct val="150000"/>
              </a:lnSpc>
            </a:pPr>
            <a:endParaRPr lang="cs-CZ">
              <a:latin typeface="Times New Roman" pitchFamily="18"/>
              <a:ea typeface="MS Gothic" pitchFamily="49"/>
              <a:cs typeface="Times New Roman CE" pitchFamily="18"/>
            </a:endParaRPr>
          </a:p>
          <a:p>
            <a:pPr lvl="0">
              <a:lnSpc>
                <a:spcPct val="150000"/>
              </a:lnSpc>
            </a:pPr>
            <a:r>
              <a:rPr lang="cs-CZ">
                <a:latin typeface="Times New Roman" pitchFamily="18"/>
                <a:ea typeface="MS Gothic" pitchFamily="49"/>
                <a:cs typeface="Times New Roman CE" pitchFamily="18"/>
              </a:rPr>
              <a:t>Obecně lze jednoduše řici, že tagování korpusu umožňuje vyhledávání gramatických a jiných kategorií, pro identifikaci překladatelských procesů a strategií, jako například transpozice, modulaci apod., které opisují Vinay a Darbelnet</a:t>
            </a:r>
            <a:r>
              <a:rPr lang="cs-CZ">
                <a:solidFill>
                  <a:srgbClr val="FFFFFF"/>
                </a:solidFill>
                <a:latin typeface="Times New Roman" pitchFamily="18"/>
                <a:ea typeface="MS Gothic" pitchFamily="49"/>
                <a:cs typeface="Times New Roman" pitchFamily="18"/>
              </a:rPr>
              <a:t> </a:t>
            </a:r>
            <a:r>
              <a:rPr lang="cs-CZ">
                <a:latin typeface="Times New Roman" pitchFamily="18"/>
                <a:ea typeface="MS Gothic" pitchFamily="49"/>
                <a:cs typeface="Times New Roman" pitchFamily="18"/>
              </a:rPr>
              <a:t>ve své práci </a:t>
            </a:r>
            <a:r>
              <a:rPr lang="cs-CZ" i="1">
                <a:latin typeface="Times New Roman" pitchFamily="18"/>
                <a:ea typeface="MS Gothic" pitchFamily="49"/>
                <a:cs typeface="Times New Roman CE" pitchFamily="18"/>
              </a:rPr>
              <a:t>Srovnávací stylistika francouzštiny a angličtiny</a:t>
            </a:r>
            <a:r>
              <a:rPr lang="cs-CZ">
                <a:latin typeface="Times New Roman" pitchFamily="18"/>
                <a:ea typeface="MS Gothic" pitchFamily="49"/>
                <a:cs typeface="Times New Roman" pitchFamily="18"/>
              </a:rPr>
              <a:t>.</a:t>
            </a:r>
          </a:p>
          <a:p>
            <a:pPr lvl="0">
              <a:lnSpc>
                <a:spcPct val="150000"/>
              </a:lnSpc>
            </a:pPr>
            <a:endParaRPr lang="cs-CZ">
              <a:latin typeface="Times New Roman" pitchFamily="18"/>
              <a:ea typeface="MS Gothic" pitchFamily="49"/>
              <a:cs typeface="Times New Roman" pitchFamily="18"/>
            </a:endParaRPr>
          </a:p>
          <a:p>
            <a:pPr lvl="0">
              <a:lnSpc>
                <a:spcPct val="150000"/>
              </a:lnSpc>
            </a:pPr>
            <a:r>
              <a:rPr lang="cs-CZ" sz="1100">
                <a:latin typeface="Times New Roman" pitchFamily="18"/>
                <a:ea typeface="MS Gothic" pitchFamily="49"/>
                <a:cs typeface="Times New Roman" pitchFamily="18"/>
              </a:rPr>
              <a:t>Vinay, Jean P., Darbelnet, Jean. 1958. </a:t>
            </a:r>
            <a:r>
              <a:rPr lang="cs-CZ" sz="1100" i="1">
                <a:latin typeface="Times New Roman" pitchFamily="18"/>
                <a:ea typeface="MS Gothic" pitchFamily="49"/>
                <a:cs typeface="Times New Roman" pitchFamily="18"/>
              </a:rPr>
              <a:t>Stylistique comparée du français et de l’anglais. Méthode de traduction</a:t>
            </a:r>
            <a:r>
              <a:rPr lang="cs-CZ" sz="1100">
                <a:latin typeface="Times New Roman" pitchFamily="18"/>
                <a:ea typeface="MS Gothic" pitchFamily="49"/>
                <a:cs typeface="Times New Roman" pitchFamily="18"/>
              </a:rPr>
              <a:t>. Paris: Didier</a:t>
            </a:r>
          </a:p>
          <a:p>
            <a:pPr lvl="0"/>
            <a:endParaRPr lang="en-GB" sz="1100">
              <a:latin typeface="Times New Roman CE" pitchFamily="18"/>
              <a:cs typeface="Times New Roman CE" pitchFamily="18"/>
            </a:endParaRPr>
          </a:p>
        </p:txBody>
      </p:sp>
    </p:spTree>
    <p:extLst>
      <p:ext uri="{BB962C8B-B14F-4D97-AF65-F5344CB8AC3E}">
        <p14:creationId xmlns:p14="http://schemas.microsoft.com/office/powerpoint/2010/main" val="38017822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vert="horz" wrap="square" lIns="91008" tIns="47324" rIns="91008" bIns="47324" anchor="b" anchorCtr="0" compatLnSpc="1">
            <a:noAutofit/>
          </a:bodyPr>
          <a:lstStyle/>
          <a:p>
            <a:pPr lvl="0"/>
            <a:fld id="{07131E93-B4A0-413E-9261-F9A56F0E82B4}" type="slidenum">
              <a:t>14</a:t>
            </a:fld>
            <a:endParaRPr lang="en-GB"/>
          </a:p>
        </p:txBody>
      </p:sp>
      <p:sp>
        <p:nvSpPr>
          <p:cNvPr id="2" name="Rectangle 1"/>
          <p:cNvSpPr/>
          <p:nvPr/>
        </p:nvSpPr>
        <p:spPr>
          <a:xfrm>
            <a:off x="930073" y="751625"/>
            <a:ext cx="5029834" cy="3758486"/>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688524" y="4759805"/>
            <a:ext cx="5512567" cy="3593966"/>
          </a:xfrm>
        </p:spPr>
        <p:txBody>
          <a:bodyPr>
            <a:spAutoFit/>
          </a:bodyPr>
          <a:lstStyle/>
          <a:p>
            <a:pPr lvl="0">
              <a:lnSpc>
                <a:spcPct val="150000"/>
              </a:lnSpc>
            </a:pPr>
            <a:r>
              <a:rPr lang="en-GB">
                <a:latin typeface="Times New Roman" pitchFamily="18"/>
              </a:rPr>
              <a:t>V krátké analýze z roku 1999</a:t>
            </a:r>
            <a:r>
              <a:rPr lang="en-GB">
                <a:latin typeface="Times New Roman" pitchFamily="18"/>
                <a:ea typeface="Arial Unicode MS" pitchFamily="2"/>
              </a:rPr>
              <a:t> </a:t>
            </a:r>
            <a:r>
              <a:rPr lang="en-GB">
                <a:latin typeface="Times New Roman" pitchFamily="18"/>
              </a:rPr>
              <a:t>v které jsem se opíral o teorie Vinay a Darbelnet, a kterou jsem vypracoval </a:t>
            </a:r>
            <a:r>
              <a:rPr lang="en-GB">
                <a:latin typeface="Times New Roman" pitchFamily="18"/>
                <a:cs typeface="Times New Roman CE" pitchFamily="18"/>
              </a:rPr>
              <a:t>na základě neliterárního korpusu článků. přeložených z češtiny do angličtiny, jsem dospěl k názoru, že se při překládání do cizího jazyka (zde z češtiny do angličtiny) u českých překladatelů projevuje typické odchylování se od pragmatických norem angličtiny.  </a:t>
            </a:r>
          </a:p>
          <a:p>
            <a:pPr lvl="0">
              <a:lnSpc>
                <a:spcPct val="150000"/>
              </a:lnSpc>
            </a:pPr>
            <a:endParaRPr lang="en-GB">
              <a:latin typeface="Times New Roman" pitchFamily="18"/>
              <a:cs typeface="Times New Roman CE" pitchFamily="18"/>
            </a:endParaRPr>
          </a:p>
          <a:p>
            <a:pPr lvl="0">
              <a:lnSpc>
                <a:spcPct val="150000"/>
              </a:lnSpc>
            </a:pPr>
            <a:r>
              <a:rPr lang="en-GB">
                <a:latin typeface="Times New Roman" pitchFamily="18"/>
                <a:cs typeface="Times New Roman CE" pitchFamily="18"/>
              </a:rPr>
              <a:t>Tagování tohoto většího korpusu umožňuje širší srovnávací analýzu těchto a jiných gramatických prostředk</a:t>
            </a:r>
            <a:r>
              <a:rPr lang="cs-CZ">
                <a:latin typeface="Times New Roman" pitchFamily="18"/>
                <a:cs typeface="Times New Roman CE" pitchFamily="18"/>
              </a:rPr>
              <a:t>ů</a:t>
            </a:r>
            <a:r>
              <a:rPr lang="en-GB">
                <a:latin typeface="Times New Roman" pitchFamily="18"/>
                <a:cs typeface="Times New Roman CE" pitchFamily="18"/>
              </a:rPr>
              <a:t> a stylistických obratů, kromě toho lze porovnávat překladatelská řešení ve čtyřech jazycích.  </a:t>
            </a:r>
          </a:p>
          <a:p>
            <a:pPr lvl="0"/>
            <a:endParaRPr lang="en-GB" sz="1100">
              <a:latin typeface="Times New Roman CE" pitchFamily="18"/>
              <a:cs typeface="Times New Roman CE" pitchFamily="18"/>
            </a:endParaRPr>
          </a:p>
          <a:p>
            <a:pPr lvl="0"/>
            <a:r>
              <a:rPr lang="cs-CZ" sz="1000">
                <a:latin typeface="Times New Roman" pitchFamily="18"/>
                <a:ea typeface="Arial Unicode MS" pitchFamily="2"/>
              </a:rPr>
              <a:t>Patrick Corness. 1999. </a:t>
            </a:r>
            <a:r>
              <a:rPr lang="cs-CZ" sz="1000" i="1">
                <a:latin typeface="Times New Roman" pitchFamily="18"/>
                <a:ea typeface="Arial Unicode MS" pitchFamily="2"/>
              </a:rPr>
              <a:t>Stylistic aspects of translation from Czech into English: some features of a sample non-literary corpus</a:t>
            </a:r>
            <a:r>
              <a:rPr lang="cs-CZ" sz="1000">
                <a:latin typeface="Times New Roman" pitchFamily="18"/>
                <a:ea typeface="Arial Unicode MS" pitchFamily="2"/>
              </a:rPr>
              <a:t>. In: Patrick Corness &amp; Jana Králová. 1999. Folia Translatologica: International Series of Translation Studies, Vol. 7. </a:t>
            </a:r>
            <a:r>
              <a:rPr lang="cs-CZ" sz="1000" i="1">
                <a:latin typeface="Times New Roman" pitchFamily="18"/>
                <a:ea typeface="Arial Unicode MS" pitchFamily="2"/>
              </a:rPr>
              <a:t>Issues of Translation into a Non-Native Language</a:t>
            </a:r>
            <a:r>
              <a:rPr lang="cs-CZ" sz="1000">
                <a:latin typeface="Times New Roman" pitchFamily="18"/>
                <a:ea typeface="Arial Unicode MS" pitchFamily="2"/>
              </a:rPr>
              <a:t>, 11-83.</a:t>
            </a:r>
            <a:r>
              <a:rPr lang="en-GB" sz="1100">
                <a:latin typeface="Times New Roman CE" pitchFamily="18"/>
                <a:cs typeface="Times New Roman CE" pitchFamily="18"/>
              </a:rPr>
              <a:t>,  </a:t>
            </a:r>
          </a:p>
        </p:txBody>
      </p:sp>
    </p:spTree>
    <p:extLst>
      <p:ext uri="{BB962C8B-B14F-4D97-AF65-F5344CB8AC3E}">
        <p14:creationId xmlns:p14="http://schemas.microsoft.com/office/powerpoint/2010/main" val="10915243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vert="horz" wrap="square" lIns="91008" tIns="47324" rIns="91008" bIns="47324" anchor="b" anchorCtr="0" compatLnSpc="1">
            <a:noAutofit/>
          </a:bodyPr>
          <a:lstStyle/>
          <a:p>
            <a:pPr lvl="0"/>
            <a:fld id="{42C5089A-3096-4252-8EAB-FCF990434AAD}" type="slidenum">
              <a:t>15</a:t>
            </a:fld>
            <a:endParaRPr lang="en-GB"/>
          </a:p>
        </p:txBody>
      </p:sp>
      <p:sp>
        <p:nvSpPr>
          <p:cNvPr id="2" name="Rectangle 1"/>
          <p:cNvSpPr/>
          <p:nvPr/>
        </p:nvSpPr>
        <p:spPr>
          <a:xfrm>
            <a:off x="930073" y="751625"/>
            <a:ext cx="5029834" cy="3758486"/>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688524" y="4759805"/>
            <a:ext cx="5512567" cy="4404444"/>
          </a:xfrm>
        </p:spPr>
        <p:txBody>
          <a:bodyPr>
            <a:spAutoFit/>
          </a:bodyPr>
          <a:lstStyle/>
          <a:p>
            <a:pPr lvl="0">
              <a:lnSpc>
                <a:spcPct val="150000"/>
              </a:lnSpc>
            </a:pPr>
            <a:r>
              <a:rPr lang="cs-CZ">
                <a:latin typeface="Times New Roman" pitchFamily="18"/>
                <a:ea typeface="MS Gothic" pitchFamily="49"/>
                <a:cs typeface="Times New Roman" pitchFamily="18"/>
              </a:rPr>
              <a:t>Tento </a:t>
            </a:r>
            <a:r>
              <a:rPr lang="cs-CZ">
                <a:latin typeface="Times New Roman" pitchFamily="18"/>
                <a:ea typeface="MS Gothic" pitchFamily="49"/>
                <a:cs typeface="Times New Roman CE" pitchFamily="18"/>
              </a:rPr>
              <a:t>původní netagovaný subkorpus, který dnes prezentuji, lze používat k vyhledávání konkordance konkrétních lexikálních jednotek, například pro znázornění překladatelských řešení na urovni leikální-sémantické, anebo pro vybudování terminologicých glosářů.</a:t>
            </a:r>
          </a:p>
          <a:p>
            <a:pPr lvl="0">
              <a:lnSpc>
                <a:spcPct val="150000"/>
              </a:lnSpc>
            </a:pPr>
            <a:r>
              <a:rPr lang="cs-CZ">
                <a:latin typeface="Times New Roman" pitchFamily="18"/>
                <a:ea typeface="MS Gothic" pitchFamily="49"/>
                <a:cs typeface="Times New Roman CE" pitchFamily="18"/>
              </a:rPr>
              <a:t>Postupně ukážu některé příklady takových konkordancí, znázorňujících překladatelská řešení na úrovni obecné lexiky, </a:t>
            </a:r>
            <a:r>
              <a:rPr lang="cs-CZ">
                <a:latin typeface="Times New Roman" pitchFamily="18"/>
                <a:ea typeface="MS Gothic" pitchFamily="49"/>
                <a:cs typeface="Times New Roman" pitchFamily="18"/>
              </a:rPr>
              <a:t>terminologie a </a:t>
            </a:r>
            <a:r>
              <a:rPr lang="cs-CZ">
                <a:latin typeface="Times New Roman" pitchFamily="18"/>
                <a:ea typeface="MS Gothic" pitchFamily="49"/>
                <a:cs typeface="Times New Roman CE" pitchFamily="18"/>
              </a:rPr>
              <a:t>frazeologie. Je zajímavé, že v této oblasti se někdy projevuje kontrast mezi angličtinou na jedné straně a češtinou, němčinou a ruštinou na straně druhé.</a:t>
            </a:r>
          </a:p>
          <a:p>
            <a:pPr lvl="0">
              <a:lnSpc>
                <a:spcPct val="150000"/>
              </a:lnSpc>
            </a:pPr>
            <a:r>
              <a:rPr lang="cs-CZ">
                <a:latin typeface="Times New Roman" pitchFamily="18"/>
                <a:ea typeface="MS Gothic" pitchFamily="49"/>
                <a:cs typeface="Times New Roman CE" pitchFamily="18"/>
              </a:rPr>
              <a:t>Překladové korpusy lze používat při budování slovníků a specializovaných glosářů. Zde ukážu, jaké materiály  z tohoto korpusu lze získat pro sestavení menšího čtyřjazyčného glosáře, třeba z oboru versologie. Vyhledal jsem všechny výskyty slova </a:t>
            </a:r>
            <a:r>
              <a:rPr lang="cs-CZ" i="1">
                <a:latin typeface="Times New Roman" pitchFamily="18"/>
                <a:ea typeface="MS Gothic" pitchFamily="49"/>
                <a:cs typeface="Times New Roman" pitchFamily="18"/>
              </a:rPr>
              <a:t>rým</a:t>
            </a:r>
            <a:r>
              <a:rPr lang="cs-CZ">
                <a:latin typeface="Times New Roman" pitchFamily="18"/>
                <a:ea typeface="MS Gothic" pitchFamily="49"/>
                <a:cs typeface="Times New Roman CE" pitchFamily="18"/>
              </a:rPr>
              <a:t> v jeho kontextech. Ukážu tuto konkordanci jako frazeologický slovníček slova </a:t>
            </a:r>
            <a:r>
              <a:rPr lang="cs-CZ" i="1">
                <a:latin typeface="Times New Roman" pitchFamily="18"/>
                <a:ea typeface="MS Gothic" pitchFamily="49"/>
                <a:cs typeface="Times New Roman" pitchFamily="18"/>
              </a:rPr>
              <a:t>rým</a:t>
            </a:r>
            <a:r>
              <a:rPr lang="cs-CZ">
                <a:latin typeface="Times New Roman" pitchFamily="18"/>
                <a:ea typeface="MS Gothic" pitchFamily="49"/>
                <a:cs typeface="Times New Roman CE" pitchFamily="18"/>
              </a:rPr>
              <a:t> s jeho překlady do ostatních tří jazyků.</a:t>
            </a:r>
          </a:p>
          <a:p>
            <a:pPr lvl="0">
              <a:lnSpc>
                <a:spcPct val="150000"/>
              </a:lnSpc>
            </a:pPr>
            <a:r>
              <a:rPr lang="cs-CZ">
                <a:latin typeface="Times New Roman CE" pitchFamily="18"/>
                <a:cs typeface="Times New Roman CE" pitchFamily="18"/>
              </a:rPr>
              <a:t>V InterCorpu lze samozřejmě kategorizovat slova podle slovního druhu, což zase umožňuje rozsáhlejší a sofistikovanější analýzu překladatelských postupů a řešení.</a:t>
            </a:r>
          </a:p>
        </p:txBody>
      </p:sp>
    </p:spTree>
    <p:extLst>
      <p:ext uri="{BB962C8B-B14F-4D97-AF65-F5344CB8AC3E}">
        <p14:creationId xmlns:p14="http://schemas.microsoft.com/office/powerpoint/2010/main" val="29000081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vert="horz" wrap="square" lIns="91008" tIns="47324" rIns="91008" bIns="47324" anchor="b" anchorCtr="0" compatLnSpc="1">
            <a:noAutofit/>
          </a:bodyPr>
          <a:lstStyle/>
          <a:p>
            <a:pPr lvl="0"/>
            <a:fld id="{D9B3FB27-0FED-48C5-82C8-F6F93880443B}" type="slidenum">
              <a:t>16</a:t>
            </a:fld>
            <a:endParaRPr lang="en-GB"/>
          </a:p>
        </p:txBody>
      </p:sp>
      <p:sp>
        <p:nvSpPr>
          <p:cNvPr id="2" name="Rectangle 1"/>
          <p:cNvSpPr/>
          <p:nvPr/>
        </p:nvSpPr>
        <p:spPr>
          <a:xfrm>
            <a:off x="930073" y="751625"/>
            <a:ext cx="5029834" cy="3758486"/>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688524" y="4759805"/>
            <a:ext cx="5512567" cy="1480567"/>
          </a:xfrm>
        </p:spPr>
        <p:txBody>
          <a:bodyPr>
            <a:spAutoFit/>
          </a:bodyPr>
          <a:lstStyle/>
          <a:p>
            <a:pPr lvl="0">
              <a:lnSpc>
                <a:spcPct val="150000"/>
              </a:lnSpc>
            </a:pPr>
            <a:r>
              <a:rPr lang="cs-CZ">
                <a:latin typeface="Times New Roman CE" pitchFamily="18"/>
                <a:ea typeface="MS Gothic" pitchFamily="49"/>
                <a:cs typeface="Times New Roman CE" pitchFamily="18"/>
              </a:rPr>
              <a:t>Levý poukazuje na překladatelské postupy, přičemž jeho analýza je místy založena na teoriích Romana Ingardena o tzv. literárním díle uměleckém. Bral jsem na vědomí terminologii užívanou Ingardenem (v pracích, napsaných původně v němčině nebo v polštině), překladateli jeho děl do angličtiny a použití této terminologie Jiřím Levým v češtině.</a:t>
            </a:r>
          </a:p>
        </p:txBody>
      </p:sp>
    </p:spTree>
    <p:extLst>
      <p:ext uri="{BB962C8B-B14F-4D97-AF65-F5344CB8AC3E}">
        <p14:creationId xmlns:p14="http://schemas.microsoft.com/office/powerpoint/2010/main" val="17711049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vert="horz" wrap="square" lIns="91008" tIns="47324" rIns="91008" bIns="47324" anchor="b" anchorCtr="0" compatLnSpc="1">
            <a:noAutofit/>
          </a:bodyPr>
          <a:lstStyle/>
          <a:p>
            <a:pPr lvl="0"/>
            <a:fld id="{B602D604-E28A-4158-9F73-202FC107DC5C}" type="slidenum">
              <a:t>17</a:t>
            </a:fld>
            <a:endParaRPr lang="en-GB"/>
          </a:p>
        </p:txBody>
      </p:sp>
      <p:sp>
        <p:nvSpPr>
          <p:cNvPr id="2" name="Rectangle 1"/>
          <p:cNvSpPr/>
          <p:nvPr/>
        </p:nvSpPr>
        <p:spPr>
          <a:xfrm>
            <a:off x="930073" y="751625"/>
            <a:ext cx="5029834" cy="3758486"/>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688524" y="4759805"/>
            <a:ext cx="5512567" cy="2393637"/>
          </a:xfrm>
        </p:spPr>
        <p:txBody>
          <a:bodyPr>
            <a:spAutoFit/>
          </a:bodyPr>
          <a:lstStyle/>
          <a:p>
            <a:pPr lvl="0"/>
            <a:r>
              <a:rPr lang="en-GB"/>
              <a:t>Ve svých úvahách o překladatelsých postupech, Levý píše, například, o tendenci překladatelů vysvětlovat význam předlohy</a:t>
            </a:r>
          </a:p>
          <a:p>
            <a:pPr lvl="0"/>
            <a:endParaRPr lang="en-GB"/>
          </a:p>
          <a:p>
            <a:pPr lvl="0"/>
            <a:r>
              <a:rPr lang="de-DE" sz="1000">
                <a:latin typeface="Times New Roman" pitchFamily="18"/>
                <a:ea typeface="Arial Unicode MS" pitchFamily="2"/>
              </a:rPr>
              <a:t>Z</a:t>
            </a:r>
            <a:r>
              <a:rPr lang="ru-RU" sz="1000">
                <a:latin typeface="Times New Roman" pitchFamily="18"/>
                <a:ea typeface="Arial Unicode MS" pitchFamily="2"/>
              </a:rPr>
              <a:t>á</a:t>
            </a:r>
            <a:r>
              <a:rPr lang="de-DE" sz="1000">
                <a:latin typeface="Times New Roman" pitchFamily="18"/>
                <a:ea typeface="Arial Unicode MS" pitchFamily="2"/>
              </a:rPr>
              <a:t>kladn</a:t>
            </a:r>
            <a:r>
              <a:rPr lang="ru-RU" sz="1000">
                <a:latin typeface="Times New Roman" pitchFamily="18"/>
                <a:ea typeface="Arial Unicode MS" pitchFamily="2"/>
              </a:rPr>
              <a:t>í </a:t>
            </a:r>
            <a:r>
              <a:rPr lang="de-DE" sz="1000">
                <a:latin typeface="Times New Roman" pitchFamily="18"/>
                <a:ea typeface="Arial Unicode MS" pitchFamily="2"/>
              </a:rPr>
              <a:t>snahou</a:t>
            </a:r>
            <a:r>
              <a:rPr lang="ru-RU" sz="1000">
                <a:latin typeface="Times New Roman" pitchFamily="18"/>
                <a:ea typeface="Arial Unicode MS" pitchFamily="2"/>
              </a:rPr>
              <a:t> </a:t>
            </a:r>
            <a:r>
              <a:rPr lang="de-DE" sz="1000">
                <a:latin typeface="Times New Roman" pitchFamily="18"/>
                <a:ea typeface="Arial Unicode MS" pitchFamily="2"/>
              </a:rPr>
              <a:t>p</a:t>
            </a:r>
            <a:r>
              <a:rPr lang="ru-RU" sz="1000">
                <a:latin typeface="Times New Roman CE" pitchFamily="18"/>
                <a:cs typeface="Times New Roman CE" pitchFamily="18"/>
              </a:rPr>
              <a:t>ř</a:t>
            </a:r>
            <a:r>
              <a:rPr lang="de-DE" sz="1000">
                <a:latin typeface="Times New Roman" pitchFamily="18"/>
                <a:ea typeface="Arial Unicode MS" pitchFamily="2"/>
              </a:rPr>
              <a:t>ekladatelovou</a:t>
            </a:r>
            <a:r>
              <a:rPr lang="ru-RU" sz="1000">
                <a:latin typeface="Times New Roman" pitchFamily="18"/>
                <a:ea typeface="Arial Unicode MS" pitchFamily="2"/>
              </a:rPr>
              <a:t> </a:t>
            </a:r>
            <a:r>
              <a:rPr lang="de-DE" sz="1000">
                <a:latin typeface="Times New Roman" pitchFamily="18"/>
                <a:ea typeface="Arial Unicode MS" pitchFamily="2"/>
              </a:rPr>
              <a:t>je</a:t>
            </a:r>
            <a:r>
              <a:rPr lang="ru-RU" sz="1000">
                <a:latin typeface="Times New Roman" pitchFamily="18"/>
                <a:ea typeface="Arial Unicode MS" pitchFamily="2"/>
              </a:rPr>
              <a:t> </a:t>
            </a:r>
            <a:r>
              <a:rPr lang="de-DE" sz="1000">
                <a:latin typeface="Times New Roman" pitchFamily="18"/>
                <a:ea typeface="Arial Unicode MS" pitchFamily="2"/>
              </a:rPr>
              <a:t>d</a:t>
            </a:r>
            <a:r>
              <a:rPr lang="ru-RU" sz="1000">
                <a:latin typeface="Times New Roman" pitchFamily="18"/>
                <a:ea typeface="Arial Unicode MS" pitchFamily="2"/>
              </a:rPr>
              <a:t>í</a:t>
            </a:r>
            <a:r>
              <a:rPr lang="de-DE" sz="1000">
                <a:latin typeface="Times New Roman" pitchFamily="18"/>
                <a:ea typeface="Arial Unicode MS" pitchFamily="2"/>
              </a:rPr>
              <a:t>lo</a:t>
            </a:r>
            <a:r>
              <a:rPr lang="ru-RU" sz="1000">
                <a:latin typeface="Times New Roman" pitchFamily="18"/>
                <a:ea typeface="Arial Unicode MS" pitchFamily="2"/>
              </a:rPr>
              <a:t> </a:t>
            </a:r>
            <a:r>
              <a:rPr lang="de-DE" sz="1000">
                <a:latin typeface="Times New Roman" pitchFamily="18"/>
                <a:ea typeface="Arial Unicode MS" pitchFamily="2"/>
              </a:rPr>
              <a:t>dom</a:t>
            </a:r>
            <a:r>
              <a:rPr lang="ru-RU" sz="1000">
                <a:latin typeface="Times New Roman" pitchFamily="18"/>
                <a:ea typeface="Arial Unicode MS" pitchFamily="2"/>
              </a:rPr>
              <a:t>á</a:t>
            </a:r>
            <a:r>
              <a:rPr lang="de-DE" sz="1000">
                <a:latin typeface="Times New Roman" pitchFamily="18"/>
                <a:ea typeface="Arial Unicode MS" pitchFamily="2"/>
              </a:rPr>
              <a:t>c</a:t>
            </a:r>
            <a:r>
              <a:rPr lang="ru-RU" sz="1000">
                <a:latin typeface="Times New Roman" pitchFamily="18"/>
                <a:ea typeface="Arial Unicode MS" pitchFamily="2"/>
              </a:rPr>
              <a:t>í</a:t>
            </a:r>
            <a:r>
              <a:rPr lang="de-DE" sz="1000">
                <a:latin typeface="Times New Roman" pitchFamily="18"/>
                <a:ea typeface="Arial Unicode MS" pitchFamily="2"/>
              </a:rPr>
              <a:t>mu</a:t>
            </a:r>
            <a:r>
              <a:rPr lang="ru-RU" sz="1000">
                <a:latin typeface="Times New Roman CE" pitchFamily="18"/>
                <a:cs typeface="Times New Roman CE" pitchFamily="18"/>
              </a:rPr>
              <a:t> č</a:t>
            </a:r>
            <a:r>
              <a:rPr lang="de-DE" sz="1000">
                <a:latin typeface="Times New Roman" pitchFamily="18"/>
                <a:ea typeface="Arial Unicode MS" pitchFamily="2"/>
              </a:rPr>
              <a:t>ten</a:t>
            </a:r>
            <a:r>
              <a:rPr lang="ru-RU" sz="1000">
                <a:latin typeface="Times New Roman CE" pitchFamily="18"/>
                <a:cs typeface="Times New Roman CE" pitchFamily="18"/>
              </a:rPr>
              <a:t>ář</a:t>
            </a:r>
            <a:r>
              <a:rPr lang="de-DE" sz="1000">
                <a:latin typeface="Times New Roman" pitchFamily="18"/>
                <a:ea typeface="Arial Unicode MS" pitchFamily="2"/>
              </a:rPr>
              <a:t>i</a:t>
            </a:r>
            <a:r>
              <a:rPr lang="ru-RU" sz="1000">
                <a:latin typeface="Times New Roman" pitchFamily="18"/>
                <a:ea typeface="Arial Unicode MS" pitchFamily="2"/>
              </a:rPr>
              <a:t> </a:t>
            </a:r>
            <a:r>
              <a:rPr lang="de-DE" sz="1000">
                <a:latin typeface="Times New Roman" pitchFamily="18"/>
                <a:ea typeface="Arial Unicode MS" pitchFamily="2"/>
              </a:rPr>
              <a:t>p</a:t>
            </a:r>
            <a:r>
              <a:rPr lang="ru-RU" sz="1000">
                <a:latin typeface="Times New Roman CE" pitchFamily="18"/>
                <a:cs typeface="Times New Roman CE" pitchFamily="18"/>
              </a:rPr>
              <a:t>ř</a:t>
            </a:r>
            <a:r>
              <a:rPr lang="de-DE" sz="1000">
                <a:latin typeface="Times New Roman" pitchFamily="18"/>
                <a:ea typeface="Arial Unicode MS" pitchFamily="2"/>
              </a:rPr>
              <a:t>etlumo</a:t>
            </a:r>
            <a:r>
              <a:rPr lang="ru-RU" sz="1000">
                <a:latin typeface="Times New Roman CE" pitchFamily="18"/>
                <a:cs typeface="Times New Roman CE" pitchFamily="18"/>
              </a:rPr>
              <a:t>č</a:t>
            </a:r>
            <a:r>
              <a:rPr lang="de-DE" sz="1000">
                <a:latin typeface="Times New Roman" pitchFamily="18"/>
                <a:ea typeface="Arial Unicode MS" pitchFamily="2"/>
              </a:rPr>
              <a:t>it</a:t>
            </a:r>
            <a:r>
              <a:rPr lang="ru-RU" sz="1000">
                <a:latin typeface="Times New Roman" pitchFamily="18"/>
                <a:ea typeface="Arial Unicode MS" pitchFamily="2"/>
              </a:rPr>
              <a:t>, </a:t>
            </a:r>
            <a:r>
              <a:rPr lang="de-DE" sz="1000">
                <a:latin typeface="Times New Roman" pitchFamily="18"/>
                <a:ea typeface="Arial Unicode MS" pitchFamily="2"/>
              </a:rPr>
              <a:t>tj</a:t>
            </a:r>
            <a:r>
              <a:rPr lang="ru-RU" sz="1000">
                <a:latin typeface="Times New Roman" pitchFamily="18"/>
                <a:ea typeface="Arial Unicode MS" pitchFamily="2"/>
              </a:rPr>
              <a:t>. </a:t>
            </a:r>
            <a:r>
              <a:rPr lang="de-DE" sz="1000">
                <a:latin typeface="Times New Roman" pitchFamily="18"/>
                <a:ea typeface="Arial Unicode MS" pitchFamily="2"/>
              </a:rPr>
              <a:t>u</a:t>
            </a:r>
            <a:r>
              <a:rPr lang="ru-RU" sz="1000">
                <a:latin typeface="Times New Roman CE" pitchFamily="18"/>
                <a:cs typeface="Times New Roman CE" pitchFamily="18"/>
              </a:rPr>
              <a:t>č</a:t>
            </a:r>
            <a:r>
              <a:rPr lang="de-DE" sz="1000">
                <a:latin typeface="Times New Roman" pitchFamily="18"/>
                <a:ea typeface="Arial Unicode MS" pitchFamily="2"/>
              </a:rPr>
              <a:t>init</a:t>
            </a:r>
            <a:r>
              <a:rPr lang="ru-RU" sz="1000">
                <a:latin typeface="Times New Roman" pitchFamily="18"/>
                <a:ea typeface="Arial Unicode MS" pitchFamily="2"/>
              </a:rPr>
              <a:t> </a:t>
            </a:r>
            <a:r>
              <a:rPr lang="de-DE" sz="1000">
                <a:latin typeface="Times New Roman" pitchFamily="18"/>
                <a:ea typeface="Arial Unicode MS" pitchFamily="2"/>
              </a:rPr>
              <a:t>mu</a:t>
            </a:r>
            <a:r>
              <a:rPr lang="ru-RU" sz="1000">
                <a:latin typeface="Times New Roman" pitchFamily="18"/>
                <a:ea typeface="Arial Unicode MS" pitchFamily="2"/>
              </a:rPr>
              <a:t> </a:t>
            </a:r>
            <a:r>
              <a:rPr lang="de-DE" sz="1000">
                <a:latin typeface="Times New Roman" pitchFamily="18"/>
                <a:ea typeface="Arial Unicode MS" pitchFamily="2"/>
              </a:rPr>
              <a:t>je</a:t>
            </a:r>
            <a:r>
              <a:rPr lang="ru-RU" sz="1000">
                <a:latin typeface="Times New Roman" pitchFamily="18"/>
                <a:ea typeface="Arial Unicode MS" pitchFamily="2"/>
              </a:rPr>
              <a:t> </a:t>
            </a:r>
            <a:r>
              <a:rPr lang="de-DE" sz="1000">
                <a:latin typeface="Times New Roman" pitchFamily="18"/>
                <a:ea typeface="Arial Unicode MS" pitchFamily="2"/>
              </a:rPr>
              <a:t>srozumiteln</a:t>
            </a:r>
            <a:r>
              <a:rPr lang="ru-RU" sz="1000">
                <a:latin typeface="Times New Roman" pitchFamily="18"/>
                <a:ea typeface="Arial Unicode MS" pitchFamily="2"/>
              </a:rPr>
              <a:t>ý</a:t>
            </a:r>
            <a:r>
              <a:rPr lang="de-DE" sz="1000">
                <a:latin typeface="Times New Roman" pitchFamily="18"/>
                <a:ea typeface="Arial Unicode MS" pitchFamily="2"/>
              </a:rPr>
              <a:t>m</a:t>
            </a:r>
            <a:r>
              <a:rPr lang="ru-RU" sz="1000">
                <a:latin typeface="Times New Roman" pitchFamily="18"/>
                <a:ea typeface="Arial Unicode MS" pitchFamily="2"/>
              </a:rPr>
              <a:t>, </a:t>
            </a:r>
            <a:r>
              <a:rPr lang="de-DE" sz="1000">
                <a:latin typeface="Times New Roman" pitchFamily="18"/>
                <a:ea typeface="Arial Unicode MS" pitchFamily="2"/>
              </a:rPr>
              <a:t>podat</a:t>
            </a:r>
            <a:r>
              <a:rPr lang="ru-RU" sz="1000">
                <a:latin typeface="Times New Roman" pitchFamily="18"/>
                <a:ea typeface="Arial Unicode MS" pitchFamily="2"/>
              </a:rPr>
              <a:t> </a:t>
            </a:r>
            <a:r>
              <a:rPr lang="de-DE" sz="1000">
                <a:latin typeface="Times New Roman" pitchFamily="18"/>
                <a:ea typeface="Arial Unicode MS" pitchFamily="2"/>
              </a:rPr>
              <a:t>mu</a:t>
            </a:r>
            <a:r>
              <a:rPr lang="ru-RU" sz="1000">
                <a:latin typeface="Times New Roman" pitchFamily="18"/>
                <a:ea typeface="Arial Unicode MS" pitchFamily="2"/>
              </a:rPr>
              <a:t> </a:t>
            </a:r>
            <a:r>
              <a:rPr lang="de-DE" sz="1000">
                <a:latin typeface="Times New Roman" pitchFamily="18"/>
                <a:ea typeface="Arial Unicode MS" pitchFamily="2"/>
              </a:rPr>
              <a:t>je</a:t>
            </a:r>
            <a:r>
              <a:rPr lang="ru-RU" sz="1000">
                <a:latin typeface="Times New Roman" pitchFamily="18"/>
                <a:ea typeface="Arial Unicode MS" pitchFamily="2"/>
              </a:rPr>
              <a:t> </a:t>
            </a:r>
            <a:r>
              <a:rPr lang="de-DE" sz="1000">
                <a:latin typeface="Times New Roman" pitchFamily="18"/>
                <a:ea typeface="Arial Unicode MS" pitchFamily="2"/>
              </a:rPr>
              <a:t>formou</a:t>
            </a:r>
            <a:r>
              <a:rPr lang="ru-RU" sz="1000">
                <a:latin typeface="Times New Roman" pitchFamily="18"/>
                <a:ea typeface="Arial Unicode MS" pitchFamily="2"/>
              </a:rPr>
              <a:t> </a:t>
            </a:r>
            <a:r>
              <a:rPr lang="de-DE" sz="1000">
                <a:latin typeface="Times New Roman" pitchFamily="18"/>
                <a:ea typeface="Arial Unicode MS" pitchFamily="2"/>
              </a:rPr>
              <a:t>pro</a:t>
            </a:r>
            <a:r>
              <a:rPr lang="ru-RU" sz="1000">
                <a:latin typeface="Times New Roman" pitchFamily="18"/>
                <a:ea typeface="Arial Unicode MS" pitchFamily="2"/>
              </a:rPr>
              <a:t> </a:t>
            </a:r>
            <a:r>
              <a:rPr lang="de-DE" sz="1000">
                <a:latin typeface="Times New Roman" pitchFamily="18"/>
                <a:ea typeface="Arial Unicode MS" pitchFamily="2"/>
              </a:rPr>
              <a:t>n</a:t>
            </a:r>
            <a:r>
              <a:rPr lang="ru-RU" sz="1000">
                <a:latin typeface="Times New Roman CE" pitchFamily="18"/>
                <a:cs typeface="Times New Roman CE" pitchFamily="18"/>
              </a:rPr>
              <a:t>ě</a:t>
            </a:r>
            <a:r>
              <a:rPr lang="de-DE" sz="1000">
                <a:latin typeface="Times New Roman" pitchFamily="18"/>
                <a:ea typeface="Arial Unicode MS" pitchFamily="2"/>
              </a:rPr>
              <a:t>ho</a:t>
            </a:r>
            <a:r>
              <a:rPr lang="ru-RU" sz="1000">
                <a:latin typeface="Times New Roman" pitchFamily="18"/>
                <a:ea typeface="Arial Unicode MS" pitchFamily="2"/>
              </a:rPr>
              <a:t> </a:t>
            </a:r>
            <a:r>
              <a:rPr lang="de-DE" sz="1000">
                <a:latin typeface="Times New Roman" pitchFamily="18"/>
                <a:ea typeface="Arial Unicode MS" pitchFamily="2"/>
              </a:rPr>
              <a:t>srozumitelnou</a:t>
            </a:r>
            <a:r>
              <a:rPr lang="ru-RU" sz="1000">
                <a:latin typeface="Times New Roman" pitchFamily="18"/>
                <a:ea typeface="Arial Unicode MS" pitchFamily="2"/>
              </a:rPr>
              <a:t>.</a:t>
            </a:r>
          </a:p>
          <a:p>
            <a:pPr lvl="0"/>
            <a:r>
              <a:rPr lang="de-DE" sz="1000">
                <a:latin typeface="Times New Roman" pitchFamily="18"/>
                <a:ea typeface="Arial Unicode MS" pitchFamily="2"/>
              </a:rPr>
              <a:t>Tento</a:t>
            </a:r>
            <a:r>
              <a:rPr lang="ru-RU" sz="1000">
                <a:latin typeface="Times New Roman" pitchFamily="18"/>
                <a:ea typeface="Arial Unicode MS" pitchFamily="2"/>
              </a:rPr>
              <a:t> </a:t>
            </a:r>
            <a:r>
              <a:rPr lang="de-DE" sz="1000">
                <a:latin typeface="Times New Roman" pitchFamily="18"/>
                <a:ea typeface="Arial Unicode MS" pitchFamily="2"/>
              </a:rPr>
              <a:t>r</a:t>
            </a:r>
            <a:r>
              <a:rPr lang="ru-RU" sz="1000">
                <a:latin typeface="Times New Roman" pitchFamily="18"/>
                <a:ea typeface="Arial Unicode MS" pitchFamily="2"/>
              </a:rPr>
              <a:t>á</a:t>
            </a:r>
            <a:r>
              <a:rPr lang="de-DE" sz="1000">
                <a:latin typeface="Times New Roman" pitchFamily="18"/>
                <a:ea typeface="Arial Unicode MS" pitchFamily="2"/>
              </a:rPr>
              <a:t>mcov</a:t>
            </a:r>
            <a:r>
              <a:rPr lang="ru-RU" sz="1000">
                <a:latin typeface="Times New Roman" pitchFamily="18"/>
                <a:ea typeface="Arial Unicode MS" pitchFamily="2"/>
              </a:rPr>
              <a:t>ý </a:t>
            </a:r>
            <a:r>
              <a:rPr lang="de-DE" sz="1000">
                <a:latin typeface="Times New Roman" pitchFamily="18"/>
                <a:ea typeface="Arial Unicode MS" pitchFamily="2"/>
              </a:rPr>
              <a:t>c</a:t>
            </a:r>
            <a:r>
              <a:rPr lang="ru-RU" sz="1000">
                <a:latin typeface="Times New Roman" pitchFamily="18"/>
                <a:ea typeface="Arial Unicode MS" pitchFamily="2"/>
              </a:rPr>
              <a:t>í</a:t>
            </a:r>
            <a:r>
              <a:rPr lang="de-DE" sz="1000">
                <a:latin typeface="Times New Roman" pitchFamily="18"/>
                <a:ea typeface="Arial Unicode MS" pitchFamily="2"/>
              </a:rPr>
              <a:t>l</a:t>
            </a:r>
            <a:r>
              <a:rPr lang="ru-RU" sz="1000">
                <a:latin typeface="Times New Roman CE" pitchFamily="18"/>
                <a:cs typeface="Times New Roman CE" pitchFamily="18"/>
              </a:rPr>
              <a:t> č</a:t>
            </a:r>
            <a:r>
              <a:rPr lang="de-DE" sz="1000">
                <a:latin typeface="Times New Roman" pitchFamily="18"/>
                <a:ea typeface="Arial Unicode MS" pitchFamily="2"/>
              </a:rPr>
              <a:t>asto</a:t>
            </a:r>
            <a:r>
              <a:rPr lang="ru-RU" sz="1000">
                <a:latin typeface="Times New Roman" pitchFamily="18"/>
                <a:ea typeface="Arial Unicode MS" pitchFamily="2"/>
              </a:rPr>
              <a:t> </a:t>
            </a:r>
            <a:r>
              <a:rPr lang="de-DE" sz="1000">
                <a:latin typeface="Times New Roman" pitchFamily="18"/>
                <a:ea typeface="Arial Unicode MS" pitchFamily="2"/>
              </a:rPr>
              <a:t>strhuje</a:t>
            </a:r>
            <a:r>
              <a:rPr lang="ru-RU" sz="1000">
                <a:latin typeface="Times New Roman" pitchFamily="18"/>
                <a:ea typeface="Arial Unicode MS" pitchFamily="2"/>
              </a:rPr>
              <a:t> </a:t>
            </a:r>
            <a:r>
              <a:rPr lang="de-DE" sz="1000">
                <a:latin typeface="Times New Roman" pitchFamily="18"/>
                <a:ea typeface="Arial Unicode MS" pitchFamily="2"/>
              </a:rPr>
              <a:t>i</a:t>
            </a:r>
            <a:r>
              <a:rPr lang="ru-RU" sz="1000">
                <a:latin typeface="Times New Roman" pitchFamily="18"/>
                <a:ea typeface="Arial Unicode MS" pitchFamily="2"/>
              </a:rPr>
              <a:t> </a:t>
            </a:r>
            <a:r>
              <a:rPr lang="de-DE" sz="1000">
                <a:latin typeface="Times New Roman" pitchFamily="18"/>
                <a:ea typeface="Arial Unicode MS" pitchFamily="2"/>
              </a:rPr>
              <a:t>v</a:t>
            </a:r>
            <a:r>
              <a:rPr lang="ru-RU" sz="1000">
                <a:latin typeface="Times New Roman" pitchFamily="18"/>
                <a:ea typeface="Arial Unicode MS" pitchFamily="2"/>
              </a:rPr>
              <a:t> </a:t>
            </a:r>
            <a:r>
              <a:rPr lang="de-DE" sz="1000">
                <a:latin typeface="Times New Roman" pitchFamily="18"/>
                <a:ea typeface="Arial Unicode MS" pitchFamily="2"/>
              </a:rPr>
              <a:t>detailech</a:t>
            </a:r>
            <a:r>
              <a:rPr lang="ru-RU" sz="1000">
                <a:latin typeface="Times New Roman" pitchFamily="18"/>
                <a:ea typeface="Arial Unicode MS" pitchFamily="2"/>
              </a:rPr>
              <a:t>.</a:t>
            </a:r>
          </a:p>
          <a:p>
            <a:pPr lvl="0"/>
            <a:endParaRPr lang="ru-RU" sz="1000">
              <a:latin typeface="Times New Roman" pitchFamily="18"/>
              <a:ea typeface="Arial Unicode MS" pitchFamily="2"/>
            </a:endParaRPr>
          </a:p>
          <a:p>
            <a:pPr lvl="0"/>
            <a:r>
              <a:rPr lang="de-DE" sz="1000">
                <a:latin typeface="Times New Roman" pitchFamily="18"/>
                <a:ea typeface="Arial Unicode MS" pitchFamily="2"/>
              </a:rPr>
              <a:t>P</a:t>
            </a:r>
            <a:r>
              <a:rPr lang="ru-RU" sz="1000">
                <a:latin typeface="Times New Roman CE" pitchFamily="18"/>
                <a:cs typeface="Times New Roman CE" pitchFamily="18"/>
              </a:rPr>
              <a:t>ř</a:t>
            </a:r>
            <a:r>
              <a:rPr lang="de-DE" sz="1000">
                <a:latin typeface="Times New Roman" pitchFamily="18"/>
                <a:ea typeface="Arial Unicode MS" pitchFamily="2"/>
              </a:rPr>
              <a:t>ekladatel</a:t>
            </a:r>
            <a:r>
              <a:rPr lang="ru-RU" sz="1000">
                <a:latin typeface="Times New Roman" pitchFamily="18"/>
                <a:ea typeface="Arial Unicode MS" pitchFamily="2"/>
              </a:rPr>
              <a:t> </a:t>
            </a:r>
            <a:r>
              <a:rPr lang="de-DE" sz="1000">
                <a:latin typeface="Times New Roman" pitchFamily="18"/>
                <a:ea typeface="Arial Unicode MS" pitchFamily="2"/>
              </a:rPr>
              <a:t>m</a:t>
            </a:r>
            <a:r>
              <a:rPr lang="ru-RU" sz="1000">
                <a:latin typeface="Times New Roman" pitchFamily="18"/>
                <a:ea typeface="Arial Unicode MS" pitchFamily="2"/>
              </a:rPr>
              <a:t>á </a:t>
            </a:r>
            <a:r>
              <a:rPr lang="de-DE" sz="1000">
                <a:latin typeface="Times New Roman" pitchFamily="18"/>
                <a:ea typeface="Arial Unicode MS" pitchFamily="2"/>
              </a:rPr>
              <a:t>k</a:t>
            </a:r>
            <a:r>
              <a:rPr lang="ru-RU" sz="1000">
                <a:latin typeface="Times New Roman" pitchFamily="18"/>
                <a:ea typeface="Arial Unicode MS" pitchFamily="2"/>
              </a:rPr>
              <a:t> </a:t>
            </a:r>
            <a:r>
              <a:rPr lang="de-DE" sz="1000">
                <a:latin typeface="Times New Roman" pitchFamily="18"/>
                <a:ea typeface="Arial Unicode MS" pitchFamily="2"/>
              </a:rPr>
              <a:t>textu</a:t>
            </a:r>
            <a:r>
              <a:rPr lang="ru-RU" sz="1000">
                <a:latin typeface="Times New Roman" pitchFamily="18"/>
                <a:ea typeface="Arial Unicode MS" pitchFamily="2"/>
              </a:rPr>
              <a:t> </a:t>
            </a:r>
            <a:r>
              <a:rPr lang="de-DE" sz="1000">
                <a:latin typeface="Times New Roman" pitchFamily="18"/>
                <a:ea typeface="Arial Unicode MS" pitchFamily="2"/>
              </a:rPr>
              <a:t>pom</a:t>
            </a:r>
            <a:r>
              <a:rPr lang="ru-RU" sz="1000">
                <a:latin typeface="Times New Roman CE" pitchFamily="18"/>
                <a:cs typeface="Times New Roman CE" pitchFamily="18"/>
              </a:rPr>
              <a:t>ě</a:t>
            </a:r>
            <a:r>
              <a:rPr lang="de-DE" sz="1000">
                <a:latin typeface="Times New Roman" pitchFamily="18"/>
                <a:ea typeface="Arial Unicode MS" pitchFamily="2"/>
              </a:rPr>
              <a:t>r</a:t>
            </a:r>
            <a:r>
              <a:rPr lang="ru-RU" sz="1000">
                <a:latin typeface="Times New Roman" pitchFamily="18"/>
                <a:ea typeface="Arial Unicode MS" pitchFamily="2"/>
              </a:rPr>
              <a:t> </a:t>
            </a:r>
            <a:r>
              <a:rPr lang="de-DE" sz="1000">
                <a:latin typeface="Times New Roman" pitchFamily="18"/>
                <a:ea typeface="Arial Unicode MS" pitchFamily="2"/>
              </a:rPr>
              <a:t>interpreta</a:t>
            </a:r>
            <a:r>
              <a:rPr lang="ru-RU" sz="1000">
                <a:latin typeface="Times New Roman" pitchFamily="18"/>
                <a:ea typeface="Arial Unicode MS" pitchFamily="2"/>
              </a:rPr>
              <a:t>, </a:t>
            </a:r>
            <a:r>
              <a:rPr lang="de-DE" sz="1000">
                <a:latin typeface="Times New Roman" pitchFamily="18"/>
                <a:ea typeface="Arial Unicode MS" pitchFamily="2"/>
              </a:rPr>
              <a:t>proto</a:t>
            </a:r>
            <a:r>
              <a:rPr lang="ru-RU" sz="1000">
                <a:latin typeface="Times New Roman" pitchFamily="18"/>
                <a:ea typeface="Arial Unicode MS" pitchFamily="2"/>
              </a:rPr>
              <a:t> </a:t>
            </a:r>
            <a:r>
              <a:rPr lang="de-DE" sz="1000">
                <a:latin typeface="Times New Roman" pitchFamily="18"/>
                <a:ea typeface="Arial Unicode MS" pitchFamily="2"/>
              </a:rPr>
              <a:t>text</a:t>
            </a:r>
            <a:r>
              <a:rPr lang="ru-RU" sz="1000">
                <a:latin typeface="Times New Roman" pitchFamily="18"/>
                <a:ea typeface="Arial Unicode MS" pitchFamily="2"/>
              </a:rPr>
              <a:t> </a:t>
            </a:r>
            <a:r>
              <a:rPr lang="de-DE" sz="1000">
                <a:latin typeface="Times New Roman" pitchFamily="18"/>
                <a:ea typeface="Arial Unicode MS" pitchFamily="2"/>
              </a:rPr>
              <a:t>nejen</a:t>
            </a:r>
            <a:r>
              <a:rPr lang="ru-RU" sz="1000">
                <a:latin typeface="Times New Roman" pitchFamily="18"/>
                <a:ea typeface="Arial Unicode MS" pitchFamily="2"/>
              </a:rPr>
              <a:t> </a:t>
            </a:r>
            <a:r>
              <a:rPr lang="de-DE" sz="1000">
                <a:latin typeface="Times New Roman" pitchFamily="18"/>
                <a:ea typeface="Arial Unicode MS" pitchFamily="2"/>
              </a:rPr>
              <a:t>p</a:t>
            </a:r>
            <a:r>
              <a:rPr lang="ru-RU" sz="1000">
                <a:latin typeface="Times New Roman CE" pitchFamily="18"/>
                <a:cs typeface="Times New Roman CE" pitchFamily="18"/>
              </a:rPr>
              <a:t>ř</a:t>
            </a:r>
            <a:r>
              <a:rPr lang="de-DE" sz="1000">
                <a:latin typeface="Times New Roman" pitchFamily="18"/>
                <a:ea typeface="Arial Unicode MS" pitchFamily="2"/>
              </a:rPr>
              <a:t>ekl</a:t>
            </a:r>
            <a:r>
              <a:rPr lang="ru-RU" sz="1000">
                <a:latin typeface="Times New Roman" pitchFamily="18"/>
                <a:ea typeface="Arial Unicode MS" pitchFamily="2"/>
              </a:rPr>
              <a:t>á</a:t>
            </a:r>
            <a:r>
              <a:rPr lang="de-DE" sz="1000">
                <a:latin typeface="Times New Roman" pitchFamily="18"/>
                <a:ea typeface="Arial Unicode MS" pitchFamily="2"/>
              </a:rPr>
              <a:t>d</a:t>
            </a:r>
            <a:r>
              <a:rPr lang="ru-RU" sz="1000">
                <a:latin typeface="Times New Roman" pitchFamily="18"/>
                <a:ea typeface="Arial Unicode MS" pitchFamily="2"/>
              </a:rPr>
              <a:t>á, </a:t>
            </a:r>
            <a:r>
              <a:rPr lang="de-DE" sz="1000">
                <a:latin typeface="Times New Roman" pitchFamily="18"/>
                <a:ea typeface="Arial Unicode MS" pitchFamily="2"/>
              </a:rPr>
              <a:t>ale</a:t>
            </a:r>
            <a:r>
              <a:rPr lang="ru-RU" sz="1000">
                <a:latin typeface="Times New Roman" pitchFamily="18"/>
                <a:ea typeface="Arial Unicode MS" pitchFamily="2"/>
              </a:rPr>
              <a:t> </a:t>
            </a:r>
            <a:r>
              <a:rPr lang="de-DE" sz="1000">
                <a:latin typeface="Times New Roman" pitchFamily="18"/>
                <a:ea typeface="Arial Unicode MS" pitchFamily="2"/>
              </a:rPr>
              <a:t>tak</a:t>
            </a:r>
            <a:r>
              <a:rPr lang="ru-RU" sz="1000">
                <a:latin typeface="Times New Roman" pitchFamily="18"/>
                <a:ea typeface="Arial Unicode MS" pitchFamily="2"/>
              </a:rPr>
              <a:t>é </a:t>
            </a:r>
            <a:r>
              <a:rPr lang="de-DE" sz="1000">
                <a:latin typeface="Times New Roman" pitchFamily="18"/>
                <a:ea typeface="Arial Unicode MS" pitchFamily="2"/>
              </a:rPr>
              <a:t>vykl</a:t>
            </a:r>
            <a:r>
              <a:rPr lang="ru-RU" sz="1000">
                <a:latin typeface="Times New Roman" pitchFamily="18"/>
                <a:ea typeface="Arial Unicode MS" pitchFamily="2"/>
              </a:rPr>
              <a:t>á</a:t>
            </a:r>
            <a:r>
              <a:rPr lang="de-DE" sz="1000">
                <a:latin typeface="Times New Roman" pitchFamily="18"/>
                <a:ea typeface="Arial Unicode MS" pitchFamily="2"/>
              </a:rPr>
              <a:t>d</a:t>
            </a:r>
            <a:r>
              <a:rPr lang="ru-RU" sz="1000">
                <a:latin typeface="Times New Roman" pitchFamily="18"/>
                <a:ea typeface="Arial Unicode MS" pitchFamily="2"/>
              </a:rPr>
              <a:t>á, </a:t>
            </a:r>
            <a:r>
              <a:rPr lang="de-DE" sz="1000">
                <a:latin typeface="Times New Roman" pitchFamily="18"/>
                <a:ea typeface="Arial Unicode MS" pitchFamily="2"/>
              </a:rPr>
              <a:t>tj</a:t>
            </a:r>
            <a:r>
              <a:rPr lang="ru-RU" sz="1000">
                <a:latin typeface="Times New Roman" pitchFamily="18"/>
                <a:ea typeface="Arial Unicode MS" pitchFamily="2"/>
              </a:rPr>
              <a:t>. </a:t>
            </a:r>
            <a:r>
              <a:rPr lang="de-DE" sz="1000">
                <a:latin typeface="Times New Roman" pitchFamily="18"/>
                <a:ea typeface="Arial Unicode MS" pitchFamily="2"/>
              </a:rPr>
              <a:t>zlogi</a:t>
            </a:r>
            <a:r>
              <a:rPr lang="ru-RU" sz="1000">
                <a:latin typeface="Times New Roman CE" pitchFamily="18"/>
                <a:cs typeface="Times New Roman CE" pitchFamily="18"/>
              </a:rPr>
              <a:t>čť</a:t>
            </a:r>
            <a:r>
              <a:rPr lang="de-DE" sz="1000">
                <a:latin typeface="Times New Roman" pitchFamily="18"/>
                <a:ea typeface="Arial Unicode MS" pitchFamily="2"/>
              </a:rPr>
              <a:t>uje</a:t>
            </a:r>
            <a:r>
              <a:rPr lang="ru-RU" sz="1000">
                <a:latin typeface="Times New Roman" pitchFamily="18"/>
                <a:ea typeface="Arial Unicode MS" pitchFamily="2"/>
              </a:rPr>
              <a:t>, </a:t>
            </a:r>
            <a:r>
              <a:rPr lang="de-DE" sz="1000">
                <a:latin typeface="Times New Roman" pitchFamily="18"/>
                <a:ea typeface="Arial Unicode MS" pitchFamily="2"/>
              </a:rPr>
              <a:t>dokresluje</a:t>
            </a:r>
            <a:r>
              <a:rPr lang="ru-RU" sz="1000">
                <a:latin typeface="Times New Roman" pitchFamily="18"/>
                <a:ea typeface="Arial Unicode MS" pitchFamily="2"/>
              </a:rPr>
              <a:t>, </a:t>
            </a:r>
            <a:r>
              <a:rPr lang="de-DE" sz="1000">
                <a:latin typeface="Times New Roman" pitchFamily="18"/>
                <a:ea typeface="Arial Unicode MS" pitchFamily="2"/>
              </a:rPr>
              <a:t>intelektualizuje</a:t>
            </a:r>
            <a:r>
              <a:rPr lang="ru-RU" sz="1000">
                <a:latin typeface="Times New Roman" pitchFamily="18"/>
                <a:ea typeface="Arial Unicode MS" pitchFamily="2"/>
              </a:rPr>
              <a:t>. </a:t>
            </a:r>
            <a:r>
              <a:rPr lang="de-DE" sz="1000">
                <a:latin typeface="Times New Roman" pitchFamily="18"/>
                <a:ea typeface="Arial Unicode MS" pitchFamily="2"/>
              </a:rPr>
              <a:t>T</a:t>
            </a:r>
            <a:r>
              <a:rPr lang="ru-RU" sz="1000">
                <a:latin typeface="Times New Roman" pitchFamily="18"/>
                <a:ea typeface="Arial Unicode MS" pitchFamily="2"/>
              </a:rPr>
              <a:t>í</a:t>
            </a:r>
            <a:r>
              <a:rPr lang="de-DE" sz="1000">
                <a:latin typeface="Times New Roman" pitchFamily="18"/>
                <a:ea typeface="Arial Unicode MS" pitchFamily="2"/>
              </a:rPr>
              <a:t>m</a:t>
            </a:r>
            <a:r>
              <a:rPr lang="ru-RU" sz="1000">
                <a:latin typeface="Times New Roman" pitchFamily="18"/>
                <a:ea typeface="Arial Unicode MS" pitchFamily="2"/>
              </a:rPr>
              <a:t> </a:t>
            </a:r>
            <a:r>
              <a:rPr lang="de-DE" sz="1000">
                <a:latin typeface="Times New Roman" pitchFamily="18"/>
                <a:ea typeface="Arial Unicode MS" pitchFamily="2"/>
              </a:rPr>
              <a:t>jej</a:t>
            </a:r>
            <a:r>
              <a:rPr lang="ru-RU" sz="1000">
                <a:latin typeface="Times New Roman CE" pitchFamily="18"/>
                <a:cs typeface="Times New Roman CE" pitchFamily="18"/>
              </a:rPr>
              <a:t> č</a:t>
            </a:r>
            <a:r>
              <a:rPr lang="de-DE" sz="1000">
                <a:latin typeface="Times New Roman" pitchFamily="18"/>
                <a:ea typeface="Arial Unicode MS" pitchFamily="2"/>
              </a:rPr>
              <a:t>asto</a:t>
            </a:r>
            <a:r>
              <a:rPr lang="ru-RU" sz="1000">
                <a:latin typeface="Times New Roman" pitchFamily="18"/>
                <a:ea typeface="Arial Unicode MS" pitchFamily="2"/>
              </a:rPr>
              <a:t> </a:t>
            </a:r>
            <a:r>
              <a:rPr lang="de-DE" sz="1000">
                <a:latin typeface="Times New Roman" pitchFamily="18"/>
                <a:ea typeface="Arial Unicode MS" pitchFamily="2"/>
              </a:rPr>
              <a:t>zbavuje</a:t>
            </a:r>
            <a:r>
              <a:rPr lang="ru-RU" sz="1000">
                <a:latin typeface="Times New Roman" pitchFamily="18"/>
                <a:ea typeface="Arial Unicode MS" pitchFamily="2"/>
              </a:rPr>
              <a:t> </a:t>
            </a:r>
            <a:r>
              <a:rPr lang="de-DE" sz="1000">
                <a:latin typeface="Times New Roman" pitchFamily="18"/>
                <a:ea typeface="Arial Unicode MS" pitchFamily="2"/>
              </a:rPr>
              <a:t>um</a:t>
            </a:r>
            <a:r>
              <a:rPr lang="ru-RU" sz="1000">
                <a:latin typeface="Times New Roman CE" pitchFamily="18"/>
                <a:cs typeface="Times New Roman CE" pitchFamily="18"/>
              </a:rPr>
              <a:t>ě</a:t>
            </a:r>
            <a:r>
              <a:rPr lang="de-DE" sz="1000">
                <a:latin typeface="Times New Roman" pitchFamily="18"/>
                <a:ea typeface="Arial Unicode MS" pitchFamily="2"/>
              </a:rPr>
              <a:t>lecky</a:t>
            </a:r>
            <a:r>
              <a:rPr lang="ru-RU" sz="1000">
                <a:latin typeface="Times New Roman CE" pitchFamily="18"/>
                <a:cs typeface="Times New Roman CE" pitchFamily="18"/>
              </a:rPr>
              <a:t> úč</a:t>
            </a:r>
            <a:r>
              <a:rPr lang="de-DE" sz="1000">
                <a:latin typeface="Times New Roman" pitchFamily="18"/>
                <a:ea typeface="Arial Unicode MS" pitchFamily="2"/>
              </a:rPr>
              <a:t>inn</a:t>
            </a:r>
            <a:r>
              <a:rPr lang="ru-RU" sz="1000">
                <a:latin typeface="Times New Roman" pitchFamily="18"/>
                <a:ea typeface="Arial Unicode MS" pitchFamily="2"/>
              </a:rPr>
              <a:t>é</a:t>
            </a:r>
            <a:r>
              <a:rPr lang="de-DE" sz="1000">
                <a:latin typeface="Times New Roman" pitchFamily="18"/>
                <a:ea typeface="Arial Unicode MS" pitchFamily="2"/>
              </a:rPr>
              <a:t>ho</a:t>
            </a:r>
            <a:r>
              <a:rPr lang="ru-RU" sz="1000">
                <a:latin typeface="Times New Roman" pitchFamily="18"/>
                <a:ea typeface="Arial Unicode MS" pitchFamily="2"/>
              </a:rPr>
              <a:t> </a:t>
            </a:r>
            <a:r>
              <a:rPr lang="de-DE" sz="1000">
                <a:latin typeface="Times New Roman" pitchFamily="18"/>
                <a:ea typeface="Arial Unicode MS" pitchFamily="2"/>
              </a:rPr>
              <a:t>nap</a:t>
            </a:r>
            <a:r>
              <a:rPr lang="ru-RU" sz="1000">
                <a:latin typeface="Times New Roman CE" pitchFamily="18"/>
                <a:cs typeface="Times New Roman CE" pitchFamily="18"/>
              </a:rPr>
              <a:t>ě</a:t>
            </a:r>
            <a:r>
              <a:rPr lang="de-DE" sz="1000">
                <a:latin typeface="Times New Roman" pitchFamily="18"/>
                <a:ea typeface="Arial Unicode MS" pitchFamily="2"/>
              </a:rPr>
              <a:t>t</a:t>
            </a:r>
            <a:r>
              <a:rPr lang="ru-RU" sz="1000">
                <a:latin typeface="Times New Roman" pitchFamily="18"/>
                <a:ea typeface="Arial Unicode MS" pitchFamily="2"/>
              </a:rPr>
              <a:t>í </a:t>
            </a:r>
            <a:r>
              <a:rPr lang="de-DE" sz="1000">
                <a:latin typeface="Times New Roman" pitchFamily="18"/>
                <a:ea typeface="Arial Unicode MS" pitchFamily="2"/>
              </a:rPr>
              <a:t>mezi</a:t>
            </a:r>
            <a:r>
              <a:rPr lang="ru-RU" sz="1000">
                <a:latin typeface="Times New Roman" pitchFamily="18"/>
                <a:ea typeface="Arial Unicode MS" pitchFamily="2"/>
              </a:rPr>
              <a:t> </a:t>
            </a:r>
            <a:r>
              <a:rPr lang="de-DE" sz="1000">
                <a:latin typeface="Times New Roman" pitchFamily="18"/>
                <a:ea typeface="Arial Unicode MS" pitchFamily="2"/>
              </a:rPr>
              <a:t>my</a:t>
            </a:r>
            <a:r>
              <a:rPr lang="ru-RU" sz="1000">
                <a:latin typeface="Times New Roman" pitchFamily="18"/>
                <a:ea typeface="Arial Unicode MS" pitchFamily="2"/>
              </a:rPr>
              <a:t>š</a:t>
            </a:r>
            <a:r>
              <a:rPr lang="de-DE" sz="1000">
                <a:latin typeface="Times New Roman" pitchFamily="18"/>
                <a:ea typeface="Arial Unicode MS" pitchFamily="2"/>
              </a:rPr>
              <a:t>lenkou</a:t>
            </a:r>
            <a:r>
              <a:rPr lang="ru-RU" sz="1000">
                <a:latin typeface="Times New Roman" pitchFamily="18"/>
                <a:ea typeface="Arial Unicode MS" pitchFamily="2"/>
              </a:rPr>
              <a:t> </a:t>
            </a:r>
            <a:r>
              <a:rPr lang="de-DE" sz="1000">
                <a:latin typeface="Times New Roman" pitchFamily="18"/>
                <a:ea typeface="Arial Unicode MS" pitchFamily="2"/>
              </a:rPr>
              <a:t>a</a:t>
            </a:r>
            <a:r>
              <a:rPr lang="ru-RU" sz="1000">
                <a:latin typeface="Times New Roman" pitchFamily="18"/>
                <a:ea typeface="Arial Unicode MS" pitchFamily="2"/>
              </a:rPr>
              <a:t> </a:t>
            </a:r>
            <a:r>
              <a:rPr lang="de-DE" sz="1000">
                <a:latin typeface="Times New Roman" pitchFamily="18"/>
                <a:ea typeface="Arial Unicode MS" pitchFamily="2"/>
              </a:rPr>
              <a:t>jej</a:t>
            </a:r>
            <a:r>
              <a:rPr lang="ru-RU" sz="1000">
                <a:latin typeface="Times New Roman" pitchFamily="18"/>
                <a:ea typeface="Arial Unicode MS" pitchFamily="2"/>
              </a:rPr>
              <a:t>í</a:t>
            </a:r>
            <a:r>
              <a:rPr lang="de-DE" sz="1000">
                <a:latin typeface="Times New Roman" pitchFamily="18"/>
                <a:ea typeface="Arial Unicode MS" pitchFamily="2"/>
              </a:rPr>
              <a:t>m</a:t>
            </a:r>
            <a:r>
              <a:rPr lang="ru-RU" sz="1000">
                <a:latin typeface="Times New Roman" pitchFamily="18"/>
                <a:ea typeface="Arial Unicode MS" pitchFamily="2"/>
              </a:rPr>
              <a:t> </a:t>
            </a:r>
            <a:r>
              <a:rPr lang="de-DE" sz="1000">
                <a:latin typeface="Times New Roman" pitchFamily="18"/>
                <a:ea typeface="Arial Unicode MS" pitchFamily="2"/>
              </a:rPr>
              <a:t>vyj</a:t>
            </a:r>
            <a:r>
              <a:rPr lang="ru-RU" sz="1000">
                <a:latin typeface="Times New Roman" pitchFamily="18"/>
                <a:ea typeface="Arial Unicode MS" pitchFamily="2"/>
              </a:rPr>
              <a:t>á</a:t>
            </a:r>
            <a:r>
              <a:rPr lang="de-DE" sz="1000">
                <a:latin typeface="Times New Roman" pitchFamily="18"/>
                <a:ea typeface="Arial Unicode MS" pitchFamily="2"/>
              </a:rPr>
              <a:t>d</a:t>
            </a:r>
            <a:r>
              <a:rPr lang="ru-RU" sz="1000">
                <a:latin typeface="Times New Roman CE" pitchFamily="18"/>
                <a:cs typeface="Times New Roman CE" pitchFamily="18"/>
              </a:rPr>
              <a:t>ř</a:t>
            </a:r>
            <a:r>
              <a:rPr lang="de-DE" sz="1000">
                <a:latin typeface="Times New Roman" pitchFamily="18"/>
                <a:ea typeface="Arial Unicode MS" pitchFamily="2"/>
              </a:rPr>
              <a:t>en</a:t>
            </a:r>
            <a:r>
              <a:rPr lang="ru-RU" sz="1000">
                <a:latin typeface="Times New Roman" pitchFamily="18"/>
                <a:ea typeface="Arial Unicode MS" pitchFamily="2"/>
              </a:rPr>
              <a:t>í</a:t>
            </a:r>
            <a:r>
              <a:rPr lang="de-DE" sz="1000">
                <a:latin typeface="Times New Roman" pitchFamily="18"/>
                <a:ea typeface="Arial Unicode MS" pitchFamily="2"/>
              </a:rPr>
              <a:t>m</a:t>
            </a:r>
            <a:r>
              <a:rPr lang="ru-RU" sz="1000">
                <a:latin typeface="Times New Roman" pitchFamily="18"/>
                <a:ea typeface="Arial Unicode MS" pitchFamily="2"/>
              </a:rPr>
              <a:t>.</a:t>
            </a:r>
          </a:p>
          <a:p>
            <a:pPr lvl="0"/>
            <a:endParaRPr lang="ru-RU" sz="1000">
              <a:latin typeface="Times New Roman" pitchFamily="18"/>
              <a:ea typeface="Arial Unicode MS" pitchFamily="2"/>
            </a:endParaRPr>
          </a:p>
          <a:p>
            <a:pPr lvl="0"/>
            <a:r>
              <a:rPr lang="ru-RU" sz="1000">
                <a:latin typeface="Times New Roman" pitchFamily="18"/>
                <a:ea typeface="Arial Unicode MS" pitchFamily="2"/>
              </a:rPr>
              <a:t>Levý 1998, 145</a:t>
            </a:r>
          </a:p>
        </p:txBody>
      </p:sp>
    </p:spTree>
    <p:extLst>
      <p:ext uri="{BB962C8B-B14F-4D97-AF65-F5344CB8AC3E}">
        <p14:creationId xmlns:p14="http://schemas.microsoft.com/office/powerpoint/2010/main" val="36212378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vert="horz" wrap="square" lIns="91008" tIns="47324" rIns="91008" bIns="47324" anchor="b" anchorCtr="0" compatLnSpc="1">
            <a:noAutofit/>
          </a:bodyPr>
          <a:lstStyle/>
          <a:p>
            <a:pPr lvl="0"/>
            <a:fld id="{4A6266E2-9280-485D-8215-9A43F4ABF110}" type="slidenum">
              <a:t>18</a:t>
            </a:fld>
            <a:endParaRPr lang="en-GB"/>
          </a:p>
        </p:txBody>
      </p:sp>
      <p:sp>
        <p:nvSpPr>
          <p:cNvPr id="2" name="Rectangle 1"/>
          <p:cNvSpPr/>
          <p:nvPr/>
        </p:nvSpPr>
        <p:spPr>
          <a:xfrm>
            <a:off x="930073" y="751625"/>
            <a:ext cx="5029834" cy="3758486"/>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688524" y="4759805"/>
            <a:ext cx="5512567" cy="998384"/>
          </a:xfrm>
        </p:spPr>
        <p:txBody>
          <a:bodyPr>
            <a:spAutoFit/>
          </a:bodyPr>
          <a:lstStyle/>
          <a:p>
            <a:pPr lvl="0"/>
            <a:endParaRPr lang="ru-RU" sz="800">
              <a:latin typeface="Times New Roman" pitchFamily="18"/>
            </a:endParaRPr>
          </a:p>
          <a:p>
            <a:pPr lvl="0"/>
            <a:endParaRPr lang="ru-RU" sz="800">
              <a:latin typeface="Times New Roman" pitchFamily="18"/>
              <a:ea typeface="Arial Unicode MS" pitchFamily="2"/>
            </a:endParaRPr>
          </a:p>
          <a:p>
            <a:pPr lvl="0">
              <a:lnSpc>
                <a:spcPct val="150000"/>
              </a:lnSpc>
            </a:pPr>
            <a:r>
              <a:rPr lang="ru-RU">
                <a:latin typeface="Times New Roman" pitchFamily="18"/>
                <a:ea typeface="Arial Unicode MS" pitchFamily="2"/>
              </a:rPr>
              <a:t>Ukážu, jak se řešilo překládání do angličtiny, a – pro porovnání, i do ostatních jazyků, termínů, vztahujících se na pojem rozvedení, vykládání, vysvětlení, vinterpretovávání.</a:t>
            </a:r>
          </a:p>
        </p:txBody>
      </p:sp>
    </p:spTree>
    <p:extLst>
      <p:ext uri="{BB962C8B-B14F-4D97-AF65-F5344CB8AC3E}">
        <p14:creationId xmlns:p14="http://schemas.microsoft.com/office/powerpoint/2010/main" val="15457467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vert="horz" wrap="square" lIns="91008" tIns="47324" rIns="91008" bIns="47324" anchor="b" anchorCtr="0" compatLnSpc="1">
            <a:noAutofit/>
          </a:bodyPr>
          <a:lstStyle/>
          <a:p>
            <a:pPr lvl="0"/>
            <a:fld id="{DB449A11-63A1-4F94-BC46-B6CE572DC476}" type="slidenum">
              <a:t>19</a:t>
            </a:fld>
            <a:endParaRPr lang="en-GB"/>
          </a:p>
        </p:txBody>
      </p:sp>
      <p:sp>
        <p:nvSpPr>
          <p:cNvPr id="2" name="Rectangle 1"/>
          <p:cNvSpPr/>
          <p:nvPr/>
        </p:nvSpPr>
        <p:spPr>
          <a:xfrm>
            <a:off x="930073" y="751625"/>
            <a:ext cx="5029834" cy="3758486"/>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688524" y="4759805"/>
            <a:ext cx="5512567" cy="280238"/>
          </a:xfrm>
        </p:spPr>
        <p:txBody>
          <a:bodyPr>
            <a:spAutoFit/>
          </a:bodyPr>
          <a:lstStyle/>
          <a:p>
            <a:endParaRPr lang="en-GB"/>
          </a:p>
        </p:txBody>
      </p:sp>
    </p:spTree>
    <p:extLst>
      <p:ext uri="{BB962C8B-B14F-4D97-AF65-F5344CB8AC3E}">
        <p14:creationId xmlns:p14="http://schemas.microsoft.com/office/powerpoint/2010/main" val="3767069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vert="horz" wrap="square" lIns="91008" tIns="47324" rIns="91008" bIns="47324" anchor="b" anchorCtr="0" compatLnSpc="1">
            <a:noAutofit/>
          </a:bodyPr>
          <a:lstStyle/>
          <a:p>
            <a:pPr lvl="0"/>
            <a:fld id="{0EAAC50F-8DE2-4F2B-84E0-83841021E8BD}" type="slidenum">
              <a:t>2</a:t>
            </a:fld>
            <a:endParaRPr lang="en-GB"/>
          </a:p>
        </p:txBody>
      </p:sp>
      <p:sp>
        <p:nvSpPr>
          <p:cNvPr id="2" name="Rectangle 1"/>
          <p:cNvSpPr/>
          <p:nvPr/>
        </p:nvSpPr>
        <p:spPr>
          <a:xfrm>
            <a:off x="930073" y="751625"/>
            <a:ext cx="5029834" cy="3758486"/>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688524" y="4759805"/>
            <a:ext cx="5512567" cy="2598822"/>
          </a:xfrm>
        </p:spPr>
        <p:txBody>
          <a:bodyPr>
            <a:spAutoFit/>
          </a:bodyPr>
          <a:lstStyle/>
          <a:p>
            <a:pPr indent="291590">
              <a:lnSpc>
                <a:spcPct val="150000"/>
              </a:lnSpc>
            </a:pPr>
            <a:r>
              <a:rPr lang="cs-CZ">
                <a:latin typeface="Times New Roman" pitchFamily="18"/>
                <a:ea typeface="MS Gothic" pitchFamily="49"/>
                <a:cs typeface="Times New Roman CE" pitchFamily="18"/>
              </a:rPr>
              <a:t>V této krátké prezentaci chci stručně popsat obsah a strukturu čtyřjazyčného korpusu, sestaven</a:t>
            </a:r>
            <a:r>
              <a:rPr lang="cs-CZ">
                <a:latin typeface="Times New Roman" pitchFamily="18"/>
                <a:ea typeface="MS Gothic" pitchFamily="49"/>
                <a:cs typeface="Times New Roman" pitchFamily="18"/>
              </a:rPr>
              <a:t>ého</a:t>
            </a:r>
            <a:r>
              <a:rPr lang="cs-CZ">
                <a:latin typeface="Times New Roman" pitchFamily="18"/>
                <a:ea typeface="MS Gothic" pitchFamily="49"/>
                <a:cs typeface="Times New Roman CE" pitchFamily="18"/>
              </a:rPr>
              <a:t> ze čtyř vydání klasického díla Jiřího </a:t>
            </a:r>
            <a:r>
              <a:rPr lang="cs-CZ">
                <a:latin typeface="Times New Roman" pitchFamily="18"/>
                <a:ea typeface="MS Gothic" pitchFamily="49"/>
                <a:cs typeface="Times New Roman" pitchFamily="18"/>
              </a:rPr>
              <a:t>Levého </a:t>
            </a:r>
            <a:r>
              <a:rPr lang="cs-CZ" i="1">
                <a:latin typeface="Times New Roman" pitchFamily="18"/>
                <a:ea typeface="MS Gothic" pitchFamily="49"/>
                <a:cs typeface="Times New Roman CE" pitchFamily="18"/>
              </a:rPr>
              <a:t>Umění překladu</a:t>
            </a:r>
            <a:r>
              <a:rPr lang="cs-CZ">
                <a:latin typeface="Times New Roman" pitchFamily="18"/>
                <a:ea typeface="MS Gothic" pitchFamily="49"/>
                <a:cs typeface="Times New Roman" pitchFamily="18"/>
              </a:rPr>
              <a:t>  Jde o korpus</a:t>
            </a:r>
            <a:r>
              <a:rPr lang="cs-CZ">
                <a:latin typeface="Times New Roman" pitchFamily="18"/>
                <a:ea typeface="MS Gothic" pitchFamily="49"/>
                <a:cs typeface="Times New Roman CE" pitchFamily="18"/>
              </a:rPr>
              <a:t> čtyř</a:t>
            </a:r>
            <a:r>
              <a:rPr lang="cs-CZ">
                <a:latin typeface="Times New Roman" pitchFamily="18"/>
                <a:ea typeface="MS Gothic" pitchFamily="49"/>
                <a:cs typeface="Times New Roman" pitchFamily="18"/>
              </a:rPr>
              <a:t> </a:t>
            </a:r>
            <a:r>
              <a:rPr lang="cs-CZ">
                <a:latin typeface="Times New Roman" pitchFamily="18"/>
                <a:ea typeface="MS Gothic" pitchFamily="49"/>
                <a:cs typeface="Times New Roman CE" pitchFamily="18"/>
              </a:rPr>
              <a:t>paralelně zarovnan</a:t>
            </a:r>
            <a:r>
              <a:rPr lang="cs-CZ">
                <a:latin typeface="Times New Roman" pitchFamily="18"/>
                <a:ea typeface="MS Gothic" pitchFamily="49"/>
                <a:cs typeface="Times New Roman" pitchFamily="18"/>
              </a:rPr>
              <a:t>ých text</a:t>
            </a:r>
            <a:r>
              <a:rPr lang="cs-CZ">
                <a:latin typeface="Times New Roman" pitchFamily="18"/>
                <a:ea typeface="MS Gothic" pitchFamily="49"/>
                <a:cs typeface="Times New Roman CE" pitchFamily="18"/>
              </a:rPr>
              <a:t>ů</a:t>
            </a:r>
            <a:r>
              <a:rPr lang="cs-CZ">
                <a:latin typeface="Times New Roman" pitchFamily="18"/>
                <a:ea typeface="MS Gothic" pitchFamily="49"/>
                <a:cs typeface="Times New Roman" pitchFamily="18"/>
              </a:rPr>
              <a:t>, který lze použít </a:t>
            </a:r>
            <a:r>
              <a:rPr lang="cs-CZ">
                <a:latin typeface="Times New Roman" pitchFamily="18"/>
                <a:ea typeface="MS Gothic" pitchFamily="49"/>
                <a:cs typeface="Times New Roman CE" pitchFamily="18"/>
              </a:rPr>
              <a:t>pro porovnání libovolných prvků českého, německého, ruského a anglického textu z hlediska lexikografického, gramatického, translatologického atd.</a:t>
            </a:r>
          </a:p>
          <a:p>
            <a:pPr indent="291590">
              <a:lnSpc>
                <a:spcPct val="150000"/>
              </a:lnSpc>
            </a:pPr>
            <a:r>
              <a:rPr lang="cs-CZ">
                <a:latin typeface="Times New Roman" pitchFamily="18"/>
                <a:ea typeface="MS Gothic" pitchFamily="49"/>
                <a:cs typeface="Times New Roman" pitchFamily="18"/>
              </a:rPr>
              <a:t>Tento korpus jsem </a:t>
            </a:r>
            <a:r>
              <a:rPr lang="cs-CZ">
                <a:latin typeface="Times New Roman" pitchFamily="18"/>
                <a:ea typeface="MS Gothic" pitchFamily="49"/>
                <a:cs typeface="Times New Roman CE" pitchFamily="18"/>
              </a:rPr>
              <a:t>začal </a:t>
            </a:r>
            <a:r>
              <a:rPr lang="cs-CZ">
                <a:latin typeface="Times New Roman" pitchFamily="18"/>
                <a:ea typeface="MS Gothic" pitchFamily="49"/>
                <a:cs typeface="Times New Roman" pitchFamily="18"/>
              </a:rPr>
              <a:t>vybudovávat </a:t>
            </a:r>
            <a:r>
              <a:rPr lang="cs-CZ">
                <a:latin typeface="Times New Roman" pitchFamily="18"/>
                <a:ea typeface="MS Gothic" pitchFamily="49"/>
                <a:cs typeface="Times New Roman CE" pitchFamily="18"/>
              </a:rPr>
              <a:t>během práce na překladu knihy </a:t>
            </a:r>
            <a:r>
              <a:rPr lang="cs-CZ">
                <a:latin typeface="Times New Roman" pitchFamily="18"/>
                <a:ea typeface="MS Gothic" pitchFamily="49"/>
                <a:cs typeface="Times New Roman" pitchFamily="18"/>
              </a:rPr>
              <a:t>v textovém editoru Wordu, </a:t>
            </a:r>
            <a:r>
              <a:rPr lang="cs-CZ">
                <a:latin typeface="Times New Roman" pitchFamily="18"/>
                <a:ea typeface="MS Gothic" pitchFamily="49"/>
                <a:cs typeface="Times New Roman CE" pitchFamily="18"/>
              </a:rPr>
              <a:t>později jsem ho i</a:t>
            </a:r>
            <a:r>
              <a:rPr lang="cs-CZ">
                <a:latin typeface="Times New Roman" pitchFamily="18"/>
                <a:ea typeface="MS Gothic" pitchFamily="49"/>
                <a:cs typeface="Times New Roman" pitchFamily="18"/>
              </a:rPr>
              <a:t>mportoval do své databáze a dnes je již také zintegrován do systému InterCorp.</a:t>
            </a:r>
          </a:p>
          <a:p>
            <a:pPr lvl="0"/>
            <a:endParaRPr lang="en-GB">
              <a:latin typeface="Times New Roman" pitchFamily="18"/>
            </a:endParaRPr>
          </a:p>
        </p:txBody>
      </p:sp>
    </p:spTree>
    <p:extLst>
      <p:ext uri="{BB962C8B-B14F-4D97-AF65-F5344CB8AC3E}">
        <p14:creationId xmlns:p14="http://schemas.microsoft.com/office/powerpoint/2010/main" val="13915134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vert="horz" wrap="square" lIns="91008" tIns="47324" rIns="91008" bIns="47324" anchor="b" anchorCtr="0" compatLnSpc="1">
            <a:noAutofit/>
          </a:bodyPr>
          <a:lstStyle/>
          <a:p>
            <a:pPr lvl="0"/>
            <a:fld id="{8F4AEBB5-7182-40ED-8839-B67504D8B9A1}" type="slidenum">
              <a:t>20</a:t>
            </a:fld>
            <a:endParaRPr lang="en-GB"/>
          </a:p>
        </p:txBody>
      </p:sp>
      <p:sp>
        <p:nvSpPr>
          <p:cNvPr id="2" name="Rectangle 1"/>
          <p:cNvSpPr/>
          <p:nvPr/>
        </p:nvSpPr>
        <p:spPr>
          <a:xfrm>
            <a:off x="930073" y="751625"/>
            <a:ext cx="5029834" cy="3758486"/>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688524" y="4759805"/>
            <a:ext cx="5512567" cy="280238"/>
          </a:xfrm>
        </p:spPr>
        <p:txBody>
          <a:bodyPr>
            <a:spAutoFit/>
          </a:bodyPr>
          <a:lstStyle/>
          <a:p>
            <a:endParaRPr lang="en-GB"/>
          </a:p>
        </p:txBody>
      </p:sp>
    </p:spTree>
    <p:extLst>
      <p:ext uri="{BB962C8B-B14F-4D97-AF65-F5344CB8AC3E}">
        <p14:creationId xmlns:p14="http://schemas.microsoft.com/office/powerpoint/2010/main" val="30240550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vert="horz" wrap="square" lIns="91008" tIns="47324" rIns="91008" bIns="47324" anchor="b" anchorCtr="0" compatLnSpc="1">
            <a:noAutofit/>
          </a:bodyPr>
          <a:lstStyle/>
          <a:p>
            <a:pPr lvl="0"/>
            <a:fld id="{AC4270E6-B658-4FF3-9821-64D8C3724B8E}" type="slidenum">
              <a:t>21</a:t>
            </a:fld>
            <a:endParaRPr lang="en-GB"/>
          </a:p>
        </p:txBody>
      </p:sp>
      <p:sp>
        <p:nvSpPr>
          <p:cNvPr id="2" name="Rectangle 1"/>
          <p:cNvSpPr/>
          <p:nvPr/>
        </p:nvSpPr>
        <p:spPr>
          <a:xfrm>
            <a:off x="930073" y="751625"/>
            <a:ext cx="5029834" cy="3758486"/>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688524" y="4759805"/>
            <a:ext cx="5512567" cy="280238"/>
          </a:xfrm>
        </p:spPr>
        <p:txBody>
          <a:bodyPr>
            <a:spAutoFit/>
          </a:bodyPr>
          <a:lstStyle/>
          <a:p>
            <a:endParaRPr lang="en-GB"/>
          </a:p>
        </p:txBody>
      </p:sp>
    </p:spTree>
    <p:extLst>
      <p:ext uri="{BB962C8B-B14F-4D97-AF65-F5344CB8AC3E}">
        <p14:creationId xmlns:p14="http://schemas.microsoft.com/office/powerpoint/2010/main" val="25690500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vert="horz" wrap="square" lIns="91008" tIns="47324" rIns="91008" bIns="47324" anchor="b" anchorCtr="0" compatLnSpc="1">
            <a:noAutofit/>
          </a:bodyPr>
          <a:lstStyle/>
          <a:p>
            <a:pPr lvl="0"/>
            <a:fld id="{F674E06C-0CF7-4F65-8692-A1F57AA77A94}" type="slidenum">
              <a:t>22</a:t>
            </a:fld>
            <a:endParaRPr lang="en-GB"/>
          </a:p>
        </p:txBody>
      </p:sp>
      <p:sp>
        <p:nvSpPr>
          <p:cNvPr id="2" name="Rectangle 1"/>
          <p:cNvSpPr/>
          <p:nvPr/>
        </p:nvSpPr>
        <p:spPr>
          <a:xfrm>
            <a:off x="930073" y="751625"/>
            <a:ext cx="5029834" cy="3758486"/>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688524" y="4759805"/>
            <a:ext cx="5512567" cy="280238"/>
          </a:xfrm>
        </p:spPr>
        <p:txBody>
          <a:bodyPr>
            <a:spAutoFit/>
          </a:bodyPr>
          <a:lstStyle/>
          <a:p>
            <a:endParaRPr lang="en-GB"/>
          </a:p>
        </p:txBody>
      </p:sp>
    </p:spTree>
    <p:extLst>
      <p:ext uri="{BB962C8B-B14F-4D97-AF65-F5344CB8AC3E}">
        <p14:creationId xmlns:p14="http://schemas.microsoft.com/office/powerpoint/2010/main" val="39947905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vert="horz" wrap="square" lIns="91008" tIns="47324" rIns="91008" bIns="47324" anchor="b" anchorCtr="0" compatLnSpc="1">
            <a:noAutofit/>
          </a:bodyPr>
          <a:lstStyle/>
          <a:p>
            <a:pPr lvl="0"/>
            <a:fld id="{402838C0-D7AA-46A1-A632-0982698580B9}" type="slidenum">
              <a:t>23</a:t>
            </a:fld>
            <a:endParaRPr lang="en-GB"/>
          </a:p>
        </p:txBody>
      </p:sp>
      <p:sp>
        <p:nvSpPr>
          <p:cNvPr id="2" name="Rectangle 1"/>
          <p:cNvSpPr/>
          <p:nvPr/>
        </p:nvSpPr>
        <p:spPr>
          <a:xfrm>
            <a:off x="930073" y="751625"/>
            <a:ext cx="5029834" cy="3758486"/>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688524" y="4759805"/>
            <a:ext cx="5512567" cy="280238"/>
          </a:xfrm>
        </p:spPr>
        <p:txBody>
          <a:bodyPr>
            <a:spAutoFit/>
          </a:bodyPr>
          <a:lstStyle/>
          <a:p>
            <a:endParaRPr lang="en-GB"/>
          </a:p>
        </p:txBody>
      </p:sp>
    </p:spTree>
    <p:extLst>
      <p:ext uri="{BB962C8B-B14F-4D97-AF65-F5344CB8AC3E}">
        <p14:creationId xmlns:p14="http://schemas.microsoft.com/office/powerpoint/2010/main" val="39067945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vert="horz" wrap="square" lIns="91008" tIns="47324" rIns="91008" bIns="47324" anchor="b" anchorCtr="0" compatLnSpc="1">
            <a:noAutofit/>
          </a:bodyPr>
          <a:lstStyle/>
          <a:p>
            <a:pPr lvl="0"/>
            <a:fld id="{5E72D76A-F46E-433F-96A7-590EDC842A70}" type="slidenum">
              <a:t>24</a:t>
            </a:fld>
            <a:endParaRPr lang="en-GB"/>
          </a:p>
        </p:txBody>
      </p:sp>
      <p:sp>
        <p:nvSpPr>
          <p:cNvPr id="2" name="Rectangle 1"/>
          <p:cNvSpPr/>
          <p:nvPr/>
        </p:nvSpPr>
        <p:spPr>
          <a:xfrm>
            <a:off x="930073" y="751625"/>
            <a:ext cx="5029834" cy="3758486"/>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688524" y="4759805"/>
            <a:ext cx="5512567" cy="2896339"/>
          </a:xfrm>
        </p:spPr>
        <p:txBody>
          <a:bodyPr>
            <a:spAutoFit/>
          </a:bodyPr>
          <a:lstStyle/>
          <a:p>
            <a:pPr lvl="0">
              <a:lnSpc>
                <a:spcPct val="150000"/>
              </a:lnSpc>
            </a:pPr>
            <a:r>
              <a:rPr lang="cs-CZ">
                <a:latin typeface="Times New Roman CE" pitchFamily="18"/>
                <a:ea typeface="MS Gothic" pitchFamily="49"/>
                <a:cs typeface="Times New Roman CE" pitchFamily="18"/>
              </a:rPr>
              <a:t>Některá </a:t>
            </a:r>
            <a:r>
              <a:rPr lang="cs-CZ">
                <a:ea typeface="MS Gothic" pitchFamily="49"/>
                <a:cs typeface="Times New Roman" pitchFamily="18"/>
              </a:rPr>
              <a:t>obecná</a:t>
            </a:r>
            <a:r>
              <a:rPr lang="cs-CZ">
                <a:latin typeface="Times New Roman CE" pitchFamily="18"/>
                <a:ea typeface="MS Gothic" pitchFamily="49"/>
                <a:cs typeface="Times New Roman CE" pitchFamily="18"/>
              </a:rPr>
              <a:t> slova v češtině mají zrcadlové ekvivalenty v mnoha evropských jazycích, přičemž v angličtině se vyžadují různ</a:t>
            </a:r>
            <a:r>
              <a:rPr lang="cs-CZ">
                <a:ea typeface="MS Gothic" pitchFamily="49"/>
                <a:cs typeface="Times New Roman" pitchFamily="18"/>
              </a:rPr>
              <a:t>á</a:t>
            </a:r>
            <a:r>
              <a:rPr lang="cs-CZ">
                <a:latin typeface="Times New Roman CE" pitchFamily="18"/>
                <a:ea typeface="MS Gothic" pitchFamily="49"/>
                <a:cs typeface="Times New Roman CE" pitchFamily="18"/>
              </a:rPr>
              <a:t> řešení, podle kontextu.</a:t>
            </a:r>
          </a:p>
          <a:p>
            <a:pPr lvl="0">
              <a:lnSpc>
                <a:spcPct val="150000"/>
              </a:lnSpc>
            </a:pPr>
            <a:r>
              <a:rPr lang="cs-CZ">
                <a:latin typeface="Times New Roman CE" pitchFamily="18"/>
                <a:ea typeface="MS Gothic" pitchFamily="49"/>
                <a:cs typeface="Times New Roman CE" pitchFamily="18"/>
              </a:rPr>
              <a:t>Jako příklady tohoto jevu v</a:t>
            </a:r>
            <a:r>
              <a:rPr lang="cs-CZ">
                <a:ea typeface="MS Gothic" pitchFamily="49"/>
              </a:rPr>
              <a:t> </a:t>
            </a:r>
            <a:r>
              <a:rPr lang="cs-CZ">
                <a:ea typeface="MS Gothic" pitchFamily="49"/>
                <a:cs typeface="Times New Roman" pitchFamily="18"/>
              </a:rPr>
              <a:t>stávajícím </a:t>
            </a:r>
            <a:r>
              <a:rPr lang="cs-CZ">
                <a:latin typeface="Times New Roman CE" pitchFamily="18"/>
                <a:ea typeface="MS Gothic" pitchFamily="49"/>
                <a:cs typeface="Times New Roman CE" pitchFamily="18"/>
              </a:rPr>
              <a:t>korpusu můžeme vyhledat takové kontrastující  řešení v případě pojmů</a:t>
            </a:r>
          </a:p>
          <a:p>
            <a:pPr lvl="0">
              <a:lnSpc>
                <a:spcPct val="150000"/>
              </a:lnSpc>
            </a:pPr>
            <a:r>
              <a:rPr lang="cs-CZ">
                <a:ea typeface="MS Gothic" pitchFamily="49"/>
                <a:cs typeface="Times New Roman" pitchFamily="18"/>
              </a:rPr>
              <a:t>problematika</a:t>
            </a:r>
          </a:p>
          <a:p>
            <a:pPr lvl="0">
              <a:lnSpc>
                <a:spcPct val="150000"/>
              </a:lnSpc>
            </a:pPr>
            <a:r>
              <a:rPr lang="cs-CZ">
                <a:ea typeface="MS Gothic" pitchFamily="49"/>
                <a:cs typeface="Times New Roman" pitchFamily="18"/>
              </a:rPr>
              <a:t>replika</a:t>
            </a:r>
          </a:p>
          <a:p>
            <a:pPr lvl="0">
              <a:lnSpc>
                <a:spcPct val="150000"/>
              </a:lnSpc>
            </a:pPr>
            <a:r>
              <a:rPr lang="cs-CZ">
                <a:ea typeface="MS Gothic" pitchFamily="49"/>
                <a:cs typeface="Times New Roman" pitchFamily="18"/>
              </a:rPr>
              <a:t>aktualizace, aktuální apod.</a:t>
            </a:r>
          </a:p>
          <a:p>
            <a:pPr lvl="0">
              <a:lnSpc>
                <a:spcPct val="150000"/>
              </a:lnSpc>
            </a:pPr>
            <a:endParaRPr lang="en-GB"/>
          </a:p>
          <a:p>
            <a:pPr lvl="0">
              <a:lnSpc>
                <a:spcPct val="150000"/>
              </a:lnSpc>
            </a:pPr>
            <a:r>
              <a:rPr lang="en-GB"/>
              <a:t>.</a:t>
            </a:r>
          </a:p>
        </p:txBody>
      </p:sp>
    </p:spTree>
    <p:extLst>
      <p:ext uri="{BB962C8B-B14F-4D97-AF65-F5344CB8AC3E}">
        <p14:creationId xmlns:p14="http://schemas.microsoft.com/office/powerpoint/2010/main" val="33830236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vert="horz" wrap="square" lIns="91008" tIns="47324" rIns="91008" bIns="47324" anchor="b" anchorCtr="0" compatLnSpc="1">
            <a:noAutofit/>
          </a:bodyPr>
          <a:lstStyle/>
          <a:p>
            <a:pPr lvl="0"/>
            <a:fld id="{5C056E6E-0B76-4BB3-8A2A-D299F030C6C1}" type="slidenum">
              <a:t>25</a:t>
            </a:fld>
            <a:endParaRPr lang="en-GB"/>
          </a:p>
        </p:txBody>
      </p:sp>
      <p:sp>
        <p:nvSpPr>
          <p:cNvPr id="2" name="Rectangle 1"/>
          <p:cNvSpPr/>
          <p:nvPr/>
        </p:nvSpPr>
        <p:spPr>
          <a:xfrm>
            <a:off x="930073" y="751625"/>
            <a:ext cx="5029834" cy="3758486"/>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872786" y="4845944"/>
            <a:ext cx="5512567" cy="3122042"/>
          </a:xfrm>
        </p:spPr>
        <p:txBody>
          <a:bodyPr>
            <a:spAutoFit/>
          </a:bodyPr>
          <a:lstStyle/>
          <a:p>
            <a:pPr lvl="0">
              <a:lnSpc>
                <a:spcPct val="150000"/>
              </a:lnSpc>
            </a:pPr>
            <a:r>
              <a:rPr lang="cs-CZ" kern="1200">
                <a:latin typeface="Times New Roman CE" pitchFamily="18"/>
                <a:ea typeface="MS Gothic" pitchFamily="49"/>
                <a:cs typeface="Times New Roman CE" pitchFamily="18"/>
              </a:rPr>
              <a:t>Přírozeným, prakticky automatickým ekvivalentem českého </a:t>
            </a:r>
            <a:r>
              <a:rPr lang="cs-CZ" b="1" i="1" kern="1200">
                <a:latin typeface="Times New Roman Cyr" pitchFamily="18"/>
                <a:ea typeface="MS Gothic" pitchFamily="49"/>
                <a:cs typeface="Times New Roman" pitchFamily="18"/>
              </a:rPr>
              <a:t>problematika</a:t>
            </a:r>
            <a:r>
              <a:rPr lang="cs-CZ" i="1" kern="1200">
                <a:latin typeface="Times New Roman Cyr" pitchFamily="18"/>
                <a:ea typeface="MS Gothic" pitchFamily="49"/>
                <a:cs typeface="Times New Roman" pitchFamily="18"/>
              </a:rPr>
              <a:t> </a:t>
            </a:r>
            <a:r>
              <a:rPr lang="cs-CZ" kern="1200">
                <a:latin typeface="Times New Roman CE" pitchFamily="18"/>
                <a:ea typeface="MS Gothic" pitchFamily="49"/>
                <a:cs typeface="Times New Roman CE" pitchFamily="18"/>
              </a:rPr>
              <a:t> je v němčině a v ruštině zrcadlové slovo </a:t>
            </a:r>
            <a:r>
              <a:rPr lang="cs-CZ" b="1" i="1" kern="1200">
                <a:latin typeface="Times New Roman Cyr" pitchFamily="18"/>
                <a:ea typeface="MS Gothic" pitchFamily="49"/>
                <a:cs typeface="Times New Roman" pitchFamily="18"/>
              </a:rPr>
              <a:t>Problematik</a:t>
            </a:r>
            <a:r>
              <a:rPr lang="cs-CZ" kern="1200">
                <a:latin typeface="Times New Roman Cyr" pitchFamily="18"/>
                <a:ea typeface="MS Gothic" pitchFamily="49"/>
                <a:cs typeface="Times New Roman" pitchFamily="18"/>
              </a:rPr>
              <a:t> resp.  </a:t>
            </a:r>
            <a:r>
              <a:rPr lang="cs-CZ" b="1" i="1" kern="1200">
                <a:latin typeface="Times New Roman Cyr" pitchFamily="18"/>
                <a:ea typeface="MS Gothic" pitchFamily="49"/>
                <a:cs typeface="Times New Roman Cyr" pitchFamily="18"/>
              </a:rPr>
              <a:t>Проблематика</a:t>
            </a:r>
          </a:p>
          <a:p>
            <a:pPr lvl="0">
              <a:lnSpc>
                <a:spcPct val="150000"/>
              </a:lnSpc>
            </a:pPr>
            <a:r>
              <a:rPr lang="cs-CZ" kern="1200">
                <a:latin typeface="Times New Roman Cyr" pitchFamily="18"/>
                <a:ea typeface="MS Gothic" pitchFamily="49"/>
                <a:cs typeface="Times New Roman" pitchFamily="18"/>
              </a:rPr>
              <a:t>Na druhé</a:t>
            </a:r>
            <a:r>
              <a:rPr lang="cs-CZ" kern="1200">
                <a:latin typeface="Times New Roman CE" pitchFamily="18"/>
                <a:ea typeface="MS Gothic" pitchFamily="49"/>
                <a:cs typeface="Times New Roman CE" pitchFamily="18"/>
              </a:rPr>
              <a:t> straně se v angličtině vyskytuj</a:t>
            </a:r>
            <a:r>
              <a:rPr lang="cs-CZ" kern="1200">
                <a:latin typeface="Times New Roman Cyr" pitchFamily="18"/>
                <a:ea typeface="MS Gothic" pitchFamily="49"/>
                <a:cs typeface="Times New Roman" pitchFamily="18"/>
              </a:rPr>
              <a:t>í</a:t>
            </a:r>
            <a:r>
              <a:rPr lang="cs-CZ" kern="1200">
                <a:latin typeface="Times New Roman CE" pitchFamily="18"/>
                <a:ea typeface="MS Gothic" pitchFamily="49"/>
                <a:cs typeface="Times New Roman CE" pitchFamily="18"/>
              </a:rPr>
              <a:t> různ</a:t>
            </a:r>
            <a:r>
              <a:rPr lang="cs-CZ" kern="1200">
                <a:latin typeface="Times New Roman Cyr" pitchFamily="18"/>
                <a:ea typeface="MS Gothic" pitchFamily="49"/>
                <a:cs typeface="Times New Roman" pitchFamily="18"/>
              </a:rPr>
              <a:t>á slova (</a:t>
            </a:r>
            <a:r>
              <a:rPr lang="cs-CZ" i="1" kern="1200">
                <a:latin typeface="Times New Roman Cyr" pitchFamily="18"/>
                <a:ea typeface="MS Gothic" pitchFamily="49"/>
                <a:cs typeface="Times New Roman" pitchFamily="18"/>
              </a:rPr>
              <a:t>problem, problems, issue, issues</a:t>
            </a:r>
            <a:r>
              <a:rPr lang="cs-CZ" kern="1200">
                <a:latin typeface="Times New Roman CE" pitchFamily="18"/>
                <a:ea typeface="MS Gothic" pitchFamily="49"/>
                <a:cs typeface="Times New Roman CE" pitchFamily="18"/>
              </a:rPr>
              <a:t>,.Ř</a:t>
            </a:r>
            <a:r>
              <a:rPr lang="cs-CZ" kern="1200">
                <a:latin typeface="Times New Roman Cyr" pitchFamily="18"/>
                <a:ea typeface="MS Gothic" pitchFamily="49"/>
                <a:cs typeface="Times New Roman" pitchFamily="18"/>
              </a:rPr>
              <a:t>ešení záleží na kontextu.</a:t>
            </a:r>
          </a:p>
          <a:p>
            <a:pPr lvl="0">
              <a:lnSpc>
                <a:spcPct val="150000"/>
              </a:lnSpc>
            </a:pPr>
            <a:endParaRPr lang="ru-RU" kern="1200">
              <a:latin typeface="Times New Roman Cyr" pitchFamily="18"/>
              <a:ea typeface="Arial Unicode MS" pitchFamily="34"/>
              <a:cs typeface="Times New Roman Cyr" pitchFamily="18"/>
            </a:endParaRPr>
          </a:p>
          <a:p>
            <a:pPr lvl="0">
              <a:lnSpc>
                <a:spcPct val="150000"/>
              </a:lnSpc>
            </a:pPr>
            <a:r>
              <a:rPr lang="ru-RU" kern="1200">
                <a:latin typeface="Times New Roman Cyr" pitchFamily="18"/>
                <a:ea typeface="Arial Unicode MS" pitchFamily="34"/>
                <a:cs typeface="Times New Roman Cyr" pitchFamily="18"/>
              </a:rPr>
              <a:t>Němčina není tak důsledná jako čeština, někdy se vyskytuje </a:t>
            </a:r>
            <a:r>
              <a:rPr lang="ru-RU" i="1" kern="1200">
                <a:latin typeface="Times New Roman Cyr" pitchFamily="18"/>
                <a:ea typeface="Arial Unicode MS" pitchFamily="34"/>
                <a:cs typeface="Times New Roman Cyr" pitchFamily="18"/>
              </a:rPr>
              <a:t>Problem</a:t>
            </a:r>
            <a:r>
              <a:rPr lang="ru-RU" kern="1200">
                <a:latin typeface="Times New Roman Cyr" pitchFamily="18"/>
                <a:ea typeface="Arial Unicode MS" pitchFamily="34"/>
                <a:cs typeface="Times New Roman Cyr" pitchFamily="18"/>
              </a:rPr>
              <a:t>, </a:t>
            </a:r>
            <a:r>
              <a:rPr lang="ru-RU" i="1" kern="1200">
                <a:latin typeface="Times New Roman Cyr" pitchFamily="18"/>
                <a:ea typeface="Arial Unicode MS" pitchFamily="34"/>
                <a:cs typeface="Times New Roman Cyr" pitchFamily="18"/>
              </a:rPr>
              <a:t>Probleme</a:t>
            </a:r>
            <a:r>
              <a:rPr lang="ru-RU" kern="1200">
                <a:latin typeface="Times New Roman Cyr" pitchFamily="18"/>
                <a:ea typeface="Arial Unicode MS" pitchFamily="34"/>
                <a:cs typeface="Times New Roman Cyr" pitchFamily="18"/>
              </a:rPr>
              <a:t>, </a:t>
            </a:r>
            <a:r>
              <a:rPr lang="ru-RU" i="1" kern="1200">
                <a:latin typeface="Times New Roman Cyr" pitchFamily="18"/>
                <a:ea typeface="Arial Unicode MS" pitchFamily="34"/>
                <a:cs typeface="Times New Roman Cyr" pitchFamily="18"/>
              </a:rPr>
              <a:t>Frage, Fragen</a:t>
            </a:r>
            <a:r>
              <a:rPr lang="ru-RU" kern="1200">
                <a:latin typeface="Times New Roman Cyr" pitchFamily="18"/>
                <a:ea typeface="Arial Unicode MS" pitchFamily="34"/>
                <a:cs typeface="Times New Roman Cyr" pitchFamily="18"/>
              </a:rPr>
              <a:t>, ale velmi často, jako překlad českého slova </a:t>
            </a:r>
            <a:r>
              <a:rPr lang="ru-RU" i="1" kern="1200">
                <a:latin typeface="Times New Roman Cyr" pitchFamily="18"/>
                <a:ea typeface="Arial Unicode MS" pitchFamily="34"/>
                <a:cs typeface="Times New Roman Cyr" pitchFamily="18"/>
              </a:rPr>
              <a:t>problematika</a:t>
            </a:r>
            <a:r>
              <a:rPr lang="ru-RU" kern="1200">
                <a:latin typeface="Times New Roman Cyr" pitchFamily="18"/>
                <a:ea typeface="Arial Unicode MS" pitchFamily="34"/>
                <a:cs typeface="Times New Roman Cyr" pitchFamily="18"/>
              </a:rPr>
              <a:t>, nacházíme slovo </a:t>
            </a:r>
            <a:r>
              <a:rPr lang="ru-RU" i="1" kern="1200">
                <a:latin typeface="Times New Roman Cyr" pitchFamily="18"/>
                <a:ea typeface="Arial Unicode MS" pitchFamily="34"/>
                <a:cs typeface="Times New Roman Cyr" pitchFamily="18"/>
              </a:rPr>
              <a:t>Problematik.</a:t>
            </a:r>
          </a:p>
          <a:p>
            <a:pPr lvl="0">
              <a:lnSpc>
                <a:spcPct val="150000"/>
              </a:lnSpc>
            </a:pPr>
            <a:endParaRPr lang="ru-RU" i="1" kern="1200">
              <a:latin typeface="Times New Roman Cyr" pitchFamily="18"/>
              <a:ea typeface="Arial Unicode MS" pitchFamily="34"/>
              <a:cs typeface="Times New Roman Cyr" pitchFamily="18"/>
            </a:endParaRPr>
          </a:p>
          <a:p>
            <a:pPr lvl="0">
              <a:lnSpc>
                <a:spcPct val="150000"/>
              </a:lnSpc>
            </a:pPr>
            <a:r>
              <a:rPr lang="ru-RU" kern="1200">
                <a:latin typeface="Times New Roman Cyr" pitchFamily="18"/>
                <a:ea typeface="Arial Unicode MS" pitchFamily="34"/>
                <a:cs typeface="Times New Roman Cyr" pitchFamily="18"/>
              </a:rPr>
              <a:t>V angličtině slovo </a:t>
            </a:r>
            <a:r>
              <a:rPr lang="ru-RU" i="1" kern="1200">
                <a:latin typeface="Times New Roman Cyr" pitchFamily="18"/>
                <a:ea typeface="Arial Unicode MS" pitchFamily="34"/>
                <a:cs typeface="Times New Roman Cyr" pitchFamily="18"/>
              </a:rPr>
              <a:t>problematic </a:t>
            </a:r>
            <a:r>
              <a:rPr lang="ru-RU" kern="1200">
                <a:latin typeface="Times New Roman Cyr" pitchFamily="18"/>
                <a:ea typeface="Arial Unicode MS" pitchFamily="34"/>
                <a:cs typeface="Times New Roman Cyr" pitchFamily="18"/>
              </a:rPr>
              <a:t>existuje jen jak přidavné jméno (=  č. </a:t>
            </a:r>
            <a:r>
              <a:rPr lang="ru-RU" i="1" kern="1200">
                <a:latin typeface="Times New Roman Cyr" pitchFamily="18"/>
                <a:ea typeface="Arial Unicode MS" pitchFamily="34"/>
                <a:cs typeface="Times New Roman Cyr" pitchFamily="18"/>
              </a:rPr>
              <a:t>problematický</a:t>
            </a:r>
            <a:r>
              <a:rPr lang="ru-RU" kern="1200">
                <a:latin typeface="Times New Roman Cyr" pitchFamily="18"/>
                <a:ea typeface="Arial Unicode MS" pitchFamily="34"/>
                <a:cs typeface="Times New Roman Cyr" pitchFamily="18"/>
              </a:rPr>
              <a:t>)</a:t>
            </a:r>
          </a:p>
        </p:txBody>
      </p:sp>
    </p:spTree>
    <p:extLst>
      <p:ext uri="{BB962C8B-B14F-4D97-AF65-F5344CB8AC3E}">
        <p14:creationId xmlns:p14="http://schemas.microsoft.com/office/powerpoint/2010/main" val="31784659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vert="horz" wrap="square" lIns="91008" tIns="47324" rIns="91008" bIns="47324" anchor="b" anchorCtr="0" compatLnSpc="1">
            <a:noAutofit/>
          </a:bodyPr>
          <a:lstStyle/>
          <a:p>
            <a:pPr lvl="0"/>
            <a:fld id="{DCF55938-DDB8-4D3A-8C9D-78C5BAAD5E80}" type="slidenum">
              <a:t>26</a:t>
            </a:fld>
            <a:endParaRPr lang="en-GB"/>
          </a:p>
        </p:txBody>
      </p:sp>
      <p:sp>
        <p:nvSpPr>
          <p:cNvPr id="2" name="Rectangle 1"/>
          <p:cNvSpPr/>
          <p:nvPr/>
        </p:nvSpPr>
        <p:spPr>
          <a:xfrm>
            <a:off x="930073" y="751625"/>
            <a:ext cx="5029834" cy="3758486"/>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688524" y="4759805"/>
            <a:ext cx="5512567" cy="1283077"/>
          </a:xfrm>
        </p:spPr>
        <p:txBody>
          <a:bodyPr>
            <a:spAutoFit/>
          </a:bodyPr>
          <a:lstStyle/>
          <a:p>
            <a:pPr lvl="0">
              <a:lnSpc>
                <a:spcPct val="150000"/>
              </a:lnSpc>
            </a:pPr>
            <a:r>
              <a:rPr lang="en-GB" dirty="0" err="1"/>
              <a:t>Jak</a:t>
            </a:r>
            <a:r>
              <a:rPr lang="en-GB" dirty="0"/>
              <a:t> se do </a:t>
            </a:r>
            <a:r>
              <a:rPr lang="en-GB" dirty="0" err="1"/>
              <a:t>angličtiny</a:t>
            </a:r>
            <a:r>
              <a:rPr lang="en-GB" dirty="0"/>
              <a:t> </a:t>
            </a:r>
            <a:r>
              <a:rPr lang="en-GB" dirty="0" err="1"/>
              <a:t>překládá</a:t>
            </a:r>
            <a:r>
              <a:rPr lang="en-GB" dirty="0"/>
              <a:t> </a:t>
            </a:r>
            <a:r>
              <a:rPr lang="en-GB" dirty="0" err="1"/>
              <a:t>české</a:t>
            </a:r>
            <a:r>
              <a:rPr lang="en-GB" dirty="0"/>
              <a:t> </a:t>
            </a:r>
            <a:r>
              <a:rPr lang="en-GB" dirty="0" err="1"/>
              <a:t>slovo</a:t>
            </a:r>
            <a:r>
              <a:rPr lang="en-GB" dirty="0"/>
              <a:t> </a:t>
            </a:r>
            <a:r>
              <a:rPr lang="en-GB" dirty="0" err="1"/>
              <a:t>problematika</a:t>
            </a:r>
            <a:r>
              <a:rPr lang="en-GB" dirty="0"/>
              <a:t> v </a:t>
            </a:r>
            <a:r>
              <a:rPr lang="en-GB" dirty="0" err="1"/>
              <a:t>různých</a:t>
            </a:r>
            <a:r>
              <a:rPr lang="en-GB" dirty="0"/>
              <a:t> </a:t>
            </a:r>
            <a:r>
              <a:rPr lang="en-GB" dirty="0" err="1"/>
              <a:t>kontextech</a:t>
            </a:r>
            <a:r>
              <a:rPr lang="en-GB" dirty="0"/>
              <a:t> </a:t>
            </a:r>
            <a:r>
              <a:rPr lang="en-GB" dirty="0" err="1"/>
              <a:t>vidíme</a:t>
            </a:r>
            <a:r>
              <a:rPr lang="en-GB" dirty="0"/>
              <a:t> </a:t>
            </a:r>
            <a:r>
              <a:rPr lang="en-GB" dirty="0" err="1"/>
              <a:t>trochu</a:t>
            </a:r>
            <a:r>
              <a:rPr lang="en-GB" dirty="0"/>
              <a:t> </a:t>
            </a:r>
            <a:r>
              <a:rPr lang="en-GB" dirty="0" err="1"/>
              <a:t>lépe</a:t>
            </a:r>
            <a:r>
              <a:rPr lang="en-GB" dirty="0"/>
              <a:t> </a:t>
            </a:r>
            <a:r>
              <a:rPr lang="en-GB" dirty="0" err="1"/>
              <a:t>zde</a:t>
            </a:r>
            <a:r>
              <a:rPr lang="en-GB" dirty="0"/>
              <a:t>:</a:t>
            </a:r>
          </a:p>
          <a:p>
            <a:pPr lvl="0">
              <a:lnSpc>
                <a:spcPct val="150000"/>
              </a:lnSpc>
            </a:pPr>
            <a:endParaRPr lang="en-GB" dirty="0"/>
          </a:p>
          <a:p>
            <a:pPr lvl="0">
              <a:lnSpc>
                <a:spcPct val="150000"/>
              </a:lnSpc>
            </a:pPr>
            <a:endParaRPr lang="cs-CZ" sz="1100" dirty="0">
              <a:latin typeface="Times New Roman CE" pitchFamily="18"/>
              <a:ea typeface="MS Gothic" pitchFamily="49"/>
              <a:cs typeface="Times New Roman CE" pitchFamily="18"/>
            </a:endParaRPr>
          </a:p>
        </p:txBody>
      </p:sp>
    </p:spTree>
    <p:extLst>
      <p:ext uri="{BB962C8B-B14F-4D97-AF65-F5344CB8AC3E}">
        <p14:creationId xmlns:p14="http://schemas.microsoft.com/office/powerpoint/2010/main" val="25869650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vert="horz" wrap="square" lIns="91008" tIns="47324" rIns="91008" bIns="47324" anchor="b" anchorCtr="0" compatLnSpc="1">
            <a:noAutofit/>
          </a:bodyPr>
          <a:lstStyle/>
          <a:p>
            <a:pPr lvl="0"/>
            <a:fld id="{A6C9B37A-5818-42D1-9E20-D5812AD4A7D5}" type="slidenum">
              <a:t>27</a:t>
            </a:fld>
            <a:endParaRPr lang="en-GB"/>
          </a:p>
        </p:txBody>
      </p:sp>
      <p:sp>
        <p:nvSpPr>
          <p:cNvPr id="2" name="Rectangle 1"/>
          <p:cNvSpPr/>
          <p:nvPr/>
        </p:nvSpPr>
        <p:spPr>
          <a:xfrm>
            <a:off x="930073" y="751625"/>
            <a:ext cx="5029834" cy="3758486"/>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688524" y="4759805"/>
            <a:ext cx="5512567" cy="516200"/>
          </a:xfrm>
        </p:spPr>
        <p:txBody>
          <a:bodyPr>
            <a:spAutoFit/>
          </a:bodyPr>
          <a:lstStyle/>
          <a:p>
            <a:pPr lvl="0"/>
            <a:endParaRPr lang="cs-CZ">
              <a:ea typeface="Arial Unicode MS" pitchFamily="34"/>
            </a:endParaRPr>
          </a:p>
          <a:p>
            <a:pPr lvl="0"/>
            <a:endParaRPr lang="cs-CZ">
              <a:ea typeface="Arial Unicode MS" pitchFamily="34"/>
            </a:endParaRPr>
          </a:p>
        </p:txBody>
      </p:sp>
    </p:spTree>
    <p:extLst>
      <p:ext uri="{BB962C8B-B14F-4D97-AF65-F5344CB8AC3E}">
        <p14:creationId xmlns:p14="http://schemas.microsoft.com/office/powerpoint/2010/main" val="7397004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vert="horz" wrap="square" lIns="91008" tIns="47324" rIns="91008" bIns="47324" anchor="b" anchorCtr="0" compatLnSpc="1">
            <a:noAutofit/>
          </a:bodyPr>
          <a:lstStyle/>
          <a:p>
            <a:pPr lvl="0"/>
            <a:fld id="{5F948C59-1D54-4B42-A292-645DD68C98AD}" type="slidenum">
              <a:t>28</a:t>
            </a:fld>
            <a:endParaRPr lang="en-GB"/>
          </a:p>
        </p:txBody>
      </p:sp>
      <p:sp>
        <p:nvSpPr>
          <p:cNvPr id="2" name="Rectangle 1"/>
          <p:cNvSpPr/>
          <p:nvPr/>
        </p:nvSpPr>
        <p:spPr>
          <a:xfrm>
            <a:off x="930073" y="751625"/>
            <a:ext cx="5029834" cy="3758486"/>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690348" y="4664217"/>
            <a:ext cx="5512567" cy="2498794"/>
          </a:xfrm>
        </p:spPr>
        <p:txBody>
          <a:bodyPr>
            <a:spAutoFit/>
          </a:bodyPr>
          <a:lstStyle/>
          <a:p>
            <a:pPr lvl="0">
              <a:lnSpc>
                <a:spcPct val="150000"/>
              </a:lnSpc>
            </a:pPr>
            <a:r>
              <a:rPr lang="en-GB" dirty="0" err="1"/>
              <a:t>Podobným</a:t>
            </a:r>
            <a:r>
              <a:rPr lang="en-GB" dirty="0"/>
              <a:t> </a:t>
            </a:r>
            <a:r>
              <a:rPr lang="en-GB" dirty="0" err="1"/>
              <a:t>případem</a:t>
            </a:r>
            <a:r>
              <a:rPr lang="en-GB" dirty="0"/>
              <a:t> je </a:t>
            </a:r>
            <a:r>
              <a:rPr lang="en-GB" dirty="0" err="1"/>
              <a:t>české</a:t>
            </a:r>
            <a:r>
              <a:rPr lang="en-GB" dirty="0"/>
              <a:t> </a:t>
            </a:r>
            <a:r>
              <a:rPr lang="en-GB" dirty="0" err="1"/>
              <a:t>slovo</a:t>
            </a:r>
            <a:r>
              <a:rPr lang="en-GB" dirty="0"/>
              <a:t> </a:t>
            </a:r>
            <a:r>
              <a:rPr lang="en-GB" i="1" dirty="0" err="1"/>
              <a:t>replika</a:t>
            </a:r>
            <a:r>
              <a:rPr lang="en-GB" dirty="0"/>
              <a:t>.</a:t>
            </a:r>
          </a:p>
          <a:p>
            <a:pPr lvl="0">
              <a:lnSpc>
                <a:spcPct val="150000"/>
              </a:lnSpc>
            </a:pPr>
            <a:endParaRPr lang="en-GB" dirty="0"/>
          </a:p>
          <a:p>
            <a:pPr lvl="0">
              <a:lnSpc>
                <a:spcPct val="150000"/>
              </a:lnSpc>
            </a:pPr>
            <a:r>
              <a:rPr lang="en-GB" dirty="0"/>
              <a:t>V </a:t>
            </a:r>
            <a:r>
              <a:rPr lang="en-GB" dirty="0" err="1"/>
              <a:t>angličtině</a:t>
            </a:r>
            <a:r>
              <a:rPr lang="en-GB" dirty="0"/>
              <a:t> </a:t>
            </a:r>
            <a:r>
              <a:rPr lang="en-GB" dirty="0" err="1"/>
              <a:t>přímý</a:t>
            </a:r>
            <a:r>
              <a:rPr lang="en-GB" dirty="0"/>
              <a:t> </a:t>
            </a:r>
            <a:r>
              <a:rPr lang="en-GB" dirty="0" err="1"/>
              <a:t>ekvivalent</a:t>
            </a:r>
            <a:r>
              <a:rPr lang="en-GB" dirty="0"/>
              <a:t> </a:t>
            </a:r>
            <a:r>
              <a:rPr lang="en-GB" dirty="0" err="1"/>
              <a:t>neexistuje</a:t>
            </a:r>
            <a:r>
              <a:rPr lang="en-GB" dirty="0"/>
              <a:t>, </a:t>
            </a:r>
            <a:r>
              <a:rPr lang="en-GB" dirty="0" err="1"/>
              <a:t>kdežto</a:t>
            </a:r>
            <a:r>
              <a:rPr lang="en-GB" dirty="0"/>
              <a:t> </a:t>
            </a:r>
            <a:r>
              <a:rPr lang="en-GB" dirty="0" smtClean="0"/>
              <a:t>v </a:t>
            </a:r>
            <a:r>
              <a:rPr lang="en-GB" dirty="0" err="1"/>
              <a:t>němčině</a:t>
            </a:r>
            <a:r>
              <a:rPr lang="en-GB" dirty="0"/>
              <a:t> a v </a:t>
            </a:r>
            <a:r>
              <a:rPr lang="en-GB" dirty="0" err="1"/>
              <a:t>ruštině</a:t>
            </a:r>
            <a:r>
              <a:rPr lang="en-GB" dirty="0"/>
              <a:t> je </a:t>
            </a:r>
            <a:r>
              <a:rPr lang="en-GB" dirty="0" err="1"/>
              <a:t>zrcadlové</a:t>
            </a:r>
            <a:r>
              <a:rPr lang="en-GB" dirty="0"/>
              <a:t> </a:t>
            </a:r>
            <a:r>
              <a:rPr lang="en-GB" dirty="0" err="1"/>
              <a:t>slovo</a:t>
            </a:r>
            <a:r>
              <a:rPr lang="en-GB" dirty="0"/>
              <a:t> </a:t>
            </a:r>
            <a:r>
              <a:rPr lang="en-GB" i="1" dirty="0" err="1"/>
              <a:t>Replik</a:t>
            </a:r>
            <a:r>
              <a:rPr lang="en-GB" dirty="0"/>
              <a:t> resp. </a:t>
            </a:r>
            <a:r>
              <a:rPr lang="en-GB" i="1" dirty="0" err="1"/>
              <a:t>реплика</a:t>
            </a:r>
            <a:endParaRPr lang="en-GB" i="1" dirty="0"/>
          </a:p>
          <a:p>
            <a:pPr lvl="0">
              <a:lnSpc>
                <a:spcPct val="150000"/>
              </a:lnSpc>
            </a:pPr>
            <a:endParaRPr lang="en-GB" i="1" dirty="0"/>
          </a:p>
          <a:p>
            <a:pPr lvl="0">
              <a:lnSpc>
                <a:spcPct val="150000"/>
              </a:lnSpc>
            </a:pPr>
            <a:r>
              <a:rPr lang="cs-CZ" sz="1100" i="1" dirty="0">
                <a:latin typeface="Times New Roman CE" pitchFamily="18"/>
                <a:ea typeface="MS Gothic" pitchFamily="49"/>
                <a:cs typeface="Times New Roman CE" pitchFamily="18"/>
              </a:rPr>
              <a:t>Podobným případem je české slovo </a:t>
            </a:r>
            <a:r>
              <a:rPr lang="cs-CZ" sz="1100" i="1" dirty="0">
                <a:ea typeface="MS Gothic" pitchFamily="49"/>
                <a:cs typeface="Times New Roman" pitchFamily="18"/>
              </a:rPr>
              <a:t>replika.</a:t>
            </a:r>
          </a:p>
          <a:p>
            <a:pPr lvl="0">
              <a:lnSpc>
                <a:spcPct val="150000"/>
              </a:lnSpc>
            </a:pPr>
            <a:r>
              <a:rPr lang="cs-CZ" sz="1100" i="1" dirty="0">
                <a:latin typeface="Times New Roman CE" pitchFamily="18"/>
                <a:ea typeface="MS Gothic" pitchFamily="49"/>
                <a:cs typeface="Times New Roman CE" pitchFamily="18"/>
              </a:rPr>
              <a:t>V angličtině přímý ekvivalent neexistuje, kdežto ve němčině a v ruštině je zrcadlové slovo </a:t>
            </a:r>
            <a:r>
              <a:rPr lang="cs-CZ" sz="1100" i="1" dirty="0">
                <a:ea typeface="MS Gothic" pitchFamily="49"/>
                <a:cs typeface="Times New Roman" pitchFamily="18"/>
              </a:rPr>
              <a:t>Replik resp. </a:t>
            </a:r>
            <a:r>
              <a:rPr lang="cs-CZ" sz="1100" i="1" dirty="0" err="1">
                <a:latin typeface="Times New Roman Cyr" pitchFamily="18"/>
                <a:ea typeface="MS Gothic" pitchFamily="49"/>
                <a:cs typeface="Times New Roman Cyr" pitchFamily="18"/>
              </a:rPr>
              <a:t>реплика</a:t>
            </a:r>
            <a:endParaRPr lang="cs-CZ" sz="1100" i="1" dirty="0">
              <a:latin typeface="Times New Roman Cyr" pitchFamily="18"/>
              <a:ea typeface="MS Gothic" pitchFamily="49"/>
              <a:cs typeface="Times New Roman Cyr" pitchFamily="18"/>
            </a:endParaRPr>
          </a:p>
        </p:txBody>
      </p:sp>
    </p:spTree>
    <p:extLst>
      <p:ext uri="{BB962C8B-B14F-4D97-AF65-F5344CB8AC3E}">
        <p14:creationId xmlns:p14="http://schemas.microsoft.com/office/powerpoint/2010/main" val="29231416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vert="horz" wrap="square" lIns="91008" tIns="47324" rIns="91008" bIns="47324" anchor="b" anchorCtr="0" compatLnSpc="1">
            <a:noAutofit/>
          </a:bodyPr>
          <a:lstStyle/>
          <a:p>
            <a:pPr lvl="0"/>
            <a:fld id="{3F4F2BEA-667E-4F22-A22D-A92DED7101E0}" type="slidenum">
              <a:t>29</a:t>
            </a:fld>
            <a:endParaRPr lang="en-GB"/>
          </a:p>
        </p:txBody>
      </p:sp>
      <p:sp>
        <p:nvSpPr>
          <p:cNvPr id="2" name="Rectangle 1"/>
          <p:cNvSpPr/>
          <p:nvPr/>
        </p:nvSpPr>
        <p:spPr>
          <a:xfrm>
            <a:off x="930073" y="751625"/>
            <a:ext cx="5029834" cy="3758486"/>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688524" y="4759805"/>
            <a:ext cx="5512567" cy="280238"/>
          </a:xfrm>
        </p:spPr>
        <p:txBody>
          <a:bodyPr>
            <a:spAutoFit/>
          </a:bodyPr>
          <a:lstStyle/>
          <a:p>
            <a:endParaRPr lang="en-GB"/>
          </a:p>
        </p:txBody>
      </p:sp>
    </p:spTree>
    <p:extLst>
      <p:ext uri="{BB962C8B-B14F-4D97-AF65-F5344CB8AC3E}">
        <p14:creationId xmlns:p14="http://schemas.microsoft.com/office/powerpoint/2010/main" val="824337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vert="horz" wrap="square" lIns="91008" tIns="47324" rIns="91008" bIns="47324" anchor="b" anchorCtr="0" compatLnSpc="1">
            <a:noAutofit/>
          </a:bodyPr>
          <a:lstStyle/>
          <a:p>
            <a:pPr lvl="0"/>
            <a:fld id="{ED873CCD-A8A2-4FF6-A136-654B5F3C869B}" type="slidenum">
              <a:t>3</a:t>
            </a:fld>
            <a:endParaRPr lang="en-GB"/>
          </a:p>
        </p:txBody>
      </p:sp>
      <p:sp>
        <p:nvSpPr>
          <p:cNvPr id="2" name="Rectangle 1"/>
          <p:cNvSpPr/>
          <p:nvPr/>
        </p:nvSpPr>
        <p:spPr>
          <a:xfrm>
            <a:off x="930073" y="751625"/>
            <a:ext cx="5029834" cy="3758486"/>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688524" y="4759805"/>
            <a:ext cx="5512567" cy="1203568"/>
          </a:xfrm>
        </p:spPr>
        <p:txBody>
          <a:bodyPr>
            <a:spAutoFit/>
          </a:bodyPr>
          <a:lstStyle/>
          <a:p>
            <a:pPr lvl="0">
              <a:lnSpc>
                <a:spcPct val="150000"/>
              </a:lnSpc>
            </a:pPr>
            <a:r>
              <a:rPr lang="cs-CZ">
                <a:latin typeface="Times New Roman" pitchFamily="18"/>
                <a:ea typeface="MS Gothic" pitchFamily="49"/>
                <a:cs typeface="Times New Roman CE" pitchFamily="18"/>
              </a:rPr>
              <a:t>Strukturu čtyřjazyčného korpusu </a:t>
            </a:r>
            <a:r>
              <a:rPr lang="cs-CZ" i="1">
                <a:latin typeface="Times New Roman" pitchFamily="18"/>
                <a:ea typeface="MS Gothic" pitchFamily="49"/>
                <a:cs typeface="Times New Roman CE" pitchFamily="18"/>
              </a:rPr>
              <a:t>Umění překladu</a:t>
            </a:r>
            <a:r>
              <a:rPr lang="cs-CZ">
                <a:latin typeface="Times New Roman" pitchFamily="18"/>
                <a:ea typeface="MS Gothic" pitchFamily="49"/>
                <a:cs typeface="Times New Roman CE" pitchFamily="18"/>
              </a:rPr>
              <a:t> je třeba vidět ve světle historie vydání knihy v češtině a jejího překladů do němčiny, ruštiny a angličtiny, </a:t>
            </a:r>
            <a:r>
              <a:rPr lang="cs-CZ">
                <a:latin typeface="Times New Roman" pitchFamily="18"/>
                <a:ea typeface="MS Gothic" pitchFamily="49"/>
                <a:cs typeface="Times New Roman" pitchFamily="18"/>
              </a:rPr>
              <a:t>také</a:t>
            </a:r>
            <a:r>
              <a:rPr lang="cs-CZ">
                <a:latin typeface="Times New Roman" pitchFamily="18"/>
                <a:ea typeface="MS Gothic" pitchFamily="49"/>
                <a:cs typeface="Times New Roman CE" pitchFamily="18"/>
              </a:rPr>
              <a:t> ve světle dodatků resp. vynechávek, provedených pro potřeby cizích, tj. nečeských čtenářů.</a:t>
            </a:r>
          </a:p>
        </p:txBody>
      </p:sp>
    </p:spTree>
    <p:extLst>
      <p:ext uri="{BB962C8B-B14F-4D97-AF65-F5344CB8AC3E}">
        <p14:creationId xmlns:p14="http://schemas.microsoft.com/office/powerpoint/2010/main" val="5905550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vert="horz" wrap="square" lIns="91008" tIns="47324" rIns="91008" bIns="47324" anchor="b" anchorCtr="0" compatLnSpc="1">
            <a:noAutofit/>
          </a:bodyPr>
          <a:lstStyle/>
          <a:p>
            <a:pPr lvl="0"/>
            <a:fld id="{9D768194-025B-47F3-BAE5-637DC637FAAA}" type="slidenum">
              <a:t>30</a:t>
            </a:fld>
            <a:endParaRPr lang="en-GB"/>
          </a:p>
        </p:txBody>
      </p:sp>
      <p:sp>
        <p:nvSpPr>
          <p:cNvPr id="2" name="Rectangle 1"/>
          <p:cNvSpPr/>
          <p:nvPr/>
        </p:nvSpPr>
        <p:spPr>
          <a:xfrm>
            <a:off x="930073" y="751625"/>
            <a:ext cx="5029834" cy="3758486"/>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688524" y="4759805"/>
            <a:ext cx="5512567" cy="280238"/>
          </a:xfrm>
        </p:spPr>
        <p:txBody>
          <a:bodyPr>
            <a:spAutoFit/>
          </a:bodyPr>
          <a:lstStyle/>
          <a:p>
            <a:endParaRPr lang="en-GB"/>
          </a:p>
        </p:txBody>
      </p:sp>
    </p:spTree>
    <p:extLst>
      <p:ext uri="{BB962C8B-B14F-4D97-AF65-F5344CB8AC3E}">
        <p14:creationId xmlns:p14="http://schemas.microsoft.com/office/powerpoint/2010/main" val="378782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vert="horz" wrap="square" lIns="91008" tIns="47324" rIns="91008" bIns="47324" anchor="b" anchorCtr="0" compatLnSpc="1">
            <a:noAutofit/>
          </a:bodyPr>
          <a:lstStyle/>
          <a:p>
            <a:pPr lvl="0"/>
            <a:fld id="{8EB62020-DB78-46D1-9AC7-C0679DC3FA52}" type="slidenum">
              <a:t>31</a:t>
            </a:fld>
            <a:endParaRPr lang="en-GB"/>
          </a:p>
        </p:txBody>
      </p:sp>
      <p:sp>
        <p:nvSpPr>
          <p:cNvPr id="2" name="Rectangle 1"/>
          <p:cNvSpPr/>
          <p:nvPr/>
        </p:nvSpPr>
        <p:spPr>
          <a:xfrm>
            <a:off x="930073" y="751625"/>
            <a:ext cx="5029834" cy="3758486"/>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688524" y="4759805"/>
            <a:ext cx="5512567" cy="280238"/>
          </a:xfrm>
        </p:spPr>
        <p:txBody>
          <a:bodyPr>
            <a:spAutoFit/>
          </a:bodyPr>
          <a:lstStyle/>
          <a:p>
            <a:endParaRPr lang="en-GB"/>
          </a:p>
        </p:txBody>
      </p:sp>
    </p:spTree>
    <p:extLst>
      <p:ext uri="{BB962C8B-B14F-4D97-AF65-F5344CB8AC3E}">
        <p14:creationId xmlns:p14="http://schemas.microsoft.com/office/powerpoint/2010/main" val="16875624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vert="horz" wrap="square" lIns="91008" tIns="47324" rIns="91008" bIns="47324" anchor="b" anchorCtr="0" compatLnSpc="1">
            <a:noAutofit/>
          </a:bodyPr>
          <a:lstStyle/>
          <a:p>
            <a:pPr lvl="0"/>
            <a:fld id="{B20E1052-745A-4A0D-902F-E1DF00015D7C}" type="slidenum">
              <a:t>32</a:t>
            </a:fld>
            <a:endParaRPr lang="en-GB"/>
          </a:p>
        </p:txBody>
      </p:sp>
      <p:sp>
        <p:nvSpPr>
          <p:cNvPr id="2" name="Rectangle 1"/>
          <p:cNvSpPr/>
          <p:nvPr/>
        </p:nvSpPr>
        <p:spPr>
          <a:xfrm>
            <a:off x="930073" y="751625"/>
            <a:ext cx="5029834" cy="3758486"/>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688524" y="4759805"/>
            <a:ext cx="5512567" cy="280238"/>
          </a:xfrm>
        </p:spPr>
        <p:txBody>
          <a:bodyPr>
            <a:spAutoFit/>
          </a:bodyPr>
          <a:lstStyle/>
          <a:p>
            <a:endParaRPr lang="en-GB"/>
          </a:p>
        </p:txBody>
      </p:sp>
    </p:spTree>
    <p:extLst>
      <p:ext uri="{BB962C8B-B14F-4D97-AF65-F5344CB8AC3E}">
        <p14:creationId xmlns:p14="http://schemas.microsoft.com/office/powerpoint/2010/main" val="7637113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vert="horz" wrap="square" lIns="91008" tIns="47324" rIns="91008" bIns="47324" anchor="b" anchorCtr="0" compatLnSpc="1">
            <a:noAutofit/>
          </a:bodyPr>
          <a:lstStyle/>
          <a:p>
            <a:pPr lvl="0"/>
            <a:fld id="{7A998946-0708-4A49-B44C-BBADB37A2E3C}" type="slidenum">
              <a:t>33</a:t>
            </a:fld>
            <a:endParaRPr lang="en-GB"/>
          </a:p>
        </p:txBody>
      </p:sp>
      <p:sp>
        <p:nvSpPr>
          <p:cNvPr id="2" name="Rectangle 1"/>
          <p:cNvSpPr/>
          <p:nvPr/>
        </p:nvSpPr>
        <p:spPr>
          <a:xfrm>
            <a:off x="930073" y="751625"/>
            <a:ext cx="5029834" cy="3758486"/>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688524" y="4759805"/>
            <a:ext cx="5512567" cy="2465452"/>
          </a:xfrm>
        </p:spPr>
        <p:txBody>
          <a:bodyPr>
            <a:spAutoFit/>
          </a:bodyPr>
          <a:lstStyle/>
          <a:p>
            <a:pPr lvl="0">
              <a:lnSpc>
                <a:spcPct val="150000"/>
              </a:lnSpc>
            </a:pPr>
            <a:r>
              <a:rPr lang="cs-CZ">
                <a:latin typeface="Times New Roman CE" pitchFamily="18"/>
                <a:ea typeface="MS Gothic" pitchFamily="49"/>
                <a:cs typeface="Times New Roman CE" pitchFamily="18"/>
              </a:rPr>
              <a:t>Č</a:t>
            </a:r>
            <a:r>
              <a:rPr lang="cs-CZ">
                <a:ea typeface="MS Gothic" pitchFamily="49"/>
                <a:cs typeface="Times New Roman" pitchFamily="18"/>
              </a:rPr>
              <a:t>eská slova </a:t>
            </a:r>
            <a:r>
              <a:rPr lang="cs-CZ" i="1">
                <a:ea typeface="MS Gothic" pitchFamily="49"/>
                <a:cs typeface="Times New Roman" pitchFamily="18"/>
              </a:rPr>
              <a:t>aktualizace, aktuální</a:t>
            </a:r>
            <a:r>
              <a:rPr lang="cs-CZ">
                <a:ea typeface="MS Gothic" pitchFamily="49"/>
                <a:cs typeface="Times New Roman" pitchFamily="18"/>
              </a:rPr>
              <a:t>, resp. </a:t>
            </a:r>
            <a:r>
              <a:rPr lang="cs-CZ">
                <a:latin typeface="Times New Roman CE" pitchFamily="18"/>
                <a:ea typeface="MS Gothic" pitchFamily="49"/>
                <a:cs typeface="Times New Roman CE" pitchFamily="18"/>
              </a:rPr>
              <a:t>něm.</a:t>
            </a:r>
            <a:r>
              <a:rPr lang="cs-CZ">
                <a:ea typeface="MS Gothic" pitchFamily="49"/>
                <a:cs typeface="Times New Roman" pitchFamily="18"/>
              </a:rPr>
              <a:t> </a:t>
            </a:r>
            <a:r>
              <a:rPr lang="cs-CZ" b="1" i="1">
                <a:ea typeface="MS Gothic" pitchFamily="49"/>
                <a:cs typeface="Times New Roman" pitchFamily="18"/>
              </a:rPr>
              <a:t>Aktualisierung, aktuell</a:t>
            </a:r>
            <a:r>
              <a:rPr lang="cs-CZ">
                <a:ea typeface="MS Gothic" pitchFamily="49"/>
                <a:cs typeface="Times New Roman" pitchFamily="18"/>
              </a:rPr>
              <a:t>, </a:t>
            </a:r>
            <a:r>
              <a:rPr lang="cs-CZ">
                <a:latin typeface="Times New Roman CE" pitchFamily="18"/>
                <a:ea typeface="MS Gothic" pitchFamily="49"/>
                <a:cs typeface="Times New Roman CE" pitchFamily="18"/>
              </a:rPr>
              <a:t> a někdy i ruská slova </a:t>
            </a:r>
            <a:r>
              <a:rPr lang="cs-CZ" b="1">
                <a:latin typeface="Times New Roman Cyr" pitchFamily="18"/>
                <a:ea typeface="Arial Unicode MS" pitchFamily="34"/>
                <a:cs typeface="Times New Roman Cyr" pitchFamily="18"/>
              </a:rPr>
              <a:t>актуальными</a:t>
            </a:r>
            <a:r>
              <a:rPr lang="cs-CZ" b="1">
                <a:ea typeface="Arial Unicode MS" pitchFamily="34"/>
                <a:cs typeface="Times New Roman" pitchFamily="18"/>
              </a:rPr>
              <a:t>, </a:t>
            </a:r>
            <a:r>
              <a:rPr lang="cs-CZ" b="1">
                <a:latin typeface="Times New Roman Cyr" pitchFamily="18"/>
                <a:ea typeface="Arial Unicode MS" pitchFamily="34"/>
                <a:cs typeface="Times New Roman Cyr" pitchFamily="18"/>
              </a:rPr>
              <a:t>актуализацию</a:t>
            </a:r>
            <a:r>
              <a:rPr lang="cs-CZ">
                <a:ea typeface="MS Gothic" pitchFamily="49"/>
                <a:cs typeface="Times New Roman" pitchFamily="18"/>
              </a:rPr>
              <a:t> platí </a:t>
            </a:r>
            <a:r>
              <a:rPr lang="cs-CZ">
                <a:latin typeface="Times New Roman CE" pitchFamily="18"/>
                <a:ea typeface="MS Gothic" pitchFamily="49"/>
                <a:cs typeface="Times New Roman CE" pitchFamily="18"/>
              </a:rPr>
              <a:t>vůči angličtině</a:t>
            </a:r>
            <a:r>
              <a:rPr lang="cs-CZ">
                <a:ea typeface="MS Gothic" pitchFamily="49"/>
                <a:cs typeface="Times New Roman" pitchFamily="18"/>
              </a:rPr>
              <a:t> jako </a:t>
            </a:r>
            <a:r>
              <a:rPr lang="cs-CZ">
                <a:latin typeface="Times New Roman CE" pitchFamily="18"/>
                <a:ea typeface="MS Gothic" pitchFamily="49"/>
                <a:cs typeface="Times New Roman CE" pitchFamily="18"/>
              </a:rPr>
              <a:t>falešný přítel (</a:t>
            </a:r>
            <a:r>
              <a:rPr lang="cs-CZ">
                <a:ea typeface="MS Gothic" pitchFamily="49"/>
                <a:cs typeface="Times New Roman" pitchFamily="18"/>
              </a:rPr>
              <a:t>podobné slovo v cizím jazyce s odlišným významem). V </a:t>
            </a:r>
            <a:r>
              <a:rPr lang="cs-CZ">
                <a:latin typeface="Times New Roman CE" pitchFamily="18"/>
                <a:ea typeface="MS Gothic" pitchFamily="49"/>
                <a:cs typeface="Times New Roman CE" pitchFamily="18"/>
              </a:rPr>
              <a:t>angličtině,</a:t>
            </a:r>
            <a:r>
              <a:rPr lang="cs-CZ">
                <a:ea typeface="MS Gothic" pitchFamily="49"/>
                <a:cs typeface="Times New Roman" pitchFamily="18"/>
              </a:rPr>
              <a:t> </a:t>
            </a:r>
            <a:r>
              <a:rPr lang="cs-CZ" b="1" i="1">
                <a:ea typeface="MS Gothic" pitchFamily="49"/>
                <a:cs typeface="Times New Roman" pitchFamily="18"/>
              </a:rPr>
              <a:t>actual</a:t>
            </a:r>
            <a:r>
              <a:rPr lang="cs-CZ">
                <a:ea typeface="MS Gothic" pitchFamily="49"/>
                <a:cs typeface="Times New Roman" pitchFamily="18"/>
              </a:rPr>
              <a:t> má význam </a:t>
            </a:r>
            <a:r>
              <a:rPr lang="cs-CZ">
                <a:latin typeface="Times New Roman CE" pitchFamily="18"/>
                <a:ea typeface="MS Gothic" pitchFamily="49"/>
                <a:cs typeface="Times New Roman CE" pitchFamily="18"/>
              </a:rPr>
              <a:t>skutečný, vlastní apod. Ekvivalentem slova </a:t>
            </a:r>
            <a:r>
              <a:rPr lang="cs-CZ" b="1" i="1">
                <a:ea typeface="MS Gothic" pitchFamily="49"/>
                <a:cs typeface="Times New Roman" pitchFamily="18"/>
              </a:rPr>
              <a:t>aktuální</a:t>
            </a:r>
            <a:r>
              <a:rPr lang="cs-CZ">
                <a:ea typeface="MS Gothic" pitchFamily="49"/>
                <a:cs typeface="Times New Roman" pitchFamily="18"/>
              </a:rPr>
              <a:t> resp. </a:t>
            </a:r>
            <a:r>
              <a:rPr lang="cs-CZ" b="1" i="1">
                <a:ea typeface="MS Gothic" pitchFamily="49"/>
                <a:cs typeface="Times New Roman" pitchFamily="18"/>
              </a:rPr>
              <a:t>aktuell</a:t>
            </a:r>
            <a:r>
              <a:rPr lang="cs-CZ">
                <a:ea typeface="MS Gothic" pitchFamily="49"/>
                <a:cs typeface="Times New Roman" pitchFamily="18"/>
              </a:rPr>
              <a:t> je </a:t>
            </a:r>
            <a:r>
              <a:rPr lang="cs-CZ" b="1" i="1">
                <a:ea typeface="MS Gothic" pitchFamily="49"/>
                <a:cs typeface="Times New Roman" pitchFamily="18"/>
              </a:rPr>
              <a:t>topical, up-to-date </a:t>
            </a:r>
            <a:r>
              <a:rPr lang="cs-CZ">
                <a:ea typeface="MS Gothic" pitchFamily="49"/>
                <a:cs typeface="Times New Roman" pitchFamily="18"/>
              </a:rPr>
              <a:t>apod.</a:t>
            </a:r>
          </a:p>
          <a:p>
            <a:pPr lvl="0">
              <a:lnSpc>
                <a:spcPct val="150000"/>
              </a:lnSpc>
            </a:pPr>
            <a:r>
              <a:rPr lang="cs-CZ" b="1" i="1">
                <a:ea typeface="MS Gothic" pitchFamily="49"/>
                <a:cs typeface="Times New Roman" pitchFamily="18"/>
              </a:rPr>
              <a:t>aktualizace</a:t>
            </a:r>
            <a:r>
              <a:rPr lang="cs-CZ">
                <a:ea typeface="MS Gothic" pitchFamily="49"/>
                <a:cs typeface="Times New Roman" pitchFamily="18"/>
              </a:rPr>
              <a:t> znamená </a:t>
            </a:r>
            <a:r>
              <a:rPr lang="cs-CZ" b="1" i="1">
                <a:ea typeface="MS Gothic" pitchFamily="49"/>
                <a:cs typeface="Times New Roman" pitchFamily="18"/>
              </a:rPr>
              <a:t>up-dating</a:t>
            </a:r>
          </a:p>
          <a:p>
            <a:pPr lvl="0">
              <a:lnSpc>
                <a:spcPct val="150000"/>
              </a:lnSpc>
            </a:pPr>
            <a:r>
              <a:rPr lang="cs-CZ">
                <a:ea typeface="MS Gothic" pitchFamily="49"/>
                <a:cs typeface="Times New Roman" pitchFamily="18"/>
              </a:rPr>
              <a:t>Prakticky neexistuje v </a:t>
            </a:r>
            <a:r>
              <a:rPr lang="cs-CZ">
                <a:latin typeface="Times New Roman CE" pitchFamily="18"/>
                <a:ea typeface="MS Gothic" pitchFamily="49"/>
                <a:cs typeface="Times New Roman CE" pitchFamily="18"/>
              </a:rPr>
              <a:t>angličtině</a:t>
            </a:r>
            <a:r>
              <a:rPr lang="cs-CZ" b="1" i="1">
                <a:ea typeface="MS Gothic" pitchFamily="49"/>
                <a:cs typeface="Times New Roman" pitchFamily="18"/>
              </a:rPr>
              <a:t> actualisation</a:t>
            </a:r>
          </a:p>
          <a:p>
            <a:pPr lvl="0">
              <a:lnSpc>
                <a:spcPct val="150000"/>
              </a:lnSpc>
            </a:pPr>
            <a:r>
              <a:rPr lang="cs-CZ">
                <a:latin typeface="Times New Roman CE" pitchFamily="18"/>
                <a:ea typeface="MS Gothic" pitchFamily="49"/>
                <a:cs typeface="Times New Roman CE" pitchFamily="18"/>
              </a:rPr>
              <a:t>Výjimečně</a:t>
            </a:r>
            <a:r>
              <a:rPr lang="cs-CZ">
                <a:ea typeface="MS Gothic" pitchFamily="49"/>
                <a:cs typeface="Times New Roman" pitchFamily="18"/>
              </a:rPr>
              <a:t> se vyskytuje ve významu </a:t>
            </a:r>
            <a:r>
              <a:rPr lang="cs-CZ" b="1" i="1">
                <a:ea typeface="MS Gothic" pitchFamily="49"/>
                <a:cs typeface="Times New Roman" pitchFamily="18"/>
              </a:rPr>
              <a:t>realizace</a:t>
            </a:r>
            <a:r>
              <a:rPr lang="cs-CZ">
                <a:ea typeface="MS Gothic" pitchFamily="49"/>
                <a:cs typeface="Times New Roman" pitchFamily="18"/>
              </a:rPr>
              <a:t>.</a:t>
            </a:r>
          </a:p>
        </p:txBody>
      </p:sp>
    </p:spTree>
    <p:extLst>
      <p:ext uri="{BB962C8B-B14F-4D97-AF65-F5344CB8AC3E}">
        <p14:creationId xmlns:p14="http://schemas.microsoft.com/office/powerpoint/2010/main" val="28684452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vert="horz" wrap="square" lIns="91008" tIns="47324" rIns="91008" bIns="47324" anchor="b" anchorCtr="0" compatLnSpc="1">
            <a:noAutofit/>
          </a:bodyPr>
          <a:lstStyle/>
          <a:p>
            <a:pPr lvl="0"/>
            <a:fld id="{AC313F6C-35DE-449C-9AAE-531EC4610BC3}" type="slidenum">
              <a:t>34</a:t>
            </a:fld>
            <a:endParaRPr lang="en-GB"/>
          </a:p>
        </p:txBody>
      </p:sp>
      <p:sp>
        <p:nvSpPr>
          <p:cNvPr id="2" name="Rectangle 1"/>
          <p:cNvSpPr/>
          <p:nvPr/>
        </p:nvSpPr>
        <p:spPr>
          <a:xfrm>
            <a:off x="930073" y="751625"/>
            <a:ext cx="5029834" cy="3758486"/>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688524" y="4759805"/>
            <a:ext cx="5512567" cy="280238"/>
          </a:xfrm>
        </p:spPr>
        <p:txBody>
          <a:bodyPr>
            <a:spAutoFit/>
          </a:bodyPr>
          <a:lstStyle/>
          <a:p>
            <a:endParaRPr lang="en-GB"/>
          </a:p>
        </p:txBody>
      </p:sp>
    </p:spTree>
    <p:extLst>
      <p:ext uri="{BB962C8B-B14F-4D97-AF65-F5344CB8AC3E}">
        <p14:creationId xmlns:p14="http://schemas.microsoft.com/office/powerpoint/2010/main" val="33902790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vert="horz" wrap="square" lIns="91008" tIns="47324" rIns="91008" bIns="47324" anchor="b" anchorCtr="0" compatLnSpc="1">
            <a:noAutofit/>
          </a:bodyPr>
          <a:lstStyle/>
          <a:p>
            <a:pPr lvl="0"/>
            <a:fld id="{83D0FE13-46DC-476D-B335-ED8E63EBE859}" type="slidenum">
              <a:t>35</a:t>
            </a:fld>
            <a:endParaRPr lang="en-GB"/>
          </a:p>
        </p:txBody>
      </p:sp>
      <p:sp>
        <p:nvSpPr>
          <p:cNvPr id="2" name="Rectangle 1"/>
          <p:cNvSpPr/>
          <p:nvPr/>
        </p:nvSpPr>
        <p:spPr>
          <a:xfrm>
            <a:off x="930073" y="751625"/>
            <a:ext cx="5029834" cy="3758486"/>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688524" y="4759805"/>
            <a:ext cx="5512567" cy="2770664"/>
          </a:xfrm>
        </p:spPr>
        <p:txBody>
          <a:bodyPr>
            <a:spAutoFit/>
          </a:bodyPr>
          <a:lstStyle/>
          <a:p>
            <a:pPr lvl="0">
              <a:lnSpc>
                <a:spcPct val="150000"/>
              </a:lnSpc>
            </a:pPr>
            <a:r>
              <a:rPr lang="cs-CZ">
                <a:latin typeface="Times New Roman CE" pitchFamily="18"/>
                <a:cs typeface="Times New Roman CE" pitchFamily="18"/>
              </a:rPr>
              <a:t>Lze porovnávat terminologii tohoto vědeckého traktátu ve čtyřech jazycích a eventuelně sestavit glosář klíčových termínů a pojmů v oblastech jazykovědy, literární vědy, teatrologie nebo versologie.</a:t>
            </a:r>
          </a:p>
          <a:p>
            <a:pPr lvl="0">
              <a:lnSpc>
                <a:spcPct val="150000"/>
              </a:lnSpc>
            </a:pPr>
            <a:endParaRPr lang="cs-CZ"/>
          </a:p>
          <a:p>
            <a:pPr lvl="0">
              <a:lnSpc>
                <a:spcPct val="150000"/>
              </a:lnSpc>
            </a:pPr>
            <a:r>
              <a:rPr lang="cs-CZ">
                <a:latin typeface="Times New Roman CE" pitchFamily="18"/>
                <a:cs typeface="Times New Roman CE" pitchFamily="18"/>
              </a:rPr>
              <a:t>Můžeme vzít jako příklad výstup vyhledávacího procesu zaměřujícího na zjištění užití terminologie v oblasti vybraného tématu versologie, a sice rým v češtině </a:t>
            </a:r>
            <a:r>
              <a:rPr lang="cs-CZ"/>
              <a:t>a </a:t>
            </a:r>
            <a:r>
              <a:rPr lang="cs-CZ">
                <a:latin typeface="Times New Roman CE" pitchFamily="18"/>
                <a:cs typeface="Times New Roman CE" pitchFamily="18"/>
              </a:rPr>
              <a:t>porovnání ekvivalentů v ostatních jazycích.</a:t>
            </a:r>
          </a:p>
          <a:p>
            <a:pPr lvl="0">
              <a:lnSpc>
                <a:spcPct val="150000"/>
              </a:lnSpc>
            </a:pPr>
            <a:endParaRPr lang="cs-CZ">
              <a:latin typeface="Times New Roman CE" pitchFamily="18"/>
              <a:cs typeface="Times New Roman CE" pitchFamily="18"/>
            </a:endParaRPr>
          </a:p>
          <a:p>
            <a:pPr lvl="0">
              <a:lnSpc>
                <a:spcPct val="150000"/>
              </a:lnSpc>
            </a:pPr>
            <a:endParaRPr lang="cs-CZ" sz="1100">
              <a:latin typeface="Times New Roman CE" pitchFamily="18"/>
              <a:ea typeface="MS Gothic" pitchFamily="49"/>
              <a:cs typeface="Times New Roman CE" pitchFamily="18"/>
            </a:endParaRPr>
          </a:p>
        </p:txBody>
      </p:sp>
    </p:spTree>
    <p:extLst>
      <p:ext uri="{BB962C8B-B14F-4D97-AF65-F5344CB8AC3E}">
        <p14:creationId xmlns:p14="http://schemas.microsoft.com/office/powerpoint/2010/main" val="40329804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vert="horz" wrap="square" lIns="91008" tIns="47324" rIns="91008" bIns="47324" anchor="b" anchorCtr="0" compatLnSpc="1">
            <a:noAutofit/>
          </a:bodyPr>
          <a:lstStyle/>
          <a:p>
            <a:pPr lvl="0"/>
            <a:fld id="{DFBA6979-75F6-4B13-BCE5-D37B5DE9DDC4}" type="slidenum">
              <a:t>36</a:t>
            </a:fld>
            <a:endParaRPr lang="en-GB"/>
          </a:p>
        </p:txBody>
      </p:sp>
      <p:sp>
        <p:nvSpPr>
          <p:cNvPr id="2" name="Rectangle 1"/>
          <p:cNvSpPr/>
          <p:nvPr/>
        </p:nvSpPr>
        <p:spPr>
          <a:xfrm>
            <a:off x="930073" y="751625"/>
            <a:ext cx="5029834" cy="3758486"/>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688524" y="4759805"/>
            <a:ext cx="5512567" cy="280238"/>
          </a:xfrm>
        </p:spPr>
        <p:txBody>
          <a:bodyPr>
            <a:spAutoFit/>
          </a:bodyPr>
          <a:lstStyle/>
          <a:p>
            <a:endParaRPr lang="en-GB"/>
          </a:p>
        </p:txBody>
      </p:sp>
    </p:spTree>
    <p:extLst>
      <p:ext uri="{BB962C8B-B14F-4D97-AF65-F5344CB8AC3E}">
        <p14:creationId xmlns:p14="http://schemas.microsoft.com/office/powerpoint/2010/main" val="9815913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vert="horz" wrap="square" lIns="91008" tIns="47324" rIns="91008" bIns="47324" anchor="b" anchorCtr="0" compatLnSpc="1">
            <a:noAutofit/>
          </a:bodyPr>
          <a:lstStyle/>
          <a:p>
            <a:pPr lvl="0"/>
            <a:fld id="{4540A720-9A56-47CF-9A22-250904CBE23A}" type="slidenum">
              <a:t>37</a:t>
            </a:fld>
            <a:endParaRPr lang="en-GB"/>
          </a:p>
        </p:txBody>
      </p:sp>
      <p:sp>
        <p:nvSpPr>
          <p:cNvPr id="2" name="Rectangle 1"/>
          <p:cNvSpPr/>
          <p:nvPr/>
        </p:nvSpPr>
        <p:spPr>
          <a:xfrm>
            <a:off x="930073" y="751625"/>
            <a:ext cx="5029834" cy="3758486"/>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688524" y="4759805"/>
            <a:ext cx="5512567" cy="280238"/>
          </a:xfrm>
        </p:spPr>
        <p:txBody>
          <a:bodyPr>
            <a:spAutoFit/>
          </a:bodyPr>
          <a:lstStyle/>
          <a:p>
            <a:endParaRPr lang="en-GB"/>
          </a:p>
        </p:txBody>
      </p:sp>
    </p:spTree>
    <p:extLst>
      <p:ext uri="{BB962C8B-B14F-4D97-AF65-F5344CB8AC3E}">
        <p14:creationId xmlns:p14="http://schemas.microsoft.com/office/powerpoint/2010/main" val="5330709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vert="horz" wrap="square" lIns="91008" tIns="47324" rIns="91008" bIns="47324" anchor="b" anchorCtr="0" compatLnSpc="1">
            <a:noAutofit/>
          </a:bodyPr>
          <a:lstStyle/>
          <a:p>
            <a:pPr lvl="0"/>
            <a:fld id="{E6183673-4AEE-43D5-AFE8-A0F758612D1E}" type="slidenum">
              <a:t>38</a:t>
            </a:fld>
            <a:endParaRPr lang="en-GB"/>
          </a:p>
        </p:txBody>
      </p:sp>
      <p:sp>
        <p:nvSpPr>
          <p:cNvPr id="2" name="Rectangle 1"/>
          <p:cNvSpPr/>
          <p:nvPr/>
        </p:nvSpPr>
        <p:spPr>
          <a:xfrm>
            <a:off x="930073" y="751625"/>
            <a:ext cx="5029834" cy="3758486"/>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688524" y="4759805"/>
            <a:ext cx="5512567" cy="280238"/>
          </a:xfrm>
        </p:spPr>
        <p:txBody>
          <a:bodyPr>
            <a:spAutoFit/>
          </a:bodyPr>
          <a:lstStyle/>
          <a:p>
            <a:endParaRPr lang="en-GB"/>
          </a:p>
        </p:txBody>
      </p:sp>
    </p:spTree>
    <p:extLst>
      <p:ext uri="{BB962C8B-B14F-4D97-AF65-F5344CB8AC3E}">
        <p14:creationId xmlns:p14="http://schemas.microsoft.com/office/powerpoint/2010/main" val="23223974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vert="horz" wrap="square" lIns="91008" tIns="47324" rIns="91008" bIns="47324" anchor="b" anchorCtr="0" compatLnSpc="1">
            <a:noAutofit/>
          </a:bodyPr>
          <a:lstStyle/>
          <a:p>
            <a:pPr lvl="0"/>
            <a:fld id="{0EA56947-2581-4A2B-8917-711BD6FA208E}" type="slidenum">
              <a:t>39</a:t>
            </a:fld>
            <a:endParaRPr lang="en-GB"/>
          </a:p>
        </p:txBody>
      </p:sp>
      <p:sp>
        <p:nvSpPr>
          <p:cNvPr id="2" name="Rectangle 1"/>
          <p:cNvSpPr/>
          <p:nvPr/>
        </p:nvSpPr>
        <p:spPr>
          <a:xfrm>
            <a:off x="930073" y="751625"/>
            <a:ext cx="5029834" cy="3758486"/>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688524" y="4759805"/>
            <a:ext cx="5512567" cy="280238"/>
          </a:xfrm>
        </p:spPr>
        <p:txBody>
          <a:bodyPr>
            <a:spAutoFit/>
          </a:bodyPr>
          <a:lstStyle/>
          <a:p>
            <a:endParaRPr lang="en-GB"/>
          </a:p>
        </p:txBody>
      </p:sp>
    </p:spTree>
    <p:extLst>
      <p:ext uri="{BB962C8B-B14F-4D97-AF65-F5344CB8AC3E}">
        <p14:creationId xmlns:p14="http://schemas.microsoft.com/office/powerpoint/2010/main" val="2566389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vert="horz" wrap="square" lIns="91008" tIns="47324" rIns="91008" bIns="47324" anchor="b" anchorCtr="0" compatLnSpc="1">
            <a:noAutofit/>
          </a:bodyPr>
          <a:lstStyle/>
          <a:p>
            <a:pPr lvl="0"/>
            <a:fld id="{C4E3867B-A38E-4005-8D8A-DAC4F07FD354}" type="slidenum">
              <a:t>4</a:t>
            </a:fld>
            <a:endParaRPr lang="en-GB"/>
          </a:p>
        </p:txBody>
      </p:sp>
      <p:sp>
        <p:nvSpPr>
          <p:cNvPr id="2" name="Rectangle 1"/>
          <p:cNvSpPr/>
          <p:nvPr/>
        </p:nvSpPr>
        <p:spPr>
          <a:xfrm>
            <a:off x="930073" y="751625"/>
            <a:ext cx="5029834" cy="3758486"/>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12194" y="4790336"/>
            <a:ext cx="5512567" cy="3193856"/>
          </a:xfrm>
        </p:spPr>
        <p:txBody>
          <a:bodyPr>
            <a:spAutoFit/>
          </a:bodyPr>
          <a:lstStyle/>
          <a:p>
            <a:pPr lvl="0">
              <a:lnSpc>
                <a:spcPct val="150000"/>
              </a:lnSpc>
            </a:pPr>
            <a:r>
              <a:rPr lang="cs-CZ">
                <a:latin typeface="Times New Roman" pitchFamily="18"/>
                <a:ea typeface="MS Gothic" pitchFamily="49"/>
                <a:cs typeface="Times New Roman" pitchFamily="18"/>
              </a:rPr>
              <a:t>První vydání </a:t>
            </a:r>
            <a:r>
              <a:rPr lang="cs-CZ" i="1">
                <a:latin typeface="Times New Roman" pitchFamily="18"/>
                <a:ea typeface="MS Gothic" pitchFamily="49"/>
                <a:cs typeface="Times New Roman CE" pitchFamily="18"/>
              </a:rPr>
              <a:t>Umění překladu</a:t>
            </a:r>
            <a:r>
              <a:rPr lang="cs-CZ">
                <a:latin typeface="Times New Roman" pitchFamily="18"/>
                <a:ea typeface="MS Gothic" pitchFamily="49"/>
                <a:cs typeface="Times New Roman CE" pitchFamily="18"/>
              </a:rPr>
              <a:t> Jiřího Levého vyšlo v roce 1963. Obsahovalo četné příklady, znázorňující různé přístupy k překládání, včetně problémů a úskalí překladatelovy práce.  Byly zaměřeny, pochopitelně,  na literární překlad z češtiny nebo do češtiny, pro české čtenáře. Později, Jiří Levý připravil zrevidované a rozšířené vydání, obsahující alternativní příklady překladů z němčiny a do němčiny, znázorňující problémy překládání z hlediska německých čtenářů. Tuto zrevidovanou verzi přeložil do němčiny Walter Schamschula, byla vydána v roce 1969.  Právě tato verze byla ve světových translatologických kruzích nejznámějším vydáním Levého díla, vlastně prakticky jediným dostupným vydáním, do té doby, než konečně vyšel anglický překlad v roce 2011.</a:t>
            </a:r>
          </a:p>
          <a:p>
            <a:pPr lvl="0">
              <a:lnSpc>
                <a:spcPct val="150000"/>
              </a:lnSpc>
            </a:pPr>
            <a:endParaRPr lang="en-GB">
              <a:latin typeface="Times New Roman" pitchFamily="18"/>
            </a:endParaRPr>
          </a:p>
        </p:txBody>
      </p:sp>
    </p:spTree>
    <p:extLst>
      <p:ext uri="{BB962C8B-B14F-4D97-AF65-F5344CB8AC3E}">
        <p14:creationId xmlns:p14="http://schemas.microsoft.com/office/powerpoint/2010/main" val="42119259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vert="horz" wrap="square" lIns="91008" tIns="47324" rIns="91008" bIns="47324" anchor="b" anchorCtr="0" compatLnSpc="1">
            <a:noAutofit/>
          </a:bodyPr>
          <a:lstStyle/>
          <a:p>
            <a:pPr lvl="0"/>
            <a:fld id="{C51D6B6F-ADD4-412C-B372-BD4AF797B1B8}" type="slidenum">
              <a:t>40</a:t>
            </a:fld>
            <a:endParaRPr lang="en-GB"/>
          </a:p>
        </p:txBody>
      </p:sp>
      <p:sp>
        <p:nvSpPr>
          <p:cNvPr id="2" name="Rectangle 1"/>
          <p:cNvSpPr/>
          <p:nvPr/>
        </p:nvSpPr>
        <p:spPr>
          <a:xfrm>
            <a:off x="930073" y="751625"/>
            <a:ext cx="5029834" cy="3758486"/>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688524" y="4759805"/>
            <a:ext cx="5512567" cy="280238"/>
          </a:xfrm>
        </p:spPr>
        <p:txBody>
          <a:bodyPr>
            <a:spAutoFit/>
          </a:bodyPr>
          <a:lstStyle/>
          <a:p>
            <a:endParaRPr lang="en-GB"/>
          </a:p>
        </p:txBody>
      </p:sp>
    </p:spTree>
    <p:extLst>
      <p:ext uri="{BB962C8B-B14F-4D97-AF65-F5344CB8AC3E}">
        <p14:creationId xmlns:p14="http://schemas.microsoft.com/office/powerpoint/2010/main" val="37192183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vert="horz" wrap="square" lIns="91008" tIns="47324" rIns="91008" bIns="47324" anchor="b" anchorCtr="0" compatLnSpc="1">
            <a:noAutofit/>
          </a:bodyPr>
          <a:lstStyle/>
          <a:p>
            <a:pPr lvl="0"/>
            <a:fld id="{CF00E430-6A3A-4728-8F76-31A2981F32AA}" type="slidenum">
              <a:t>41</a:t>
            </a:fld>
            <a:endParaRPr lang="en-GB"/>
          </a:p>
        </p:txBody>
      </p:sp>
      <p:sp>
        <p:nvSpPr>
          <p:cNvPr id="2" name="Rectangle 1"/>
          <p:cNvSpPr/>
          <p:nvPr/>
        </p:nvSpPr>
        <p:spPr>
          <a:xfrm>
            <a:off x="930073" y="751625"/>
            <a:ext cx="5029834" cy="3758486"/>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688524" y="4759805"/>
            <a:ext cx="5512567" cy="280238"/>
          </a:xfrm>
        </p:spPr>
        <p:txBody>
          <a:bodyPr>
            <a:spAutoFit/>
          </a:bodyPr>
          <a:lstStyle/>
          <a:p>
            <a:endParaRPr lang="en-GB"/>
          </a:p>
        </p:txBody>
      </p:sp>
    </p:spTree>
    <p:extLst>
      <p:ext uri="{BB962C8B-B14F-4D97-AF65-F5344CB8AC3E}">
        <p14:creationId xmlns:p14="http://schemas.microsoft.com/office/powerpoint/2010/main" val="41683444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vert="horz" wrap="square" lIns="91008" tIns="47324" rIns="91008" bIns="47324" anchor="b" anchorCtr="0" compatLnSpc="1">
            <a:noAutofit/>
          </a:bodyPr>
          <a:lstStyle/>
          <a:p>
            <a:pPr lvl="0"/>
            <a:fld id="{4EF45528-E23F-4C43-9044-31F319BE1F74}" type="slidenum">
              <a:t>42</a:t>
            </a:fld>
            <a:endParaRPr lang="en-GB"/>
          </a:p>
        </p:txBody>
      </p:sp>
      <p:sp>
        <p:nvSpPr>
          <p:cNvPr id="2" name="Rectangle 1"/>
          <p:cNvSpPr/>
          <p:nvPr/>
        </p:nvSpPr>
        <p:spPr>
          <a:xfrm>
            <a:off x="930073" y="751625"/>
            <a:ext cx="5029834" cy="3758486"/>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688524" y="4759805"/>
            <a:ext cx="5512567" cy="280238"/>
          </a:xfrm>
        </p:spPr>
        <p:txBody>
          <a:bodyPr>
            <a:spAutoFit/>
          </a:bodyPr>
          <a:lstStyle/>
          <a:p>
            <a:endParaRPr lang="en-GB"/>
          </a:p>
        </p:txBody>
      </p:sp>
    </p:spTree>
    <p:extLst>
      <p:ext uri="{BB962C8B-B14F-4D97-AF65-F5344CB8AC3E}">
        <p14:creationId xmlns:p14="http://schemas.microsoft.com/office/powerpoint/2010/main" val="37771254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vert="horz" wrap="square" lIns="91008" tIns="47324" rIns="91008" bIns="47324" anchor="b" anchorCtr="0" compatLnSpc="1">
            <a:noAutofit/>
          </a:bodyPr>
          <a:lstStyle/>
          <a:p>
            <a:pPr lvl="0"/>
            <a:fld id="{564A6633-EA1B-4973-ACBF-1943AB5E8FBA}" type="slidenum">
              <a:t>43</a:t>
            </a:fld>
            <a:endParaRPr lang="en-GB"/>
          </a:p>
        </p:txBody>
      </p:sp>
      <p:sp>
        <p:nvSpPr>
          <p:cNvPr id="2" name="Rectangle 1"/>
          <p:cNvSpPr/>
          <p:nvPr/>
        </p:nvSpPr>
        <p:spPr>
          <a:xfrm>
            <a:off x="930073" y="751625"/>
            <a:ext cx="5029834" cy="3758486"/>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688524" y="4759805"/>
            <a:ext cx="5512567" cy="280238"/>
          </a:xfrm>
        </p:spPr>
        <p:txBody>
          <a:bodyPr>
            <a:spAutoFit/>
          </a:bodyPr>
          <a:lstStyle/>
          <a:p>
            <a:endParaRPr lang="en-GB"/>
          </a:p>
        </p:txBody>
      </p:sp>
    </p:spTree>
    <p:extLst>
      <p:ext uri="{BB962C8B-B14F-4D97-AF65-F5344CB8AC3E}">
        <p14:creationId xmlns:p14="http://schemas.microsoft.com/office/powerpoint/2010/main" val="3090587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vert="horz" wrap="square" lIns="91008" tIns="47324" rIns="91008" bIns="47324" anchor="b" anchorCtr="0" compatLnSpc="1">
            <a:noAutofit/>
          </a:bodyPr>
          <a:lstStyle/>
          <a:p>
            <a:pPr lvl="0"/>
            <a:fld id="{4C1886BB-EFAE-4039-9BE7-1C4F4368B445}" type="slidenum">
              <a:t>44</a:t>
            </a:fld>
            <a:endParaRPr lang="en-GB"/>
          </a:p>
        </p:txBody>
      </p:sp>
      <p:sp>
        <p:nvSpPr>
          <p:cNvPr id="2" name="Rectangle 1"/>
          <p:cNvSpPr/>
          <p:nvPr/>
        </p:nvSpPr>
        <p:spPr>
          <a:xfrm>
            <a:off x="930073" y="751625"/>
            <a:ext cx="5029834" cy="3758486"/>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688524" y="4759805"/>
            <a:ext cx="5512567" cy="280238"/>
          </a:xfrm>
        </p:spPr>
        <p:txBody>
          <a:bodyPr>
            <a:spAutoFit/>
          </a:bodyPr>
          <a:lstStyle/>
          <a:p>
            <a:endParaRPr lang="en-GB"/>
          </a:p>
        </p:txBody>
      </p:sp>
    </p:spTree>
    <p:extLst>
      <p:ext uri="{BB962C8B-B14F-4D97-AF65-F5344CB8AC3E}">
        <p14:creationId xmlns:p14="http://schemas.microsoft.com/office/powerpoint/2010/main" val="35517903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vert="horz" wrap="square" lIns="91008" tIns="47324" rIns="91008" bIns="47324" anchor="b" anchorCtr="0" compatLnSpc="1">
            <a:noAutofit/>
          </a:bodyPr>
          <a:lstStyle/>
          <a:p>
            <a:pPr lvl="0"/>
            <a:fld id="{EE55A2CA-9397-4AC4-A2C9-2B590D1B8BBC}" type="slidenum">
              <a:t>45</a:t>
            </a:fld>
            <a:endParaRPr lang="en-GB"/>
          </a:p>
        </p:txBody>
      </p:sp>
      <p:sp>
        <p:nvSpPr>
          <p:cNvPr id="2" name="Rectangle 1"/>
          <p:cNvSpPr/>
          <p:nvPr/>
        </p:nvSpPr>
        <p:spPr>
          <a:xfrm>
            <a:off x="930073" y="751625"/>
            <a:ext cx="5029834" cy="3758486"/>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688524" y="4759805"/>
            <a:ext cx="5512567" cy="280238"/>
          </a:xfrm>
        </p:spPr>
        <p:txBody>
          <a:bodyPr>
            <a:spAutoFit/>
          </a:bodyPr>
          <a:lstStyle/>
          <a:p>
            <a:endParaRPr lang="en-GB"/>
          </a:p>
        </p:txBody>
      </p:sp>
    </p:spTree>
    <p:extLst>
      <p:ext uri="{BB962C8B-B14F-4D97-AF65-F5344CB8AC3E}">
        <p14:creationId xmlns:p14="http://schemas.microsoft.com/office/powerpoint/2010/main" val="21924771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vert="horz" wrap="square" lIns="91008" tIns="47324" rIns="91008" bIns="47324" anchor="b" anchorCtr="0" compatLnSpc="1">
            <a:noAutofit/>
          </a:bodyPr>
          <a:lstStyle/>
          <a:p>
            <a:pPr lvl="0"/>
            <a:fld id="{C6FA8EA8-CFD1-4BD4-9B29-34323F7E0979}" type="slidenum">
              <a:t>46</a:t>
            </a:fld>
            <a:endParaRPr lang="en-GB"/>
          </a:p>
        </p:txBody>
      </p:sp>
      <p:sp>
        <p:nvSpPr>
          <p:cNvPr id="2" name="Rectangle 1"/>
          <p:cNvSpPr/>
          <p:nvPr/>
        </p:nvSpPr>
        <p:spPr>
          <a:xfrm>
            <a:off x="930073" y="751625"/>
            <a:ext cx="5029834" cy="3758486"/>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688524" y="4759805"/>
            <a:ext cx="5512567" cy="280238"/>
          </a:xfrm>
        </p:spPr>
        <p:txBody>
          <a:bodyPr>
            <a:spAutoFit/>
          </a:bodyPr>
          <a:lstStyle/>
          <a:p>
            <a:endParaRPr lang="en-GB"/>
          </a:p>
        </p:txBody>
      </p:sp>
    </p:spTree>
    <p:extLst>
      <p:ext uri="{BB962C8B-B14F-4D97-AF65-F5344CB8AC3E}">
        <p14:creationId xmlns:p14="http://schemas.microsoft.com/office/powerpoint/2010/main" val="1184964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vert="horz" wrap="square" lIns="91008" tIns="47324" rIns="91008" bIns="47324" anchor="b" anchorCtr="0" compatLnSpc="1">
            <a:noAutofit/>
          </a:bodyPr>
          <a:lstStyle/>
          <a:p>
            <a:pPr lvl="0"/>
            <a:fld id="{9B58A38B-E40D-44D4-A8D0-C7C984C24C46}" type="slidenum">
              <a:t>47</a:t>
            </a:fld>
            <a:endParaRPr lang="en-GB"/>
          </a:p>
        </p:txBody>
      </p:sp>
      <p:sp>
        <p:nvSpPr>
          <p:cNvPr id="2" name="Rectangle 1"/>
          <p:cNvSpPr/>
          <p:nvPr/>
        </p:nvSpPr>
        <p:spPr>
          <a:xfrm>
            <a:off x="930073" y="751625"/>
            <a:ext cx="5029834" cy="3758486"/>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688524" y="4759805"/>
            <a:ext cx="5512567" cy="280238"/>
          </a:xfrm>
        </p:spPr>
        <p:txBody>
          <a:bodyPr>
            <a:spAutoFit/>
          </a:bodyPr>
          <a:lstStyle/>
          <a:p>
            <a:endParaRPr lang="en-GB"/>
          </a:p>
        </p:txBody>
      </p:sp>
    </p:spTree>
    <p:extLst>
      <p:ext uri="{BB962C8B-B14F-4D97-AF65-F5344CB8AC3E}">
        <p14:creationId xmlns:p14="http://schemas.microsoft.com/office/powerpoint/2010/main" val="368391322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vert="horz" wrap="square" lIns="91008" tIns="47324" rIns="91008" bIns="47324" anchor="b" anchorCtr="0" compatLnSpc="1">
            <a:noAutofit/>
          </a:bodyPr>
          <a:lstStyle/>
          <a:p>
            <a:pPr lvl="0"/>
            <a:fld id="{0C1FC6D9-A4B1-4213-B3F8-1BC22A6A1AA0}" type="slidenum">
              <a:t>48</a:t>
            </a:fld>
            <a:endParaRPr lang="en-GB"/>
          </a:p>
        </p:txBody>
      </p:sp>
      <p:sp>
        <p:nvSpPr>
          <p:cNvPr id="2" name="Rectangle 1"/>
          <p:cNvSpPr/>
          <p:nvPr/>
        </p:nvSpPr>
        <p:spPr>
          <a:xfrm>
            <a:off x="930073" y="751625"/>
            <a:ext cx="5029834" cy="3758486"/>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688524" y="4759805"/>
            <a:ext cx="5512567" cy="280238"/>
          </a:xfrm>
        </p:spPr>
        <p:txBody>
          <a:bodyPr>
            <a:spAutoFit/>
          </a:bodyPr>
          <a:lstStyle/>
          <a:p>
            <a:endParaRPr lang="en-GB"/>
          </a:p>
        </p:txBody>
      </p:sp>
    </p:spTree>
    <p:extLst>
      <p:ext uri="{BB962C8B-B14F-4D97-AF65-F5344CB8AC3E}">
        <p14:creationId xmlns:p14="http://schemas.microsoft.com/office/powerpoint/2010/main" val="68376128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vert="horz" wrap="square" lIns="91008" tIns="47324" rIns="91008" bIns="47324" anchor="b" anchorCtr="0" compatLnSpc="1">
            <a:noAutofit/>
          </a:bodyPr>
          <a:lstStyle/>
          <a:p>
            <a:pPr lvl="0"/>
            <a:fld id="{1BB1C543-8261-43CB-81A5-FAD2B92D8F46}" type="slidenum">
              <a:t>49</a:t>
            </a:fld>
            <a:endParaRPr lang="en-GB"/>
          </a:p>
        </p:txBody>
      </p:sp>
      <p:sp>
        <p:nvSpPr>
          <p:cNvPr id="2" name="Rectangle 1"/>
          <p:cNvSpPr/>
          <p:nvPr/>
        </p:nvSpPr>
        <p:spPr>
          <a:xfrm>
            <a:off x="930073" y="751625"/>
            <a:ext cx="5029834" cy="3758486"/>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688524" y="4759805"/>
            <a:ext cx="5512567" cy="280238"/>
          </a:xfrm>
        </p:spPr>
        <p:txBody>
          <a:bodyPr>
            <a:spAutoFit/>
          </a:bodyPr>
          <a:lstStyle/>
          <a:p>
            <a:endParaRPr lang="en-GB"/>
          </a:p>
        </p:txBody>
      </p:sp>
    </p:spTree>
    <p:extLst>
      <p:ext uri="{BB962C8B-B14F-4D97-AF65-F5344CB8AC3E}">
        <p14:creationId xmlns:p14="http://schemas.microsoft.com/office/powerpoint/2010/main" val="3272733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vert="horz" wrap="square" lIns="91008" tIns="47324" rIns="91008" bIns="47324" anchor="b" anchorCtr="0" compatLnSpc="1">
            <a:noAutofit/>
          </a:bodyPr>
          <a:lstStyle/>
          <a:p>
            <a:pPr lvl="0"/>
            <a:fld id="{33D8D608-8772-4FCB-9752-3FF5424755B1}" type="slidenum">
              <a:t>5</a:t>
            </a:fld>
            <a:endParaRPr lang="en-GB"/>
          </a:p>
        </p:txBody>
      </p:sp>
      <p:sp>
        <p:nvSpPr>
          <p:cNvPr id="2" name="Rectangle 1"/>
          <p:cNvSpPr/>
          <p:nvPr/>
        </p:nvSpPr>
        <p:spPr>
          <a:xfrm>
            <a:off x="930073" y="751625"/>
            <a:ext cx="5029834" cy="3758486"/>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1055224" y="4845944"/>
            <a:ext cx="5512567" cy="3522151"/>
          </a:xfrm>
        </p:spPr>
        <p:txBody>
          <a:bodyPr>
            <a:spAutoFit/>
          </a:bodyPr>
          <a:lstStyle/>
          <a:p>
            <a:pPr lvl="0">
              <a:lnSpc>
                <a:spcPct val="150000"/>
              </a:lnSpc>
            </a:pPr>
            <a:r>
              <a:rPr lang="cs-CZ" dirty="0">
                <a:latin typeface="Times New Roman" pitchFamily="18"/>
                <a:ea typeface="MS Gothic" pitchFamily="49"/>
                <a:cs typeface="Times New Roman CE" pitchFamily="18"/>
              </a:rPr>
              <a:t>Jiří Levý připravil i další zrevidované vydání, směřující tentokrát, s </a:t>
            </a:r>
            <a:r>
              <a:rPr lang="cs-CZ" dirty="0" err="1">
                <a:latin typeface="Times New Roman" pitchFamily="18"/>
                <a:ea typeface="MS Gothic" pitchFamily="49"/>
                <a:cs typeface="Times New Roman CE" pitchFamily="18"/>
              </a:rPr>
              <a:t>přislušnými</a:t>
            </a:r>
            <a:r>
              <a:rPr lang="cs-CZ" dirty="0">
                <a:latin typeface="Times New Roman" pitchFamily="18"/>
                <a:ea typeface="MS Gothic" pitchFamily="49"/>
                <a:cs typeface="Times New Roman CE" pitchFamily="18"/>
              </a:rPr>
              <a:t> příklady, k ruským čtenářům. Tuto verzi přeložil do ruštiny Vladimir </a:t>
            </a:r>
            <a:r>
              <a:rPr lang="cs-CZ" dirty="0" err="1">
                <a:latin typeface="Times New Roman" pitchFamily="18"/>
                <a:ea typeface="MS Gothic" pitchFamily="49"/>
                <a:cs typeface="Times New Roman CE" pitchFamily="18"/>
              </a:rPr>
              <a:t>Rossels</a:t>
            </a:r>
            <a:r>
              <a:rPr lang="cs-CZ" dirty="0">
                <a:latin typeface="Times New Roman" pitchFamily="18"/>
                <a:ea typeface="MS Gothic" pitchFamily="49"/>
                <a:cs typeface="Times New Roman CE" pitchFamily="18"/>
              </a:rPr>
              <a:t>, byla vydána v Moskvě v roce 1974.</a:t>
            </a:r>
          </a:p>
          <a:p>
            <a:pPr lvl="0">
              <a:lnSpc>
                <a:spcPct val="150000"/>
              </a:lnSpc>
            </a:pPr>
            <a:endParaRPr lang="cs-CZ" dirty="0">
              <a:latin typeface="Times New Roman" pitchFamily="18"/>
              <a:ea typeface="MS Gothic" pitchFamily="49"/>
              <a:cs typeface="Times New Roman CE" pitchFamily="18"/>
            </a:endParaRPr>
          </a:p>
          <a:p>
            <a:pPr lvl="0">
              <a:lnSpc>
                <a:spcPct val="150000"/>
              </a:lnSpc>
            </a:pPr>
            <a:r>
              <a:rPr lang="cs-CZ" dirty="0">
                <a:latin typeface="Times New Roman" pitchFamily="18"/>
                <a:ea typeface="MS Gothic" pitchFamily="49"/>
                <a:cs typeface="Times New Roman CE" pitchFamily="18"/>
              </a:rPr>
              <a:t>Mezitím bylo původní české vydání rozebráno, i vlastně, ve světle </a:t>
            </a:r>
            <a:r>
              <a:rPr lang="cs-CZ" dirty="0">
                <a:latin typeface="Times New Roman" pitchFamily="18"/>
                <a:ea typeface="MS Gothic" pitchFamily="49"/>
                <a:cs typeface="Times New Roman" pitchFamily="18"/>
              </a:rPr>
              <a:t>revize a </a:t>
            </a:r>
            <a:r>
              <a:rPr lang="cs-CZ" dirty="0">
                <a:latin typeface="Times New Roman" pitchFamily="18"/>
                <a:ea typeface="MS Gothic" pitchFamily="49"/>
                <a:cs typeface="Times New Roman CE" pitchFamily="18"/>
              </a:rPr>
              <a:t>rozšiřování </a:t>
            </a:r>
            <a:r>
              <a:rPr lang="cs-CZ" dirty="0">
                <a:latin typeface="Times New Roman" pitchFamily="18"/>
                <a:ea typeface="MS Gothic" pitchFamily="49"/>
                <a:cs typeface="Times New Roman" pitchFamily="18"/>
              </a:rPr>
              <a:t>textu </a:t>
            </a:r>
            <a:r>
              <a:rPr lang="cs-CZ" dirty="0">
                <a:latin typeface="Times New Roman" pitchFamily="18"/>
                <a:ea typeface="MS Gothic" pitchFamily="49"/>
                <a:cs typeface="Times New Roman CE" pitchFamily="18"/>
              </a:rPr>
              <a:t>v rámcích německého a ruského vydání, </a:t>
            </a:r>
            <a:r>
              <a:rPr lang="cs-CZ" dirty="0">
                <a:latin typeface="Times New Roman" pitchFamily="18"/>
                <a:ea typeface="MS Gothic" pitchFamily="49"/>
                <a:cs typeface="Times New Roman" pitchFamily="18"/>
              </a:rPr>
              <a:t>byl </a:t>
            </a:r>
            <a:r>
              <a:rPr lang="cs-CZ" dirty="0">
                <a:latin typeface="Times New Roman" pitchFamily="18"/>
                <a:ea typeface="MS Gothic" pitchFamily="49"/>
                <a:cs typeface="Times New Roman CE" pitchFamily="18"/>
              </a:rPr>
              <a:t>již neaktuální. Horší byla skutečnost, že se bohužel předloha těchto nových verzí</a:t>
            </a:r>
            <a:r>
              <a:rPr lang="cs-CZ" dirty="0">
                <a:latin typeface="Times New Roman" pitchFamily="18"/>
                <a:ea typeface="MS Gothic" pitchFamily="49"/>
                <a:cs typeface="Times New Roman" pitchFamily="18"/>
              </a:rPr>
              <a:t> (</a:t>
            </a:r>
            <a:r>
              <a:rPr lang="cs-CZ" dirty="0">
                <a:latin typeface="Times New Roman" pitchFamily="18"/>
                <a:ea typeface="MS Gothic" pitchFamily="49"/>
                <a:cs typeface="Times New Roman CE" pitchFamily="18"/>
              </a:rPr>
              <a:t>české rukopisy, přel</a:t>
            </a:r>
            <a:r>
              <a:rPr lang="cs-CZ" dirty="0">
                <a:latin typeface="Times New Roman" pitchFamily="18"/>
                <a:ea typeface="MS Gothic" pitchFamily="49"/>
                <a:cs typeface="Times New Roman" pitchFamily="18"/>
              </a:rPr>
              <a:t>ožené</a:t>
            </a:r>
            <a:r>
              <a:rPr lang="cs-CZ" dirty="0">
                <a:latin typeface="Times New Roman" pitchFamily="18"/>
                <a:ea typeface="MS Gothic" pitchFamily="49"/>
                <a:cs typeface="Times New Roman CE" pitchFamily="18"/>
              </a:rPr>
              <a:t> do němčiny respektive do ruštiny</a:t>
            </a:r>
            <a:r>
              <a:rPr lang="cs-CZ" dirty="0">
                <a:latin typeface="Times New Roman" pitchFamily="18"/>
                <a:ea typeface="MS Gothic" pitchFamily="49"/>
                <a:cs typeface="Times New Roman" pitchFamily="18"/>
              </a:rPr>
              <a:t>)</a:t>
            </a:r>
            <a:r>
              <a:rPr lang="cs-CZ" dirty="0">
                <a:latin typeface="Times New Roman" pitchFamily="18"/>
                <a:ea typeface="MS Gothic" pitchFamily="49"/>
                <a:cs typeface="Times New Roman CE" pitchFamily="18"/>
              </a:rPr>
              <a:t> nezachovala. Druhé české vydání připravil Karel </a:t>
            </a:r>
            <a:r>
              <a:rPr lang="cs-CZ" dirty="0" err="1">
                <a:latin typeface="Times New Roman" pitchFamily="18"/>
                <a:ea typeface="MS Gothic" pitchFamily="49"/>
                <a:cs typeface="Times New Roman CE" pitchFamily="18"/>
              </a:rPr>
              <a:t>Hausenblas</a:t>
            </a:r>
            <a:r>
              <a:rPr lang="cs-CZ" dirty="0">
                <a:latin typeface="Times New Roman" pitchFamily="18"/>
                <a:ea typeface="MS Gothic" pitchFamily="49"/>
                <a:cs typeface="Times New Roman CE" pitchFamily="18"/>
              </a:rPr>
              <a:t> na základě svého zpětného překladu</a:t>
            </a:r>
            <a:r>
              <a:rPr lang="cs-CZ" dirty="0">
                <a:latin typeface="Times New Roman" pitchFamily="18"/>
                <a:ea typeface="MS Gothic" pitchFamily="49"/>
                <a:cs typeface="Times New Roman" pitchFamily="18"/>
              </a:rPr>
              <a:t> </a:t>
            </a:r>
            <a:r>
              <a:rPr lang="cs-CZ" dirty="0">
                <a:latin typeface="Times New Roman" pitchFamily="18"/>
                <a:ea typeface="MS Gothic" pitchFamily="49"/>
                <a:cs typeface="Times New Roman CE" pitchFamily="18"/>
              </a:rPr>
              <a:t>z  německého vydání z roku 1969, plus některé úryvky z prvního českého vydání z r. 1963, vynechané i z německého a z ruského vydání z toho důvodu, že byly velmi </a:t>
            </a:r>
            <a:r>
              <a:rPr lang="cs-CZ">
                <a:latin typeface="Times New Roman" pitchFamily="18"/>
                <a:ea typeface="MS Gothic" pitchFamily="49"/>
                <a:cs typeface="Times New Roman CE" pitchFamily="18"/>
              </a:rPr>
              <a:t>specificky </a:t>
            </a:r>
            <a:r>
              <a:rPr lang="cs-CZ" smtClean="0">
                <a:latin typeface="Times New Roman" pitchFamily="18"/>
                <a:ea typeface="MS Gothic" pitchFamily="49"/>
                <a:cs typeface="Times New Roman CE" pitchFamily="18"/>
              </a:rPr>
              <a:t>směřované </a:t>
            </a:r>
            <a:r>
              <a:rPr lang="cs-CZ" dirty="0">
                <a:latin typeface="Times New Roman" pitchFamily="18"/>
                <a:ea typeface="MS Gothic" pitchFamily="49"/>
                <a:cs typeface="Times New Roman CE" pitchFamily="18"/>
              </a:rPr>
              <a:t>k českým čtenářům.</a:t>
            </a:r>
          </a:p>
        </p:txBody>
      </p:sp>
    </p:spTree>
    <p:extLst>
      <p:ext uri="{BB962C8B-B14F-4D97-AF65-F5344CB8AC3E}">
        <p14:creationId xmlns:p14="http://schemas.microsoft.com/office/powerpoint/2010/main" val="213672240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vert="horz" wrap="square" lIns="91008" tIns="47324" rIns="91008" bIns="47324" anchor="b" anchorCtr="0" compatLnSpc="1">
            <a:noAutofit/>
          </a:bodyPr>
          <a:lstStyle/>
          <a:p>
            <a:pPr lvl="0"/>
            <a:fld id="{EC4828F1-C0F2-4DC4-863B-73B7F6D1949C}" type="slidenum">
              <a:t>50</a:t>
            </a:fld>
            <a:endParaRPr lang="en-GB"/>
          </a:p>
        </p:txBody>
      </p:sp>
      <p:sp>
        <p:nvSpPr>
          <p:cNvPr id="2" name="Rectangle 1"/>
          <p:cNvSpPr/>
          <p:nvPr/>
        </p:nvSpPr>
        <p:spPr>
          <a:xfrm>
            <a:off x="930073" y="751625"/>
            <a:ext cx="5029834" cy="3758486"/>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688524" y="4759805"/>
            <a:ext cx="5512567" cy="280238"/>
          </a:xfrm>
        </p:spPr>
        <p:txBody>
          <a:bodyPr>
            <a:spAutoFit/>
          </a:bodyPr>
          <a:lstStyle/>
          <a:p>
            <a:endParaRPr lang="en-GB"/>
          </a:p>
        </p:txBody>
      </p:sp>
    </p:spTree>
    <p:extLst>
      <p:ext uri="{BB962C8B-B14F-4D97-AF65-F5344CB8AC3E}">
        <p14:creationId xmlns:p14="http://schemas.microsoft.com/office/powerpoint/2010/main" val="320234297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vert="horz" wrap="square" lIns="91008" tIns="47324" rIns="91008" bIns="47324" anchor="b" anchorCtr="0" compatLnSpc="1">
            <a:noAutofit/>
          </a:bodyPr>
          <a:lstStyle/>
          <a:p>
            <a:pPr lvl="0"/>
            <a:fld id="{78DFE164-E59B-4F08-90F0-A0CB46F9DDD3}" type="slidenum">
              <a:t>51</a:t>
            </a:fld>
            <a:endParaRPr lang="en-GB"/>
          </a:p>
        </p:txBody>
      </p:sp>
      <p:sp>
        <p:nvSpPr>
          <p:cNvPr id="2" name="Rectangle 1"/>
          <p:cNvSpPr/>
          <p:nvPr/>
        </p:nvSpPr>
        <p:spPr>
          <a:xfrm>
            <a:off x="930073" y="751625"/>
            <a:ext cx="5029834" cy="3758486"/>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688524" y="4759805"/>
            <a:ext cx="5512567" cy="280238"/>
          </a:xfrm>
        </p:spPr>
        <p:txBody>
          <a:bodyPr>
            <a:spAutoFit/>
          </a:bodyPr>
          <a:lstStyle/>
          <a:p>
            <a:endParaRPr lang="en-GB"/>
          </a:p>
        </p:txBody>
      </p:sp>
    </p:spTree>
    <p:extLst>
      <p:ext uri="{BB962C8B-B14F-4D97-AF65-F5344CB8AC3E}">
        <p14:creationId xmlns:p14="http://schemas.microsoft.com/office/powerpoint/2010/main" val="295636584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vert="horz" wrap="square" lIns="91008" tIns="47324" rIns="91008" bIns="47324" anchor="b" anchorCtr="0" compatLnSpc="1">
            <a:noAutofit/>
          </a:bodyPr>
          <a:lstStyle/>
          <a:p>
            <a:pPr lvl="0"/>
            <a:fld id="{CE9BBB1F-038C-493D-90DE-F3A0499803AA}" type="slidenum">
              <a:t>52</a:t>
            </a:fld>
            <a:endParaRPr lang="en-GB"/>
          </a:p>
        </p:txBody>
      </p:sp>
      <p:sp>
        <p:nvSpPr>
          <p:cNvPr id="2" name="Rectangle 1"/>
          <p:cNvSpPr/>
          <p:nvPr/>
        </p:nvSpPr>
        <p:spPr>
          <a:xfrm>
            <a:off x="930073" y="751625"/>
            <a:ext cx="5029834" cy="3758486"/>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688524" y="4759805"/>
            <a:ext cx="5512567" cy="280238"/>
          </a:xfrm>
        </p:spPr>
        <p:txBody>
          <a:bodyPr>
            <a:spAutoFit/>
          </a:bodyPr>
          <a:lstStyle/>
          <a:p>
            <a:endParaRPr lang="en-GB"/>
          </a:p>
        </p:txBody>
      </p:sp>
    </p:spTree>
    <p:extLst>
      <p:ext uri="{BB962C8B-B14F-4D97-AF65-F5344CB8AC3E}">
        <p14:creationId xmlns:p14="http://schemas.microsoft.com/office/powerpoint/2010/main" val="187358438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vert="horz" wrap="square" lIns="91008" tIns="47324" rIns="91008" bIns="47324" anchor="b" anchorCtr="0" compatLnSpc="1">
            <a:noAutofit/>
          </a:bodyPr>
          <a:lstStyle/>
          <a:p>
            <a:pPr lvl="0"/>
            <a:fld id="{5AE58FC0-F41B-4255-8E0C-73BAE67500EB}" type="slidenum">
              <a:t>53</a:t>
            </a:fld>
            <a:endParaRPr lang="en-GB"/>
          </a:p>
        </p:txBody>
      </p:sp>
      <p:sp>
        <p:nvSpPr>
          <p:cNvPr id="2" name="Rectangle 1"/>
          <p:cNvSpPr/>
          <p:nvPr/>
        </p:nvSpPr>
        <p:spPr>
          <a:xfrm>
            <a:off x="930073" y="751625"/>
            <a:ext cx="5029834" cy="3758486"/>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688524" y="4759805"/>
            <a:ext cx="5512567" cy="280238"/>
          </a:xfrm>
        </p:spPr>
        <p:txBody>
          <a:bodyPr>
            <a:spAutoFit/>
          </a:bodyPr>
          <a:lstStyle/>
          <a:p>
            <a:endParaRPr lang="en-GB"/>
          </a:p>
        </p:txBody>
      </p:sp>
    </p:spTree>
    <p:extLst>
      <p:ext uri="{BB962C8B-B14F-4D97-AF65-F5344CB8AC3E}">
        <p14:creationId xmlns:p14="http://schemas.microsoft.com/office/powerpoint/2010/main" val="334484564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vert="horz" wrap="square" lIns="91008" tIns="47324" rIns="91008" bIns="47324" anchor="b" anchorCtr="0" compatLnSpc="1">
            <a:noAutofit/>
          </a:bodyPr>
          <a:lstStyle/>
          <a:p>
            <a:pPr lvl="0"/>
            <a:fld id="{9F57918F-9C86-4D70-A088-04CA0C0395C5}" type="slidenum">
              <a:t>54</a:t>
            </a:fld>
            <a:endParaRPr lang="en-GB"/>
          </a:p>
        </p:txBody>
      </p:sp>
      <p:sp>
        <p:nvSpPr>
          <p:cNvPr id="2" name="Rectangle 1"/>
          <p:cNvSpPr/>
          <p:nvPr/>
        </p:nvSpPr>
        <p:spPr>
          <a:xfrm>
            <a:off x="930073" y="751625"/>
            <a:ext cx="5029834" cy="3758486"/>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688524" y="4759805"/>
            <a:ext cx="5512567" cy="280238"/>
          </a:xfrm>
        </p:spPr>
        <p:txBody>
          <a:bodyPr>
            <a:spAutoFit/>
          </a:bodyPr>
          <a:lstStyle/>
          <a:p>
            <a:endParaRPr lang="en-GB"/>
          </a:p>
        </p:txBody>
      </p:sp>
    </p:spTree>
    <p:extLst>
      <p:ext uri="{BB962C8B-B14F-4D97-AF65-F5344CB8AC3E}">
        <p14:creationId xmlns:p14="http://schemas.microsoft.com/office/powerpoint/2010/main" val="420143546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vert="horz" wrap="square" lIns="91008" tIns="47324" rIns="91008" bIns="47324" anchor="b" anchorCtr="0" compatLnSpc="1">
            <a:noAutofit/>
          </a:bodyPr>
          <a:lstStyle/>
          <a:p>
            <a:pPr lvl="0"/>
            <a:fld id="{DFB9F2C9-B36D-40D0-8C7B-36E306859F21}" type="slidenum">
              <a:t>55</a:t>
            </a:fld>
            <a:endParaRPr lang="en-GB"/>
          </a:p>
        </p:txBody>
      </p:sp>
      <p:sp>
        <p:nvSpPr>
          <p:cNvPr id="2" name="Rectangle 1"/>
          <p:cNvSpPr/>
          <p:nvPr/>
        </p:nvSpPr>
        <p:spPr>
          <a:xfrm>
            <a:off x="930073" y="751625"/>
            <a:ext cx="5029834" cy="3758486"/>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688524" y="4759805"/>
            <a:ext cx="5512567" cy="280238"/>
          </a:xfrm>
        </p:spPr>
        <p:txBody>
          <a:bodyPr>
            <a:spAutoFit/>
          </a:bodyPr>
          <a:lstStyle/>
          <a:p>
            <a:endParaRPr lang="en-GB"/>
          </a:p>
        </p:txBody>
      </p:sp>
    </p:spTree>
    <p:extLst>
      <p:ext uri="{BB962C8B-B14F-4D97-AF65-F5344CB8AC3E}">
        <p14:creationId xmlns:p14="http://schemas.microsoft.com/office/powerpoint/2010/main" val="641305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vert="horz" wrap="square" lIns="91008" tIns="47324" rIns="91008" bIns="47324" anchor="b" anchorCtr="0" compatLnSpc="1">
            <a:noAutofit/>
          </a:bodyPr>
          <a:lstStyle/>
          <a:p>
            <a:pPr lvl="0"/>
            <a:fld id="{8DE96320-065C-4E6C-9B29-F4FC5605CDE2}" type="slidenum">
              <a:t>6</a:t>
            </a:fld>
            <a:endParaRPr lang="en-GB"/>
          </a:p>
        </p:txBody>
      </p:sp>
      <p:sp>
        <p:nvSpPr>
          <p:cNvPr id="2" name="Rectangle 1"/>
          <p:cNvSpPr/>
          <p:nvPr/>
        </p:nvSpPr>
        <p:spPr>
          <a:xfrm>
            <a:off x="930073" y="751625"/>
            <a:ext cx="5029834" cy="3758486"/>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688524" y="4759805"/>
            <a:ext cx="5512567" cy="3573447"/>
          </a:xfrm>
        </p:spPr>
        <p:txBody>
          <a:bodyPr>
            <a:spAutoFit/>
          </a:bodyPr>
          <a:lstStyle/>
          <a:p>
            <a:pPr lvl="0">
              <a:lnSpc>
                <a:spcPct val="150000"/>
              </a:lnSpc>
            </a:pPr>
            <a:r>
              <a:rPr lang="cs-CZ">
                <a:latin typeface="Times New Roman" pitchFamily="18"/>
                <a:ea typeface="MS Gothic" pitchFamily="49"/>
                <a:cs typeface="Times New Roman CE" pitchFamily="18"/>
              </a:rPr>
              <a:t>Předlohou pro můj anglický překlad byly jak české vydání Karla Hausenblase tak i německá verze Waltera Schamschuly. Některé ryze české úryvky bylo třeba z anglického vydání vynechat, na druhé straně se v německé verzi našel material, který se hodil i pro anglické čtenáře. Bral jsem zřetel i na některá místa v ruském vydání.</a:t>
            </a:r>
          </a:p>
          <a:p>
            <a:pPr lvl="0">
              <a:lnSpc>
                <a:spcPct val="150000"/>
              </a:lnSpc>
            </a:pPr>
            <a:r>
              <a:rPr lang="cs-CZ">
                <a:latin typeface="Times New Roman" pitchFamily="18"/>
                <a:ea typeface="MS Gothic" pitchFamily="49"/>
                <a:cs typeface="Times New Roman CE" pitchFamily="18"/>
              </a:rPr>
              <a:t>Při směřování textu k anglickému čtenáři jsme se s paní redaktorkou dohodli na nepatrné dodatky. V německ</a:t>
            </a:r>
            <a:r>
              <a:rPr lang="cs-CZ">
                <a:latin typeface="Times New Roman" pitchFamily="18"/>
                <a:ea typeface="MS Gothic" pitchFamily="49"/>
                <a:cs typeface="Times New Roman" pitchFamily="18"/>
              </a:rPr>
              <a:t>ém vydání nacházíme tuto zmínku</a:t>
            </a:r>
            <a:r>
              <a:rPr lang="cs-CZ">
                <a:latin typeface="Times New Roman" pitchFamily="18"/>
                <a:ea typeface="MS Gothic" pitchFamily="49"/>
                <a:cs typeface="Times New Roman CE" pitchFamily="18"/>
              </a:rPr>
              <a:t> o tom, jakým způsobem přeložili německý a anglický překladatel</a:t>
            </a:r>
            <a:r>
              <a:rPr lang="cs-CZ">
                <a:latin typeface="Times New Roman" pitchFamily="18"/>
                <a:ea typeface="MS Gothic" pitchFamily="49"/>
                <a:cs typeface="Times New Roman" pitchFamily="18"/>
              </a:rPr>
              <a:t>é</a:t>
            </a:r>
            <a:r>
              <a:rPr lang="cs-CZ">
                <a:latin typeface="Times New Roman" pitchFamily="18"/>
                <a:ea typeface="MS Gothic" pitchFamily="49"/>
                <a:cs typeface="Times New Roman CE" pitchFamily="18"/>
              </a:rPr>
              <a:t> španělský dramatický verš. Vlastní příklad takového překladu do němčiny je uveden, jak vidíme zde, ale přesto, že anglický překladatel je </a:t>
            </a:r>
            <a:r>
              <a:rPr lang="cs-CZ">
                <a:latin typeface="Times New Roman" pitchFamily="18"/>
                <a:ea typeface="MS Gothic" pitchFamily="49"/>
                <a:cs typeface="Times New Roman" pitchFamily="18"/>
              </a:rPr>
              <a:t>na stejné stránce jmeno</a:t>
            </a:r>
            <a:r>
              <a:rPr lang="cs-CZ">
                <a:latin typeface="Times New Roman" pitchFamily="18"/>
                <a:ea typeface="MS Gothic" pitchFamily="49"/>
                <a:cs typeface="Times New Roman CE" pitchFamily="18"/>
              </a:rPr>
              <a:t>vaný, jeho anglický text chybí. Bylo jasné, že je třeba tento text najít a dodat do knihy:</a:t>
            </a:r>
          </a:p>
          <a:p>
            <a:pPr lvl="0">
              <a:lnSpc>
                <a:spcPct val="150000"/>
              </a:lnSpc>
            </a:pPr>
            <a:endParaRPr lang="en-GB">
              <a:latin typeface="Times New Roman" pitchFamily="18"/>
              <a:cs typeface="Times New Roman CE" pitchFamily="18"/>
            </a:endParaRPr>
          </a:p>
          <a:p>
            <a:pPr lvl="0">
              <a:lnSpc>
                <a:spcPct val="150000"/>
              </a:lnSpc>
            </a:pPr>
            <a:endParaRPr lang="en-GB"/>
          </a:p>
        </p:txBody>
      </p:sp>
    </p:spTree>
    <p:extLst>
      <p:ext uri="{BB962C8B-B14F-4D97-AF65-F5344CB8AC3E}">
        <p14:creationId xmlns:p14="http://schemas.microsoft.com/office/powerpoint/2010/main" val="653467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vert="horz" wrap="square" lIns="91008" tIns="47324" rIns="91008" bIns="47324" anchor="b" anchorCtr="0" compatLnSpc="1">
            <a:noAutofit/>
          </a:bodyPr>
          <a:lstStyle/>
          <a:p>
            <a:pPr lvl="0"/>
            <a:fld id="{55472167-DF68-42F3-9EAE-3E25BA9CC4D3}" type="slidenum">
              <a:t>7</a:t>
            </a:fld>
            <a:endParaRPr lang="en-GB"/>
          </a:p>
        </p:txBody>
      </p:sp>
      <p:sp>
        <p:nvSpPr>
          <p:cNvPr id="2" name="Rectangle 1"/>
          <p:cNvSpPr/>
          <p:nvPr/>
        </p:nvSpPr>
        <p:spPr>
          <a:xfrm>
            <a:off x="930073" y="751625"/>
            <a:ext cx="5029834" cy="3758486"/>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688524" y="4759805"/>
            <a:ext cx="5512567" cy="372571"/>
          </a:xfrm>
        </p:spPr>
        <p:txBody>
          <a:bodyPr>
            <a:spAutoFit/>
          </a:bodyPr>
          <a:lstStyle/>
          <a:p>
            <a:pPr lvl="0">
              <a:lnSpc>
                <a:spcPct val="150000"/>
              </a:lnSpc>
            </a:pPr>
            <a:r>
              <a:rPr lang="cs-CZ">
                <a:latin typeface="Times New Roman CE" pitchFamily="18"/>
                <a:ea typeface="MS Gothic" pitchFamily="49"/>
                <a:cs typeface="Times New Roman CE" pitchFamily="18"/>
              </a:rPr>
              <a:t>Tento příklad překladu dramatu Lopeho de Vega jsem dodal do anglického vydání.</a:t>
            </a:r>
          </a:p>
        </p:txBody>
      </p:sp>
    </p:spTree>
    <p:extLst>
      <p:ext uri="{BB962C8B-B14F-4D97-AF65-F5344CB8AC3E}">
        <p14:creationId xmlns:p14="http://schemas.microsoft.com/office/powerpoint/2010/main" val="2903268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vert="horz" wrap="square" lIns="91008" tIns="47324" rIns="91008" bIns="47324" anchor="b" anchorCtr="0" compatLnSpc="1">
            <a:noAutofit/>
          </a:bodyPr>
          <a:lstStyle/>
          <a:p>
            <a:pPr lvl="0"/>
            <a:fld id="{966203DB-93D7-4BF5-B3FA-A050360A66F9}" type="slidenum">
              <a:t>8</a:t>
            </a:fld>
            <a:endParaRPr lang="en-GB"/>
          </a:p>
        </p:txBody>
      </p:sp>
      <p:sp>
        <p:nvSpPr>
          <p:cNvPr id="2" name="Rectangle 1"/>
          <p:cNvSpPr/>
          <p:nvPr/>
        </p:nvSpPr>
        <p:spPr>
          <a:xfrm>
            <a:off x="930073" y="751625"/>
            <a:ext cx="5029834" cy="3758486"/>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688524" y="4759805"/>
            <a:ext cx="5512567" cy="1911454"/>
          </a:xfrm>
        </p:spPr>
        <p:txBody>
          <a:bodyPr>
            <a:spAutoFit/>
          </a:bodyPr>
          <a:lstStyle/>
          <a:p>
            <a:pPr lvl="0">
              <a:lnSpc>
                <a:spcPct val="150000"/>
              </a:lnSpc>
            </a:pPr>
            <a:r>
              <a:rPr lang="en-GB"/>
              <a:t>Na druhé strané, některé úryvky, směřované specificky k českým čtenářům, které proto chyběly v německém a ruském vydání, nemělo smyslu přeložit ani do angličtiny.</a:t>
            </a:r>
          </a:p>
          <a:p>
            <a:pPr lvl="0">
              <a:lnSpc>
                <a:spcPct val="150000"/>
              </a:lnSpc>
            </a:pPr>
            <a:endParaRPr lang="en-GB"/>
          </a:p>
          <a:p>
            <a:pPr lvl="0">
              <a:lnSpc>
                <a:spcPct val="150000"/>
              </a:lnSpc>
            </a:pPr>
            <a:r>
              <a:rPr lang="en-GB"/>
              <a:t>Například, při diskusi o bohatství českých deminutiv oproti neslovanským jazykům je vynechán tento dlouhý spis konkrétních příkladů českých deminutiv.</a:t>
            </a:r>
          </a:p>
          <a:p>
            <a:pPr lvl="0">
              <a:lnSpc>
                <a:spcPct val="150000"/>
              </a:lnSpc>
            </a:pPr>
            <a:endParaRPr lang="en-GB"/>
          </a:p>
        </p:txBody>
      </p:sp>
    </p:spTree>
    <p:extLst>
      <p:ext uri="{BB962C8B-B14F-4D97-AF65-F5344CB8AC3E}">
        <p14:creationId xmlns:p14="http://schemas.microsoft.com/office/powerpoint/2010/main" val="685768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txBox="1">
            <a:spLocks noGrp="1"/>
          </p:cNvSpPr>
          <p:nvPr>
            <p:ph type="sldNum" sz="quarter" idx="5"/>
          </p:nvPr>
        </p:nvSpPr>
        <p:spPr>
          <a:ln/>
        </p:spPr>
        <p:txBody>
          <a:bodyPr vert="horz" wrap="square" lIns="91008" tIns="47324" rIns="91008" bIns="47324" anchor="b" anchorCtr="0" compatLnSpc="1">
            <a:noAutofit/>
          </a:bodyPr>
          <a:lstStyle/>
          <a:p>
            <a:pPr lvl="0"/>
            <a:fld id="{4DEF7DB2-91EB-4DB3-B862-FB1BFE4BBF2F}" type="slidenum">
              <a:t>9</a:t>
            </a:fld>
            <a:endParaRPr lang="en-GB"/>
          </a:p>
        </p:txBody>
      </p:sp>
      <p:sp>
        <p:nvSpPr>
          <p:cNvPr id="2" name="Rectangle 1"/>
          <p:cNvSpPr/>
          <p:nvPr/>
        </p:nvSpPr>
        <p:spPr>
          <a:xfrm>
            <a:off x="930073" y="751625"/>
            <a:ext cx="5029834" cy="3758486"/>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690348" y="4664217"/>
            <a:ext cx="5512567" cy="954782"/>
          </a:xfrm>
        </p:spPr>
        <p:txBody>
          <a:bodyPr>
            <a:spAutoFit/>
          </a:bodyPr>
          <a:lstStyle/>
          <a:p>
            <a:pPr lvl="0">
              <a:lnSpc>
                <a:spcPct val="150000"/>
              </a:lnSpc>
            </a:pPr>
            <a:r>
              <a:rPr lang="en-GB"/>
              <a:t>Podobně, tyto příklady stylistických prvků </a:t>
            </a:r>
            <a:r>
              <a:rPr lang="en-GB" i="1"/>
              <a:t>Babičky</a:t>
            </a:r>
            <a:r>
              <a:rPr lang="en-GB"/>
              <a:t> Boženy Němcové němělo smysl přeložit pro nečeské čtenáře.</a:t>
            </a:r>
          </a:p>
          <a:p>
            <a:pPr lvl="0">
              <a:lnSpc>
                <a:spcPct val="150000"/>
              </a:lnSpc>
            </a:pPr>
            <a:endParaRPr lang="cs-CZ" sz="1100">
              <a:latin typeface="Times New Roman CE" pitchFamily="18"/>
              <a:ea typeface="MS Gothic" pitchFamily="49"/>
              <a:cs typeface="Times New Roman CE" pitchFamily="18"/>
            </a:endParaRPr>
          </a:p>
        </p:txBody>
      </p:sp>
    </p:spTree>
    <p:extLst>
      <p:ext uri="{BB962C8B-B14F-4D97-AF65-F5344CB8AC3E}">
        <p14:creationId xmlns:p14="http://schemas.microsoft.com/office/powerpoint/2010/main" val="759264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lvl="0"/>
            <a:fld id="{30D99EF0-3BA6-4556-B0E5-D33FAFEED3AC}" type="datetime1">
              <a:rPr lang="en-GB" smtClean="0"/>
              <a:t>05/09/2013</a:t>
            </a:fld>
            <a:endParaRPr lang="en-GB"/>
          </a:p>
        </p:txBody>
      </p:sp>
      <p:sp>
        <p:nvSpPr>
          <p:cNvPr id="5" name="Footer Placeholder 4"/>
          <p:cNvSpPr>
            <a:spLocks noGrp="1"/>
          </p:cNvSpPr>
          <p:nvPr>
            <p:ph type="ftr" sz="quarter" idx="11"/>
          </p:nvPr>
        </p:nvSpPr>
        <p:spPr/>
        <p:txBody>
          <a:bodyPr/>
          <a:lstStyle/>
          <a:p>
            <a:pPr lvl="0"/>
            <a:r>
              <a:rPr lang="en-GB" smtClean="0"/>
              <a:t>InterCorp Workshop  září 2013   patrickcorness.wordpress.com</a:t>
            </a:r>
            <a:endParaRPr lang="en-GB"/>
          </a:p>
        </p:txBody>
      </p:sp>
      <p:sp>
        <p:nvSpPr>
          <p:cNvPr id="6" name="Slide Number Placeholder 5"/>
          <p:cNvSpPr>
            <a:spLocks noGrp="1"/>
          </p:cNvSpPr>
          <p:nvPr>
            <p:ph type="sldNum" sz="quarter" idx="12"/>
          </p:nvPr>
        </p:nvSpPr>
        <p:spPr/>
        <p:txBody>
          <a:bodyPr/>
          <a:lstStyle/>
          <a:p>
            <a:pPr lvl="0"/>
            <a:fld id="{0A73CB67-0224-4452-A27A-2DE92BCA58B4}" type="slidenum">
              <a:t>‹#›</a:t>
            </a:fld>
            <a:endParaRPr lang="en-GB"/>
          </a:p>
        </p:txBody>
      </p:sp>
    </p:spTree>
    <p:extLst>
      <p:ext uri="{BB962C8B-B14F-4D97-AF65-F5344CB8AC3E}">
        <p14:creationId xmlns:p14="http://schemas.microsoft.com/office/powerpoint/2010/main" val="2108368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lvl="0"/>
            <a:fld id="{1EEE0822-9D83-4D78-BA74-1CB49B458208}" type="datetime1">
              <a:rPr lang="en-GB" smtClean="0"/>
              <a:t>05/09/2013</a:t>
            </a:fld>
            <a:endParaRPr lang="en-GB"/>
          </a:p>
        </p:txBody>
      </p:sp>
      <p:sp>
        <p:nvSpPr>
          <p:cNvPr id="5" name="Footer Placeholder 4"/>
          <p:cNvSpPr>
            <a:spLocks noGrp="1"/>
          </p:cNvSpPr>
          <p:nvPr>
            <p:ph type="ftr" sz="quarter" idx="11"/>
          </p:nvPr>
        </p:nvSpPr>
        <p:spPr/>
        <p:txBody>
          <a:bodyPr/>
          <a:lstStyle/>
          <a:p>
            <a:pPr lvl="0"/>
            <a:r>
              <a:rPr lang="en-GB" smtClean="0"/>
              <a:t>InterCorp Workshop  září 2013   patrickcorness.wordpress.com</a:t>
            </a:r>
            <a:endParaRPr lang="en-GB"/>
          </a:p>
        </p:txBody>
      </p:sp>
      <p:sp>
        <p:nvSpPr>
          <p:cNvPr id="6" name="Slide Number Placeholder 5"/>
          <p:cNvSpPr>
            <a:spLocks noGrp="1"/>
          </p:cNvSpPr>
          <p:nvPr>
            <p:ph type="sldNum" sz="quarter" idx="12"/>
          </p:nvPr>
        </p:nvSpPr>
        <p:spPr/>
        <p:txBody>
          <a:bodyPr/>
          <a:lstStyle/>
          <a:p>
            <a:pPr lvl="0"/>
            <a:fld id="{708FC411-AE1F-4BEB-A378-33343AF3A142}" type="slidenum">
              <a:t>‹#›</a:t>
            </a:fld>
            <a:endParaRPr lang="en-GB"/>
          </a:p>
        </p:txBody>
      </p:sp>
    </p:spTree>
    <p:extLst>
      <p:ext uri="{BB962C8B-B14F-4D97-AF65-F5344CB8AC3E}">
        <p14:creationId xmlns:p14="http://schemas.microsoft.com/office/powerpoint/2010/main" val="3516862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20713"/>
            <a:ext cx="1943100" cy="528478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4213" y="620713"/>
            <a:ext cx="5678487" cy="52847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lvl="0"/>
            <a:fld id="{36F5DF00-4407-44BB-A5BD-319B24DF7F68}" type="datetime1">
              <a:rPr lang="en-GB" smtClean="0"/>
              <a:t>05/09/2013</a:t>
            </a:fld>
            <a:endParaRPr lang="en-GB"/>
          </a:p>
        </p:txBody>
      </p:sp>
      <p:sp>
        <p:nvSpPr>
          <p:cNvPr id="5" name="Footer Placeholder 4"/>
          <p:cNvSpPr>
            <a:spLocks noGrp="1"/>
          </p:cNvSpPr>
          <p:nvPr>
            <p:ph type="ftr" sz="quarter" idx="11"/>
          </p:nvPr>
        </p:nvSpPr>
        <p:spPr/>
        <p:txBody>
          <a:bodyPr/>
          <a:lstStyle/>
          <a:p>
            <a:pPr lvl="0"/>
            <a:r>
              <a:rPr lang="en-GB" smtClean="0"/>
              <a:t>InterCorp Workshop  září 2013   patrickcorness.wordpress.com</a:t>
            </a:r>
            <a:endParaRPr lang="en-GB"/>
          </a:p>
        </p:txBody>
      </p:sp>
      <p:sp>
        <p:nvSpPr>
          <p:cNvPr id="6" name="Slide Number Placeholder 5"/>
          <p:cNvSpPr>
            <a:spLocks noGrp="1"/>
          </p:cNvSpPr>
          <p:nvPr>
            <p:ph type="sldNum" sz="quarter" idx="12"/>
          </p:nvPr>
        </p:nvSpPr>
        <p:spPr/>
        <p:txBody>
          <a:bodyPr/>
          <a:lstStyle/>
          <a:p>
            <a:pPr lvl="0"/>
            <a:fld id="{94054B3D-6936-4EF4-AB15-8E7B48FBBD13}" type="slidenum">
              <a:t>‹#›</a:t>
            </a:fld>
            <a:endParaRPr lang="en-GB"/>
          </a:p>
        </p:txBody>
      </p:sp>
    </p:spTree>
    <p:extLst>
      <p:ext uri="{BB962C8B-B14F-4D97-AF65-F5344CB8AC3E}">
        <p14:creationId xmlns:p14="http://schemas.microsoft.com/office/powerpoint/2010/main" val="2795479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lvl="0"/>
            <a:r>
              <a:rPr lang="en-GB" smtClean="0"/>
              <a:t>InterCorp Workshop</a:t>
            </a:r>
          </a:p>
          <a:p>
            <a:pPr lvl="0"/>
            <a:r>
              <a:rPr lang="en-GB" smtClean="0"/>
              <a:t>září 2013</a:t>
            </a:r>
            <a:fld id="{928DDAB6-2527-4405-ABCD-E23115C99D27}" type="datetime1">
              <a:rPr lang="en-GB" smtClean="0"/>
              <a:t>05/09/2013</a:t>
            </a:fld>
            <a:endParaRPr lang="en-GB"/>
          </a:p>
        </p:txBody>
      </p:sp>
      <p:sp>
        <p:nvSpPr>
          <p:cNvPr id="5" name="Footer Placeholder 4"/>
          <p:cNvSpPr>
            <a:spLocks noGrp="1"/>
          </p:cNvSpPr>
          <p:nvPr>
            <p:ph type="ftr" sz="quarter" idx="11"/>
          </p:nvPr>
        </p:nvSpPr>
        <p:spPr/>
        <p:txBody>
          <a:bodyPr/>
          <a:lstStyle/>
          <a:p>
            <a:pPr lvl="0"/>
            <a:r>
              <a:rPr lang="en-GB" smtClean="0"/>
              <a:t>InterCorp Workshop  září 2013   patrickcorness.wordpress.com</a:t>
            </a:r>
            <a:endParaRPr lang="en-GB"/>
          </a:p>
        </p:txBody>
      </p:sp>
      <p:sp>
        <p:nvSpPr>
          <p:cNvPr id="6" name="Slide Number Placeholder 5"/>
          <p:cNvSpPr>
            <a:spLocks noGrp="1"/>
          </p:cNvSpPr>
          <p:nvPr>
            <p:ph type="sldNum" sz="quarter" idx="12"/>
          </p:nvPr>
        </p:nvSpPr>
        <p:spPr/>
        <p:txBody>
          <a:bodyPr/>
          <a:lstStyle/>
          <a:p>
            <a:pPr lvl="0"/>
            <a:fld id="{AA1A518A-BF47-436C-88B3-D0B89849A003}" type="slidenum">
              <a:t>‹#›</a:t>
            </a:fld>
            <a:endParaRPr lang="en-GB"/>
          </a:p>
        </p:txBody>
      </p:sp>
    </p:spTree>
    <p:extLst>
      <p:ext uri="{BB962C8B-B14F-4D97-AF65-F5344CB8AC3E}">
        <p14:creationId xmlns:p14="http://schemas.microsoft.com/office/powerpoint/2010/main" val="1893540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lvl="0"/>
            <a:r>
              <a:rPr lang="en-GB" smtClean="0"/>
              <a:t>InterCorp Workshop</a:t>
            </a:r>
          </a:p>
          <a:p>
            <a:pPr lvl="0"/>
            <a:r>
              <a:rPr lang="en-GB" smtClean="0"/>
              <a:t>září 2013</a:t>
            </a:r>
            <a:fld id="{84F7A226-0F87-44D9-954D-FC852F98FCF6}" type="datetime1">
              <a:rPr lang="en-GB" smtClean="0"/>
              <a:t>05/09/2013</a:t>
            </a:fld>
            <a:endParaRPr lang="en-GB"/>
          </a:p>
        </p:txBody>
      </p:sp>
      <p:sp>
        <p:nvSpPr>
          <p:cNvPr id="5" name="Footer Placeholder 4"/>
          <p:cNvSpPr>
            <a:spLocks noGrp="1"/>
          </p:cNvSpPr>
          <p:nvPr>
            <p:ph type="ftr" sz="quarter" idx="11"/>
          </p:nvPr>
        </p:nvSpPr>
        <p:spPr/>
        <p:txBody>
          <a:bodyPr/>
          <a:lstStyle/>
          <a:p>
            <a:pPr lvl="0"/>
            <a:r>
              <a:rPr lang="en-GB" smtClean="0"/>
              <a:t>InterCorp Workshop  září 2013   patrickcorness.wordpress.com</a:t>
            </a:r>
            <a:endParaRPr lang="en-GB"/>
          </a:p>
        </p:txBody>
      </p:sp>
      <p:sp>
        <p:nvSpPr>
          <p:cNvPr id="6" name="Slide Number Placeholder 5"/>
          <p:cNvSpPr>
            <a:spLocks noGrp="1"/>
          </p:cNvSpPr>
          <p:nvPr>
            <p:ph type="sldNum" sz="quarter" idx="12"/>
          </p:nvPr>
        </p:nvSpPr>
        <p:spPr/>
        <p:txBody>
          <a:bodyPr/>
          <a:lstStyle/>
          <a:p>
            <a:pPr lvl="0"/>
            <a:fld id="{B5C5D502-2D27-4359-9CB4-EDA0E2A06D99}" type="slidenum">
              <a:t>‹#›</a:t>
            </a:fld>
            <a:endParaRPr lang="en-GB"/>
          </a:p>
        </p:txBody>
      </p:sp>
    </p:spTree>
    <p:extLst>
      <p:ext uri="{BB962C8B-B14F-4D97-AF65-F5344CB8AC3E}">
        <p14:creationId xmlns:p14="http://schemas.microsoft.com/office/powerpoint/2010/main" val="1100024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a:r>
              <a:rPr lang="en-GB" smtClean="0"/>
              <a:t>InterCorp Workshop</a:t>
            </a:r>
          </a:p>
          <a:p>
            <a:pPr lvl="0"/>
            <a:r>
              <a:rPr lang="en-GB" smtClean="0"/>
              <a:t>září 2013</a:t>
            </a:r>
            <a:fld id="{097D73DC-2414-48BE-9BC5-946B2110F2F9}" type="datetime1">
              <a:rPr lang="en-GB" smtClean="0"/>
              <a:t>05/09/2013</a:t>
            </a:fld>
            <a:endParaRPr lang="en-GB"/>
          </a:p>
        </p:txBody>
      </p:sp>
      <p:sp>
        <p:nvSpPr>
          <p:cNvPr id="5" name="Footer Placeholder 4"/>
          <p:cNvSpPr>
            <a:spLocks noGrp="1"/>
          </p:cNvSpPr>
          <p:nvPr>
            <p:ph type="ftr" sz="quarter" idx="11"/>
          </p:nvPr>
        </p:nvSpPr>
        <p:spPr/>
        <p:txBody>
          <a:bodyPr/>
          <a:lstStyle/>
          <a:p>
            <a:pPr lvl="0"/>
            <a:r>
              <a:rPr lang="en-GB" smtClean="0"/>
              <a:t>InterCorp Workshop  září 2013   patrickcorness.wordpress.com</a:t>
            </a:r>
            <a:endParaRPr lang="en-GB"/>
          </a:p>
        </p:txBody>
      </p:sp>
      <p:sp>
        <p:nvSpPr>
          <p:cNvPr id="6" name="Slide Number Placeholder 5"/>
          <p:cNvSpPr>
            <a:spLocks noGrp="1"/>
          </p:cNvSpPr>
          <p:nvPr>
            <p:ph type="sldNum" sz="quarter" idx="12"/>
          </p:nvPr>
        </p:nvSpPr>
        <p:spPr/>
        <p:txBody>
          <a:bodyPr/>
          <a:lstStyle/>
          <a:p>
            <a:pPr lvl="0"/>
            <a:fld id="{67BE9657-E512-4232-AA08-8CE1EF05D5D9}" type="slidenum">
              <a:t>‹#›</a:t>
            </a:fld>
            <a:endParaRPr lang="en-GB"/>
          </a:p>
        </p:txBody>
      </p:sp>
    </p:spTree>
    <p:extLst>
      <p:ext uri="{BB962C8B-B14F-4D97-AF65-F5344CB8AC3E}">
        <p14:creationId xmlns:p14="http://schemas.microsoft.com/office/powerpoint/2010/main" val="1762832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4963"/>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4963"/>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lvl="0"/>
            <a:r>
              <a:rPr lang="en-GB" smtClean="0"/>
              <a:t>InterCorp Workshop</a:t>
            </a:r>
          </a:p>
          <a:p>
            <a:pPr lvl="0"/>
            <a:r>
              <a:rPr lang="en-GB" smtClean="0"/>
              <a:t>září 2013</a:t>
            </a:r>
            <a:fld id="{D67756F4-E846-4E7E-8669-3B8CAA1E4707}" type="datetime1">
              <a:rPr lang="en-GB" smtClean="0"/>
              <a:t>05/09/2013</a:t>
            </a:fld>
            <a:endParaRPr lang="en-GB"/>
          </a:p>
        </p:txBody>
      </p:sp>
      <p:sp>
        <p:nvSpPr>
          <p:cNvPr id="6" name="Footer Placeholder 5"/>
          <p:cNvSpPr>
            <a:spLocks noGrp="1"/>
          </p:cNvSpPr>
          <p:nvPr>
            <p:ph type="ftr" sz="quarter" idx="11"/>
          </p:nvPr>
        </p:nvSpPr>
        <p:spPr/>
        <p:txBody>
          <a:bodyPr/>
          <a:lstStyle/>
          <a:p>
            <a:pPr lvl="0"/>
            <a:r>
              <a:rPr lang="en-GB" smtClean="0"/>
              <a:t>InterCorp Workshop  září 2013   patrickcorness.wordpress.com</a:t>
            </a:r>
            <a:endParaRPr lang="en-GB"/>
          </a:p>
        </p:txBody>
      </p:sp>
      <p:sp>
        <p:nvSpPr>
          <p:cNvPr id="7" name="Slide Number Placeholder 6"/>
          <p:cNvSpPr>
            <a:spLocks noGrp="1"/>
          </p:cNvSpPr>
          <p:nvPr>
            <p:ph type="sldNum" sz="quarter" idx="12"/>
          </p:nvPr>
        </p:nvSpPr>
        <p:spPr/>
        <p:txBody>
          <a:bodyPr/>
          <a:lstStyle/>
          <a:p>
            <a:pPr lvl="0"/>
            <a:fld id="{54E6619E-4B24-4EDF-A1F7-118B4D8641F9}" type="slidenum">
              <a:t>‹#›</a:t>
            </a:fld>
            <a:endParaRPr lang="en-GB"/>
          </a:p>
        </p:txBody>
      </p:sp>
    </p:spTree>
    <p:extLst>
      <p:ext uri="{BB962C8B-B14F-4D97-AF65-F5344CB8AC3E}">
        <p14:creationId xmlns:p14="http://schemas.microsoft.com/office/powerpoint/2010/main" val="806934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lvl="0"/>
            <a:r>
              <a:rPr lang="en-GB" smtClean="0"/>
              <a:t>InterCorp Workshop</a:t>
            </a:r>
          </a:p>
          <a:p>
            <a:pPr lvl="0"/>
            <a:r>
              <a:rPr lang="en-GB" smtClean="0"/>
              <a:t>září 2013</a:t>
            </a:r>
            <a:fld id="{494C6AA2-C5D5-459D-942B-87D8183A07D5}" type="datetime1">
              <a:rPr lang="en-GB" smtClean="0"/>
              <a:t>05/09/2013</a:t>
            </a:fld>
            <a:endParaRPr lang="en-GB"/>
          </a:p>
        </p:txBody>
      </p:sp>
      <p:sp>
        <p:nvSpPr>
          <p:cNvPr id="8" name="Footer Placeholder 7"/>
          <p:cNvSpPr>
            <a:spLocks noGrp="1"/>
          </p:cNvSpPr>
          <p:nvPr>
            <p:ph type="ftr" sz="quarter" idx="11"/>
          </p:nvPr>
        </p:nvSpPr>
        <p:spPr/>
        <p:txBody>
          <a:bodyPr/>
          <a:lstStyle/>
          <a:p>
            <a:pPr lvl="0"/>
            <a:r>
              <a:rPr lang="en-GB" smtClean="0"/>
              <a:t>InterCorp Workshop  září 2013   patrickcorness.wordpress.com</a:t>
            </a:r>
            <a:endParaRPr lang="en-GB"/>
          </a:p>
        </p:txBody>
      </p:sp>
      <p:sp>
        <p:nvSpPr>
          <p:cNvPr id="9" name="Slide Number Placeholder 8"/>
          <p:cNvSpPr>
            <a:spLocks noGrp="1"/>
          </p:cNvSpPr>
          <p:nvPr>
            <p:ph type="sldNum" sz="quarter" idx="12"/>
          </p:nvPr>
        </p:nvSpPr>
        <p:spPr/>
        <p:txBody>
          <a:bodyPr/>
          <a:lstStyle/>
          <a:p>
            <a:pPr lvl="0"/>
            <a:fld id="{6A87C0C6-4B45-4100-9139-63BE9EB95583}" type="slidenum">
              <a:t>‹#›</a:t>
            </a:fld>
            <a:endParaRPr lang="en-GB"/>
          </a:p>
        </p:txBody>
      </p:sp>
    </p:spTree>
    <p:extLst>
      <p:ext uri="{BB962C8B-B14F-4D97-AF65-F5344CB8AC3E}">
        <p14:creationId xmlns:p14="http://schemas.microsoft.com/office/powerpoint/2010/main" val="2139746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lvl="0"/>
            <a:r>
              <a:rPr lang="en-GB" smtClean="0"/>
              <a:t>InterCorp Workshop</a:t>
            </a:r>
          </a:p>
          <a:p>
            <a:pPr lvl="0"/>
            <a:r>
              <a:rPr lang="en-GB" smtClean="0"/>
              <a:t>září 2013</a:t>
            </a:r>
            <a:fld id="{77BDDACE-0906-45FD-B3A9-B2BFFAD35749}" type="datetime1">
              <a:rPr lang="en-GB" smtClean="0"/>
              <a:t>05/09/2013</a:t>
            </a:fld>
            <a:endParaRPr lang="en-GB"/>
          </a:p>
        </p:txBody>
      </p:sp>
      <p:sp>
        <p:nvSpPr>
          <p:cNvPr id="4" name="Footer Placeholder 3"/>
          <p:cNvSpPr>
            <a:spLocks noGrp="1"/>
          </p:cNvSpPr>
          <p:nvPr>
            <p:ph type="ftr" sz="quarter" idx="11"/>
          </p:nvPr>
        </p:nvSpPr>
        <p:spPr/>
        <p:txBody>
          <a:bodyPr/>
          <a:lstStyle/>
          <a:p>
            <a:pPr lvl="0"/>
            <a:r>
              <a:rPr lang="en-GB" smtClean="0"/>
              <a:t>InterCorp Workshop  září 2013   patrickcorness.wordpress.com</a:t>
            </a:r>
            <a:endParaRPr lang="en-GB"/>
          </a:p>
        </p:txBody>
      </p:sp>
      <p:sp>
        <p:nvSpPr>
          <p:cNvPr id="5" name="Slide Number Placeholder 4"/>
          <p:cNvSpPr>
            <a:spLocks noGrp="1"/>
          </p:cNvSpPr>
          <p:nvPr>
            <p:ph type="sldNum" sz="quarter" idx="12"/>
          </p:nvPr>
        </p:nvSpPr>
        <p:spPr/>
        <p:txBody>
          <a:bodyPr/>
          <a:lstStyle/>
          <a:p>
            <a:pPr lvl="0"/>
            <a:fld id="{E1E3D008-AB08-45AA-8C80-93B44F372B7F}" type="slidenum">
              <a:t>‹#›</a:t>
            </a:fld>
            <a:endParaRPr lang="en-GB"/>
          </a:p>
        </p:txBody>
      </p:sp>
    </p:spTree>
    <p:extLst>
      <p:ext uri="{BB962C8B-B14F-4D97-AF65-F5344CB8AC3E}">
        <p14:creationId xmlns:p14="http://schemas.microsoft.com/office/powerpoint/2010/main" val="402303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r>
              <a:rPr lang="en-GB" smtClean="0"/>
              <a:t>InterCorp Workshop</a:t>
            </a:r>
          </a:p>
          <a:p>
            <a:pPr lvl="0"/>
            <a:r>
              <a:rPr lang="en-GB" smtClean="0"/>
              <a:t>září 2013</a:t>
            </a:r>
            <a:fld id="{68E2F5E5-C2F0-43D5-AE94-11393B4C5FDE}" type="datetime1">
              <a:rPr lang="en-GB" smtClean="0"/>
              <a:t>05/09/2013</a:t>
            </a:fld>
            <a:endParaRPr lang="en-GB"/>
          </a:p>
        </p:txBody>
      </p:sp>
      <p:sp>
        <p:nvSpPr>
          <p:cNvPr id="3" name="Footer Placeholder 2"/>
          <p:cNvSpPr>
            <a:spLocks noGrp="1"/>
          </p:cNvSpPr>
          <p:nvPr>
            <p:ph type="ftr" sz="quarter" idx="11"/>
          </p:nvPr>
        </p:nvSpPr>
        <p:spPr/>
        <p:txBody>
          <a:bodyPr/>
          <a:lstStyle/>
          <a:p>
            <a:pPr lvl="0"/>
            <a:r>
              <a:rPr lang="en-GB" smtClean="0"/>
              <a:t>InterCorp Workshop  září 2013   patrickcorness.wordpress.com</a:t>
            </a:r>
            <a:endParaRPr lang="en-GB"/>
          </a:p>
        </p:txBody>
      </p:sp>
      <p:sp>
        <p:nvSpPr>
          <p:cNvPr id="4" name="Slide Number Placeholder 3"/>
          <p:cNvSpPr>
            <a:spLocks noGrp="1"/>
          </p:cNvSpPr>
          <p:nvPr>
            <p:ph type="sldNum" sz="quarter" idx="12"/>
          </p:nvPr>
        </p:nvSpPr>
        <p:spPr/>
        <p:txBody>
          <a:bodyPr/>
          <a:lstStyle/>
          <a:p>
            <a:pPr lvl="0"/>
            <a:fld id="{F215EB5F-3DD4-4A77-B824-52BF7E8C3932}" type="slidenum">
              <a:t>‹#›</a:t>
            </a:fld>
            <a:endParaRPr lang="en-GB"/>
          </a:p>
        </p:txBody>
      </p:sp>
    </p:spTree>
    <p:extLst>
      <p:ext uri="{BB962C8B-B14F-4D97-AF65-F5344CB8AC3E}">
        <p14:creationId xmlns:p14="http://schemas.microsoft.com/office/powerpoint/2010/main" val="659369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r>
              <a:rPr lang="en-GB" smtClean="0"/>
              <a:t>InterCorp Workshop</a:t>
            </a:r>
          </a:p>
          <a:p>
            <a:pPr lvl="0"/>
            <a:r>
              <a:rPr lang="en-GB" smtClean="0"/>
              <a:t>září 2013</a:t>
            </a:r>
            <a:fld id="{DF97516F-C3B2-4B66-B20F-C1C915BCDCB3}" type="datetime1">
              <a:rPr lang="en-GB" smtClean="0"/>
              <a:t>05/09/2013</a:t>
            </a:fld>
            <a:endParaRPr lang="en-GB"/>
          </a:p>
        </p:txBody>
      </p:sp>
      <p:sp>
        <p:nvSpPr>
          <p:cNvPr id="6" name="Footer Placeholder 5"/>
          <p:cNvSpPr>
            <a:spLocks noGrp="1"/>
          </p:cNvSpPr>
          <p:nvPr>
            <p:ph type="ftr" sz="quarter" idx="11"/>
          </p:nvPr>
        </p:nvSpPr>
        <p:spPr/>
        <p:txBody>
          <a:bodyPr/>
          <a:lstStyle/>
          <a:p>
            <a:pPr lvl="0"/>
            <a:r>
              <a:rPr lang="en-GB" smtClean="0"/>
              <a:t>InterCorp Workshop  září 2013   patrickcorness.wordpress.com</a:t>
            </a:r>
            <a:endParaRPr lang="en-GB"/>
          </a:p>
        </p:txBody>
      </p:sp>
      <p:sp>
        <p:nvSpPr>
          <p:cNvPr id="7" name="Slide Number Placeholder 6"/>
          <p:cNvSpPr>
            <a:spLocks noGrp="1"/>
          </p:cNvSpPr>
          <p:nvPr>
            <p:ph type="sldNum" sz="quarter" idx="12"/>
          </p:nvPr>
        </p:nvSpPr>
        <p:spPr/>
        <p:txBody>
          <a:bodyPr/>
          <a:lstStyle/>
          <a:p>
            <a:pPr lvl="0"/>
            <a:fld id="{7D3C26AE-938E-4977-8303-9D8B44394F2B}" type="slidenum">
              <a:t>‹#›</a:t>
            </a:fld>
            <a:endParaRPr lang="en-GB"/>
          </a:p>
        </p:txBody>
      </p:sp>
    </p:spTree>
    <p:extLst>
      <p:ext uri="{BB962C8B-B14F-4D97-AF65-F5344CB8AC3E}">
        <p14:creationId xmlns:p14="http://schemas.microsoft.com/office/powerpoint/2010/main" val="37755271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lvl="0"/>
            <a:fld id="{4AC82DB3-A172-438E-B5D7-B2D5B8603BD9}" type="datetime1">
              <a:rPr lang="en-GB" smtClean="0"/>
              <a:t>05/09/2013</a:t>
            </a:fld>
            <a:endParaRPr lang="en-GB"/>
          </a:p>
        </p:txBody>
      </p:sp>
      <p:sp>
        <p:nvSpPr>
          <p:cNvPr id="5" name="Footer Placeholder 4"/>
          <p:cNvSpPr>
            <a:spLocks noGrp="1"/>
          </p:cNvSpPr>
          <p:nvPr>
            <p:ph type="ftr" sz="quarter" idx="11"/>
          </p:nvPr>
        </p:nvSpPr>
        <p:spPr/>
        <p:txBody>
          <a:bodyPr/>
          <a:lstStyle/>
          <a:p>
            <a:pPr lvl="0"/>
            <a:r>
              <a:rPr lang="en-GB" smtClean="0"/>
              <a:t>InterCorp Workshop  září 2013   patrickcorness.wordpress.com</a:t>
            </a:r>
            <a:endParaRPr lang="en-GB"/>
          </a:p>
        </p:txBody>
      </p:sp>
      <p:sp>
        <p:nvSpPr>
          <p:cNvPr id="6" name="Slide Number Placeholder 5"/>
          <p:cNvSpPr>
            <a:spLocks noGrp="1"/>
          </p:cNvSpPr>
          <p:nvPr>
            <p:ph type="sldNum" sz="quarter" idx="12"/>
          </p:nvPr>
        </p:nvSpPr>
        <p:spPr/>
        <p:txBody>
          <a:bodyPr/>
          <a:lstStyle/>
          <a:p>
            <a:pPr lvl="0"/>
            <a:fld id="{915B101F-AB15-477D-A7A2-BF58823B2BE6}" type="slidenum">
              <a:t>‹#›</a:t>
            </a:fld>
            <a:endParaRPr lang="en-GB"/>
          </a:p>
        </p:txBody>
      </p:sp>
    </p:spTree>
    <p:extLst>
      <p:ext uri="{BB962C8B-B14F-4D97-AF65-F5344CB8AC3E}">
        <p14:creationId xmlns:p14="http://schemas.microsoft.com/office/powerpoint/2010/main" val="39088173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r>
              <a:rPr lang="en-GB" smtClean="0"/>
              <a:t>InterCorp Workshop</a:t>
            </a:r>
          </a:p>
          <a:p>
            <a:pPr lvl="0"/>
            <a:r>
              <a:rPr lang="en-GB" smtClean="0"/>
              <a:t>září 2013</a:t>
            </a:r>
            <a:fld id="{1DFA51E6-CAB5-45AD-8BA0-AD2AAD7A6C80}" type="datetime1">
              <a:rPr lang="en-GB" smtClean="0"/>
              <a:t>05/09/2013</a:t>
            </a:fld>
            <a:endParaRPr lang="en-GB"/>
          </a:p>
        </p:txBody>
      </p:sp>
      <p:sp>
        <p:nvSpPr>
          <p:cNvPr id="6" name="Footer Placeholder 5"/>
          <p:cNvSpPr>
            <a:spLocks noGrp="1"/>
          </p:cNvSpPr>
          <p:nvPr>
            <p:ph type="ftr" sz="quarter" idx="11"/>
          </p:nvPr>
        </p:nvSpPr>
        <p:spPr/>
        <p:txBody>
          <a:bodyPr/>
          <a:lstStyle/>
          <a:p>
            <a:pPr lvl="0"/>
            <a:r>
              <a:rPr lang="en-GB" smtClean="0"/>
              <a:t>InterCorp Workshop  září 2013   patrickcorness.wordpress.com</a:t>
            </a:r>
            <a:endParaRPr lang="en-GB"/>
          </a:p>
        </p:txBody>
      </p:sp>
      <p:sp>
        <p:nvSpPr>
          <p:cNvPr id="7" name="Slide Number Placeholder 6"/>
          <p:cNvSpPr>
            <a:spLocks noGrp="1"/>
          </p:cNvSpPr>
          <p:nvPr>
            <p:ph type="sldNum" sz="quarter" idx="12"/>
          </p:nvPr>
        </p:nvSpPr>
        <p:spPr/>
        <p:txBody>
          <a:bodyPr/>
          <a:lstStyle/>
          <a:p>
            <a:pPr lvl="0"/>
            <a:fld id="{A8798821-66BC-4272-B62B-3C3137FB3ABD}" type="slidenum">
              <a:t>‹#›</a:t>
            </a:fld>
            <a:endParaRPr lang="en-GB"/>
          </a:p>
        </p:txBody>
      </p:sp>
    </p:spTree>
    <p:extLst>
      <p:ext uri="{BB962C8B-B14F-4D97-AF65-F5344CB8AC3E}">
        <p14:creationId xmlns:p14="http://schemas.microsoft.com/office/powerpoint/2010/main" val="1169536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lvl="0"/>
            <a:r>
              <a:rPr lang="en-GB" smtClean="0"/>
              <a:t>InterCorp Workshop</a:t>
            </a:r>
          </a:p>
          <a:p>
            <a:pPr lvl="0"/>
            <a:r>
              <a:rPr lang="en-GB" smtClean="0"/>
              <a:t>září 2013</a:t>
            </a:r>
            <a:fld id="{9B3809B6-7328-4A03-A3BA-8C8233DA9FC1}" type="datetime1">
              <a:rPr lang="en-GB" smtClean="0"/>
              <a:t>05/09/2013</a:t>
            </a:fld>
            <a:endParaRPr lang="en-GB"/>
          </a:p>
        </p:txBody>
      </p:sp>
      <p:sp>
        <p:nvSpPr>
          <p:cNvPr id="5" name="Footer Placeholder 4"/>
          <p:cNvSpPr>
            <a:spLocks noGrp="1"/>
          </p:cNvSpPr>
          <p:nvPr>
            <p:ph type="ftr" sz="quarter" idx="11"/>
          </p:nvPr>
        </p:nvSpPr>
        <p:spPr/>
        <p:txBody>
          <a:bodyPr/>
          <a:lstStyle/>
          <a:p>
            <a:pPr lvl="0"/>
            <a:r>
              <a:rPr lang="en-GB" smtClean="0"/>
              <a:t>InterCorp Workshop  září 2013   patrickcorness.wordpress.com</a:t>
            </a:r>
            <a:endParaRPr lang="en-GB"/>
          </a:p>
        </p:txBody>
      </p:sp>
      <p:sp>
        <p:nvSpPr>
          <p:cNvPr id="6" name="Slide Number Placeholder 5"/>
          <p:cNvSpPr>
            <a:spLocks noGrp="1"/>
          </p:cNvSpPr>
          <p:nvPr>
            <p:ph type="sldNum" sz="quarter" idx="12"/>
          </p:nvPr>
        </p:nvSpPr>
        <p:spPr/>
        <p:txBody>
          <a:bodyPr/>
          <a:lstStyle/>
          <a:p>
            <a:pPr lvl="0"/>
            <a:fld id="{D84F4966-C06E-435B-83B2-6DEEC5AA085A}" type="slidenum">
              <a:t>‹#›</a:t>
            </a:fld>
            <a:endParaRPr lang="en-GB"/>
          </a:p>
        </p:txBody>
      </p:sp>
    </p:spTree>
    <p:extLst>
      <p:ext uri="{BB962C8B-B14F-4D97-AF65-F5344CB8AC3E}">
        <p14:creationId xmlns:p14="http://schemas.microsoft.com/office/powerpoint/2010/main" val="5436448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4963"/>
            <a:ext cx="2057400" cy="452596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4963"/>
            <a:ext cx="6019800" cy="4525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lvl="0"/>
            <a:r>
              <a:rPr lang="en-GB" smtClean="0"/>
              <a:t>InterCorp Workshop</a:t>
            </a:r>
          </a:p>
          <a:p>
            <a:pPr lvl="0"/>
            <a:r>
              <a:rPr lang="en-GB" smtClean="0"/>
              <a:t>září 2013</a:t>
            </a:r>
            <a:fld id="{FBB07D09-3498-448B-A497-590D4A965061}" type="datetime1">
              <a:rPr lang="en-GB" smtClean="0"/>
              <a:t>05/09/2013</a:t>
            </a:fld>
            <a:endParaRPr lang="en-GB"/>
          </a:p>
        </p:txBody>
      </p:sp>
      <p:sp>
        <p:nvSpPr>
          <p:cNvPr id="5" name="Footer Placeholder 4"/>
          <p:cNvSpPr>
            <a:spLocks noGrp="1"/>
          </p:cNvSpPr>
          <p:nvPr>
            <p:ph type="ftr" sz="quarter" idx="11"/>
          </p:nvPr>
        </p:nvSpPr>
        <p:spPr/>
        <p:txBody>
          <a:bodyPr/>
          <a:lstStyle/>
          <a:p>
            <a:pPr lvl="0"/>
            <a:r>
              <a:rPr lang="en-GB" smtClean="0"/>
              <a:t>InterCorp Workshop  září 2013   patrickcorness.wordpress.com</a:t>
            </a:r>
            <a:endParaRPr lang="en-GB"/>
          </a:p>
        </p:txBody>
      </p:sp>
      <p:sp>
        <p:nvSpPr>
          <p:cNvPr id="6" name="Slide Number Placeholder 5"/>
          <p:cNvSpPr>
            <a:spLocks noGrp="1"/>
          </p:cNvSpPr>
          <p:nvPr>
            <p:ph type="sldNum" sz="quarter" idx="12"/>
          </p:nvPr>
        </p:nvSpPr>
        <p:spPr/>
        <p:txBody>
          <a:bodyPr/>
          <a:lstStyle/>
          <a:p>
            <a:pPr lvl="0"/>
            <a:fld id="{630F2530-6E07-4257-B589-939AA4519104}" type="slidenum">
              <a:t>‹#›</a:t>
            </a:fld>
            <a:endParaRPr lang="en-GB"/>
          </a:p>
        </p:txBody>
      </p:sp>
    </p:spTree>
    <p:extLst>
      <p:ext uri="{BB962C8B-B14F-4D97-AF65-F5344CB8AC3E}">
        <p14:creationId xmlns:p14="http://schemas.microsoft.com/office/powerpoint/2010/main" val="866414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a:fld id="{38BC71C4-16D8-43E4-87B4-EDA14543257A}" type="datetime1">
              <a:rPr lang="en-GB" smtClean="0"/>
              <a:t>05/09/2013</a:t>
            </a:fld>
            <a:endParaRPr lang="en-GB"/>
          </a:p>
        </p:txBody>
      </p:sp>
      <p:sp>
        <p:nvSpPr>
          <p:cNvPr id="5" name="Footer Placeholder 4"/>
          <p:cNvSpPr>
            <a:spLocks noGrp="1"/>
          </p:cNvSpPr>
          <p:nvPr>
            <p:ph type="ftr" sz="quarter" idx="11"/>
          </p:nvPr>
        </p:nvSpPr>
        <p:spPr/>
        <p:txBody>
          <a:bodyPr/>
          <a:lstStyle/>
          <a:p>
            <a:pPr lvl="0"/>
            <a:r>
              <a:rPr lang="en-GB" smtClean="0"/>
              <a:t>InterCorp Workshop  září 2013   patrickcorness.wordpress.com</a:t>
            </a:r>
            <a:endParaRPr lang="en-GB"/>
          </a:p>
        </p:txBody>
      </p:sp>
      <p:sp>
        <p:nvSpPr>
          <p:cNvPr id="6" name="Slide Number Placeholder 5"/>
          <p:cNvSpPr>
            <a:spLocks noGrp="1"/>
          </p:cNvSpPr>
          <p:nvPr>
            <p:ph type="sldNum" sz="quarter" idx="12"/>
          </p:nvPr>
        </p:nvSpPr>
        <p:spPr/>
        <p:txBody>
          <a:bodyPr/>
          <a:lstStyle/>
          <a:p>
            <a:pPr lvl="0"/>
            <a:fld id="{BD6551B8-C342-49DD-A44E-70F7D1428307}" type="slidenum">
              <a:t>‹#›</a:t>
            </a:fld>
            <a:endParaRPr lang="en-GB"/>
          </a:p>
        </p:txBody>
      </p:sp>
    </p:spTree>
    <p:extLst>
      <p:ext uri="{BB962C8B-B14F-4D97-AF65-F5344CB8AC3E}">
        <p14:creationId xmlns:p14="http://schemas.microsoft.com/office/powerpoint/2010/main" val="25254846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2133600"/>
            <a:ext cx="3810000" cy="3771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133600"/>
            <a:ext cx="3810000" cy="3771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lvl="0"/>
            <a:fld id="{A5C09386-3528-4F9A-848B-15B7DD55F3B5}" type="datetime1">
              <a:rPr lang="en-GB" smtClean="0"/>
              <a:t>05/09/2013</a:t>
            </a:fld>
            <a:endParaRPr lang="en-GB"/>
          </a:p>
        </p:txBody>
      </p:sp>
      <p:sp>
        <p:nvSpPr>
          <p:cNvPr id="6" name="Footer Placeholder 5"/>
          <p:cNvSpPr>
            <a:spLocks noGrp="1"/>
          </p:cNvSpPr>
          <p:nvPr>
            <p:ph type="ftr" sz="quarter" idx="11"/>
          </p:nvPr>
        </p:nvSpPr>
        <p:spPr/>
        <p:txBody>
          <a:bodyPr/>
          <a:lstStyle/>
          <a:p>
            <a:pPr lvl="0"/>
            <a:r>
              <a:rPr lang="en-GB" smtClean="0"/>
              <a:t>InterCorp Workshop  září 2013   patrickcorness.wordpress.com</a:t>
            </a:r>
            <a:endParaRPr lang="en-GB"/>
          </a:p>
        </p:txBody>
      </p:sp>
      <p:sp>
        <p:nvSpPr>
          <p:cNvPr id="7" name="Slide Number Placeholder 6"/>
          <p:cNvSpPr>
            <a:spLocks noGrp="1"/>
          </p:cNvSpPr>
          <p:nvPr>
            <p:ph type="sldNum" sz="quarter" idx="12"/>
          </p:nvPr>
        </p:nvSpPr>
        <p:spPr/>
        <p:txBody>
          <a:bodyPr/>
          <a:lstStyle/>
          <a:p>
            <a:pPr lvl="0"/>
            <a:fld id="{9339ED67-33C1-4C77-9E1D-404D3655530B}" type="slidenum">
              <a:t>‹#›</a:t>
            </a:fld>
            <a:endParaRPr lang="en-GB"/>
          </a:p>
        </p:txBody>
      </p:sp>
    </p:spTree>
    <p:extLst>
      <p:ext uri="{BB962C8B-B14F-4D97-AF65-F5344CB8AC3E}">
        <p14:creationId xmlns:p14="http://schemas.microsoft.com/office/powerpoint/2010/main" val="3120054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lvl="0"/>
            <a:fld id="{D5FB57DB-C60B-4A7F-94C5-37E97F67B327}" type="datetime1">
              <a:rPr lang="en-GB" smtClean="0"/>
              <a:t>05/09/2013</a:t>
            </a:fld>
            <a:endParaRPr lang="en-GB"/>
          </a:p>
        </p:txBody>
      </p:sp>
      <p:sp>
        <p:nvSpPr>
          <p:cNvPr id="8" name="Footer Placeholder 7"/>
          <p:cNvSpPr>
            <a:spLocks noGrp="1"/>
          </p:cNvSpPr>
          <p:nvPr>
            <p:ph type="ftr" sz="quarter" idx="11"/>
          </p:nvPr>
        </p:nvSpPr>
        <p:spPr/>
        <p:txBody>
          <a:bodyPr/>
          <a:lstStyle/>
          <a:p>
            <a:pPr lvl="0"/>
            <a:r>
              <a:rPr lang="en-GB" smtClean="0"/>
              <a:t>InterCorp Workshop  září 2013   patrickcorness.wordpress.com</a:t>
            </a:r>
            <a:endParaRPr lang="en-GB"/>
          </a:p>
        </p:txBody>
      </p:sp>
      <p:sp>
        <p:nvSpPr>
          <p:cNvPr id="9" name="Slide Number Placeholder 8"/>
          <p:cNvSpPr>
            <a:spLocks noGrp="1"/>
          </p:cNvSpPr>
          <p:nvPr>
            <p:ph type="sldNum" sz="quarter" idx="12"/>
          </p:nvPr>
        </p:nvSpPr>
        <p:spPr/>
        <p:txBody>
          <a:bodyPr/>
          <a:lstStyle/>
          <a:p>
            <a:pPr lvl="0"/>
            <a:fld id="{D9F35F1B-0A33-4414-ACCC-E4A5DA780CC2}" type="slidenum">
              <a:t>‹#›</a:t>
            </a:fld>
            <a:endParaRPr lang="en-GB"/>
          </a:p>
        </p:txBody>
      </p:sp>
    </p:spTree>
    <p:extLst>
      <p:ext uri="{BB962C8B-B14F-4D97-AF65-F5344CB8AC3E}">
        <p14:creationId xmlns:p14="http://schemas.microsoft.com/office/powerpoint/2010/main" val="37353715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lvl="0"/>
            <a:fld id="{0FCBFEFF-EC97-4D07-8A6E-44BD145C663D}" type="datetime1">
              <a:rPr lang="en-GB" smtClean="0"/>
              <a:t>05/09/2013</a:t>
            </a:fld>
            <a:endParaRPr lang="en-GB"/>
          </a:p>
        </p:txBody>
      </p:sp>
      <p:sp>
        <p:nvSpPr>
          <p:cNvPr id="4" name="Footer Placeholder 3"/>
          <p:cNvSpPr>
            <a:spLocks noGrp="1"/>
          </p:cNvSpPr>
          <p:nvPr>
            <p:ph type="ftr" sz="quarter" idx="11"/>
          </p:nvPr>
        </p:nvSpPr>
        <p:spPr/>
        <p:txBody>
          <a:bodyPr/>
          <a:lstStyle/>
          <a:p>
            <a:pPr lvl="0"/>
            <a:r>
              <a:rPr lang="en-GB" smtClean="0"/>
              <a:t>InterCorp Workshop  září 2013   patrickcorness.wordpress.com</a:t>
            </a:r>
            <a:endParaRPr lang="en-GB"/>
          </a:p>
        </p:txBody>
      </p:sp>
      <p:sp>
        <p:nvSpPr>
          <p:cNvPr id="5" name="Slide Number Placeholder 4"/>
          <p:cNvSpPr>
            <a:spLocks noGrp="1"/>
          </p:cNvSpPr>
          <p:nvPr>
            <p:ph type="sldNum" sz="quarter" idx="12"/>
          </p:nvPr>
        </p:nvSpPr>
        <p:spPr/>
        <p:txBody>
          <a:bodyPr/>
          <a:lstStyle/>
          <a:p>
            <a:pPr lvl="0"/>
            <a:fld id="{4E3D6F5F-FFAE-454E-90D5-F3B7E995A138}" type="slidenum">
              <a:t>‹#›</a:t>
            </a:fld>
            <a:endParaRPr lang="en-GB"/>
          </a:p>
        </p:txBody>
      </p:sp>
    </p:spTree>
    <p:extLst>
      <p:ext uri="{BB962C8B-B14F-4D97-AF65-F5344CB8AC3E}">
        <p14:creationId xmlns:p14="http://schemas.microsoft.com/office/powerpoint/2010/main" val="2973251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799" y="6248520"/>
            <a:ext cx="1500810" cy="520199"/>
          </a:xfrm>
        </p:spPr>
        <p:txBody>
          <a:bodyPr/>
          <a:lstStyle/>
          <a:p>
            <a:pPr lvl="0"/>
            <a:fld id="{FC9BEA15-796D-43B4-B3EC-8E2CBDB4A1F8}" type="datetime1">
              <a:rPr lang="en-GB" smtClean="0"/>
              <a:t>05/09/2013</a:t>
            </a:fld>
            <a:endParaRPr lang="en-GB" dirty="0"/>
          </a:p>
        </p:txBody>
      </p:sp>
      <p:sp>
        <p:nvSpPr>
          <p:cNvPr id="3" name="Footer Placeholder 2"/>
          <p:cNvSpPr>
            <a:spLocks noGrp="1"/>
          </p:cNvSpPr>
          <p:nvPr>
            <p:ph type="ftr" sz="quarter" idx="11"/>
          </p:nvPr>
        </p:nvSpPr>
        <p:spPr>
          <a:xfrm>
            <a:off x="2345635" y="6248520"/>
            <a:ext cx="5539408" cy="520199"/>
          </a:xfrm>
        </p:spPr>
        <p:txBody>
          <a:bodyPr/>
          <a:lstStyle/>
          <a:p>
            <a:r>
              <a:rPr lang="en-GB" smtClean="0"/>
              <a:t>InterCorp Workshop  září 2013   patrickcorness.wordpress.com</a:t>
            </a:r>
            <a:endParaRPr lang="en-GB" dirty="0"/>
          </a:p>
        </p:txBody>
      </p:sp>
      <p:sp>
        <p:nvSpPr>
          <p:cNvPr id="4" name="Slide Number Placeholder 3"/>
          <p:cNvSpPr>
            <a:spLocks noGrp="1"/>
          </p:cNvSpPr>
          <p:nvPr>
            <p:ph type="sldNum" sz="quarter" idx="12"/>
          </p:nvPr>
        </p:nvSpPr>
        <p:spPr/>
        <p:txBody>
          <a:bodyPr/>
          <a:lstStyle/>
          <a:p>
            <a:pPr lvl="0"/>
            <a:fld id="{B0B0C28F-5609-47FE-A051-2BB7A5DA5D46}" type="slidenum">
              <a:t>‹#›</a:t>
            </a:fld>
            <a:endParaRPr lang="en-GB" dirty="0"/>
          </a:p>
        </p:txBody>
      </p:sp>
    </p:spTree>
    <p:extLst>
      <p:ext uri="{BB962C8B-B14F-4D97-AF65-F5344CB8AC3E}">
        <p14:creationId xmlns:p14="http://schemas.microsoft.com/office/powerpoint/2010/main" val="1199570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fld id="{7F697DA4-ED62-4C68-9FC1-F5C25C6272C0}" type="datetime1">
              <a:rPr lang="en-GB" smtClean="0"/>
              <a:t>05/09/2013</a:t>
            </a:fld>
            <a:endParaRPr lang="en-GB"/>
          </a:p>
        </p:txBody>
      </p:sp>
      <p:sp>
        <p:nvSpPr>
          <p:cNvPr id="6" name="Footer Placeholder 5"/>
          <p:cNvSpPr>
            <a:spLocks noGrp="1"/>
          </p:cNvSpPr>
          <p:nvPr>
            <p:ph type="ftr" sz="quarter" idx="11"/>
          </p:nvPr>
        </p:nvSpPr>
        <p:spPr/>
        <p:txBody>
          <a:bodyPr/>
          <a:lstStyle/>
          <a:p>
            <a:pPr lvl="0"/>
            <a:r>
              <a:rPr lang="en-GB" smtClean="0"/>
              <a:t>InterCorp Workshop  září 2013   patrickcorness.wordpress.com</a:t>
            </a:r>
            <a:endParaRPr lang="en-GB"/>
          </a:p>
        </p:txBody>
      </p:sp>
      <p:sp>
        <p:nvSpPr>
          <p:cNvPr id="7" name="Slide Number Placeholder 6"/>
          <p:cNvSpPr>
            <a:spLocks noGrp="1"/>
          </p:cNvSpPr>
          <p:nvPr>
            <p:ph type="sldNum" sz="quarter" idx="12"/>
          </p:nvPr>
        </p:nvSpPr>
        <p:spPr/>
        <p:txBody>
          <a:bodyPr/>
          <a:lstStyle/>
          <a:p>
            <a:pPr lvl="0"/>
            <a:fld id="{C5FA2863-3449-4823-A4E7-20CF2F4BF1ED}" type="slidenum">
              <a:t>‹#›</a:t>
            </a:fld>
            <a:endParaRPr lang="en-GB"/>
          </a:p>
        </p:txBody>
      </p:sp>
    </p:spTree>
    <p:extLst>
      <p:ext uri="{BB962C8B-B14F-4D97-AF65-F5344CB8AC3E}">
        <p14:creationId xmlns:p14="http://schemas.microsoft.com/office/powerpoint/2010/main" val="3257266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fld id="{CEB2F98C-1DC9-4163-A3AB-21F3D8A8592F}" type="datetime1">
              <a:rPr lang="en-GB" smtClean="0"/>
              <a:t>05/09/2013</a:t>
            </a:fld>
            <a:endParaRPr lang="en-GB"/>
          </a:p>
        </p:txBody>
      </p:sp>
      <p:sp>
        <p:nvSpPr>
          <p:cNvPr id="6" name="Footer Placeholder 5"/>
          <p:cNvSpPr>
            <a:spLocks noGrp="1"/>
          </p:cNvSpPr>
          <p:nvPr>
            <p:ph type="ftr" sz="quarter" idx="11"/>
          </p:nvPr>
        </p:nvSpPr>
        <p:spPr/>
        <p:txBody>
          <a:bodyPr/>
          <a:lstStyle/>
          <a:p>
            <a:pPr lvl="0"/>
            <a:r>
              <a:rPr lang="en-GB" smtClean="0"/>
              <a:t>InterCorp Workshop  září 2013   patrickcorness.wordpress.com</a:t>
            </a:r>
            <a:endParaRPr lang="en-GB"/>
          </a:p>
        </p:txBody>
      </p:sp>
      <p:sp>
        <p:nvSpPr>
          <p:cNvPr id="7" name="Slide Number Placeholder 6"/>
          <p:cNvSpPr>
            <a:spLocks noGrp="1"/>
          </p:cNvSpPr>
          <p:nvPr>
            <p:ph type="sldNum" sz="quarter" idx="12"/>
          </p:nvPr>
        </p:nvSpPr>
        <p:spPr/>
        <p:txBody>
          <a:bodyPr/>
          <a:lstStyle/>
          <a:p>
            <a:pPr lvl="0"/>
            <a:fld id="{EA4609CC-F56F-4305-802D-CED5393C839E}" type="slidenum">
              <a:t>‹#›</a:t>
            </a:fld>
            <a:endParaRPr lang="en-GB"/>
          </a:p>
        </p:txBody>
      </p:sp>
    </p:spTree>
    <p:extLst>
      <p:ext uri="{BB962C8B-B14F-4D97-AF65-F5344CB8AC3E}">
        <p14:creationId xmlns:p14="http://schemas.microsoft.com/office/powerpoint/2010/main" val="3004454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2.jpg"/><Relationship Id="rId2" Type="http://schemas.openxmlformats.org/officeDocument/2006/relationships/slideLayout" Target="../slideLayouts/slideLayout2.xml"/><Relationship Id="rId16"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Microsoft_Word_97_-_2003_Document1.doc"/><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vmlDrawing" Target="../drawings/vmlDrawing2.v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2.jpg"/><Relationship Id="rId2" Type="http://schemas.openxmlformats.org/officeDocument/2006/relationships/slideLayout" Target="../slideLayouts/slideLayout13.xml"/><Relationship Id="rId16" Type="http://schemas.openxmlformats.org/officeDocument/2006/relationships/image" Target="../media/image1.wmf"/><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oleObject" Target="../embeddings/Microsoft_Word_97_-_2003_Document2.doc"/><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oleObject" Target="../embeddings/oleObject2.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Freeform 1"/>
          <p:cNvSpPr/>
          <p:nvPr/>
        </p:nvSpPr>
        <p:spPr>
          <a:xfrm>
            <a:off x="0" y="5950079"/>
            <a:ext cx="9144000" cy="9079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0000"/>
          </a:solidFill>
          <a:ln>
            <a:noFill/>
            <a:prstDash val="solid"/>
          </a:ln>
        </p:spPr>
        <p:txBody>
          <a:bodyPr vert="horz" wrap="none" lIns="90000" tIns="46800" rIns="90000" bIns="46800" anchor="ctr" anchorCtr="0" compatLnSpc="0">
            <a:noAutofit/>
          </a:bodyPr>
          <a:lstStyle/>
          <a:p>
            <a:pPr lvl="0" rtl="0" hangingPunct="0">
              <a:buNone/>
              <a:tabLst/>
            </a:pPr>
            <a:endParaRPr lang="en-GB" sz="2400">
              <a:latin typeface="Times New Roman" pitchFamily="18"/>
              <a:ea typeface="Arial Unicode MS" pitchFamily="2"/>
              <a:cs typeface="Tahoma" pitchFamily="2"/>
            </a:endParaRPr>
          </a:p>
        </p:txBody>
      </p:sp>
      <p:sp>
        <p:nvSpPr>
          <p:cNvPr id="3" name="Title Placeholder 2"/>
          <p:cNvSpPr txBox="1">
            <a:spLocks noGrp="1"/>
          </p:cNvSpPr>
          <p:nvPr>
            <p:ph type="title"/>
          </p:nvPr>
        </p:nvSpPr>
        <p:spPr>
          <a:xfrm>
            <a:off x="684359" y="620280"/>
            <a:ext cx="7772400" cy="1513440"/>
          </a:xfrm>
          <a:prstGeom prst="rect">
            <a:avLst/>
          </a:prstGeom>
          <a:noFill/>
          <a:ln>
            <a:noFill/>
          </a:ln>
        </p:spPr>
        <p:txBody>
          <a:bodyPr vert="horz" lIns="90000" tIns="46800" rIns="90000" bIns="46800" anchor="ctr" compatLnSpc="1"/>
          <a:lstStyle/>
          <a:p>
            <a:endParaRPr lang="en-GB"/>
          </a:p>
        </p:txBody>
      </p:sp>
      <p:sp>
        <p:nvSpPr>
          <p:cNvPr id="4" name="Text Placeholder 3"/>
          <p:cNvSpPr txBox="1">
            <a:spLocks noGrp="1"/>
          </p:cNvSpPr>
          <p:nvPr>
            <p:ph type="body" idx="1"/>
          </p:nvPr>
        </p:nvSpPr>
        <p:spPr>
          <a:xfrm>
            <a:off x="685799" y="2133720"/>
            <a:ext cx="7772400" cy="3771720"/>
          </a:xfrm>
          <a:prstGeom prst="rect">
            <a:avLst/>
          </a:prstGeom>
          <a:noFill/>
          <a:ln>
            <a:noFill/>
          </a:ln>
        </p:spPr>
        <p:txBody>
          <a:bodyPr vert="horz" lIns="90000" tIns="46800" rIns="90000" bIns="46800" compatLnSpc="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txBox="1">
            <a:spLocks noGrp="1"/>
          </p:cNvSpPr>
          <p:nvPr>
            <p:ph type="dt" sz="half" idx="2"/>
          </p:nvPr>
        </p:nvSpPr>
        <p:spPr>
          <a:xfrm>
            <a:off x="685799" y="6248520"/>
            <a:ext cx="1905120" cy="520199"/>
          </a:xfrm>
          <a:prstGeom prst="rect">
            <a:avLst/>
          </a:prstGeom>
          <a:noFill/>
          <a:ln>
            <a:noFill/>
          </a:ln>
        </p:spPr>
        <p:txBody>
          <a:bodyPr vert="horz" wrap="square" lIns="90000" tIns="46800" rIns="90000" bIns="46800" anchor="t" anchorCtr="0" compatLnSpc="1">
            <a:noAutofit/>
          </a:bodyPr>
          <a:lstStyle>
            <a:lvl1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en-GB" sz="1400" b="0" i="0" u="none" strike="noStrike" baseline="0">
                <a:solidFill>
                  <a:srgbClr val="FFFFFF"/>
                </a:solidFill>
                <a:latin typeface="Arial" pitchFamily="18"/>
                <a:ea typeface="Arial Unicode MS" pitchFamily="2"/>
                <a:cs typeface="Tahoma" pitchFamily="2"/>
              </a:defRPr>
            </a:lvl1pPr>
          </a:lstStyle>
          <a:p>
            <a:pPr lvl="0"/>
            <a:fld id="{D5B5D0BE-D037-4F85-B089-037EA8817F3E}" type="datetime1">
              <a:rPr lang="en-GB" smtClean="0"/>
              <a:t>05/09/2013</a:t>
            </a:fld>
            <a:endParaRPr lang="en-GB"/>
          </a:p>
        </p:txBody>
      </p:sp>
      <p:sp>
        <p:nvSpPr>
          <p:cNvPr id="6" name="Footer Placeholder 5"/>
          <p:cNvSpPr txBox="1">
            <a:spLocks noGrp="1"/>
          </p:cNvSpPr>
          <p:nvPr>
            <p:ph type="ftr" sz="quarter" idx="3"/>
          </p:nvPr>
        </p:nvSpPr>
        <p:spPr>
          <a:xfrm>
            <a:off x="2556000" y="6248520"/>
            <a:ext cx="3960720" cy="520199"/>
          </a:xfrm>
          <a:prstGeom prst="rect">
            <a:avLst/>
          </a:prstGeom>
          <a:noFill/>
          <a:ln>
            <a:noFill/>
          </a:ln>
        </p:spPr>
        <p:txBody>
          <a:bodyPr vert="horz" wrap="square" lIns="90000" tIns="46800" rIns="90000" bIns="46800" anchor="t" anchorCtr="0" compatLnSpc="1">
            <a:noAutofit/>
          </a:bodyPr>
          <a:lstStyle>
            <a:lvl1pPr marL="0" marR="0" lvl="0" indent="0" algn="ctr"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en-GB" sz="1400" b="0" i="0" u="none" strike="noStrike" baseline="0">
                <a:solidFill>
                  <a:srgbClr val="FFFFFF"/>
                </a:solidFill>
                <a:latin typeface="Arial" pitchFamily="18"/>
                <a:ea typeface="Arial Unicode MS" pitchFamily="2"/>
                <a:cs typeface="Tahoma" pitchFamily="2"/>
              </a:defRPr>
            </a:lvl1pPr>
          </a:lstStyle>
          <a:p>
            <a:pPr lvl="0"/>
            <a:r>
              <a:rPr lang="en-GB" smtClean="0"/>
              <a:t>InterCorp Workshop  září 2013   patrickcorness.wordpress.com</a:t>
            </a:r>
            <a:endParaRPr lang="en-GB"/>
          </a:p>
        </p:txBody>
      </p:sp>
      <p:sp>
        <p:nvSpPr>
          <p:cNvPr id="7" name="Slide Number Placeholder 6"/>
          <p:cNvSpPr txBox="1">
            <a:spLocks noGrp="1"/>
          </p:cNvSpPr>
          <p:nvPr>
            <p:ph type="sldNum" sz="quarter" idx="4"/>
          </p:nvPr>
        </p:nvSpPr>
        <p:spPr>
          <a:xfrm>
            <a:off x="6553080" y="6248520"/>
            <a:ext cx="1905120" cy="457559"/>
          </a:xfrm>
          <a:prstGeom prst="rect">
            <a:avLst/>
          </a:prstGeom>
          <a:noFill/>
          <a:ln>
            <a:noFill/>
          </a:ln>
        </p:spPr>
        <p:txBody>
          <a:bodyPr vert="horz" wrap="square" lIns="90000" tIns="46800" rIns="90000" bIns="46800" anchor="t" anchorCtr="0" compatLnSpc="1">
            <a:noAutofit/>
          </a:bodyPr>
          <a:lstStyle>
            <a:lvl1pPr marL="0" marR="0" lvl="0" indent="0" algn="r"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en-GB" sz="1400" b="0" i="0" u="none" strike="noStrike" baseline="0">
                <a:solidFill>
                  <a:srgbClr val="FFFFFF"/>
                </a:solidFill>
                <a:latin typeface="Arial" pitchFamily="18"/>
                <a:ea typeface="Arial Unicode MS" pitchFamily="2"/>
                <a:cs typeface="Tahoma" pitchFamily="2"/>
              </a:defRPr>
            </a:lvl1pPr>
          </a:lstStyle>
          <a:p>
            <a:pPr lvl="0"/>
            <a:fld id="{DF5ECC71-BFF9-4FC5-B94B-E92C326B0D29}" type="slidenum">
              <a:t>‹#›</a:t>
            </a:fld>
            <a:endParaRPr lang="en-GB"/>
          </a:p>
        </p:txBody>
      </p:sp>
      <p:sp>
        <p:nvSpPr>
          <p:cNvPr id="8" name="Freeform 7"/>
          <p:cNvSpPr/>
          <p:nvPr/>
        </p:nvSpPr>
        <p:spPr>
          <a:xfrm>
            <a:off x="0" y="0"/>
            <a:ext cx="9144000" cy="1522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DCC66"/>
          </a:solidFill>
          <a:ln>
            <a:noFill/>
            <a:prstDash val="solid"/>
          </a:ln>
        </p:spPr>
        <p:txBody>
          <a:bodyPr vert="horz" wrap="none" lIns="90000" tIns="46800" rIns="90000" bIns="46800" anchor="ctr" anchorCtr="0" compatLnSpc="0">
            <a:noAutofit/>
          </a:bodyPr>
          <a:lstStyle/>
          <a:p>
            <a:pPr lvl="0" rtl="0" hangingPunct="0">
              <a:buNone/>
              <a:tabLst/>
            </a:pPr>
            <a:endParaRPr lang="en-GB" sz="2400">
              <a:latin typeface="Times New Roman" pitchFamily="18"/>
              <a:ea typeface="Arial Unicode MS" pitchFamily="2"/>
              <a:cs typeface="Tahoma" pitchFamily="2"/>
            </a:endParaRPr>
          </a:p>
        </p:txBody>
      </p:sp>
      <p:graphicFrame>
        <p:nvGraphicFramePr>
          <p:cNvPr id="9" name="Object 8"/>
          <p:cNvGraphicFramePr/>
          <p:nvPr/>
        </p:nvGraphicFramePr>
        <p:xfrm>
          <a:off x="7238880" y="228600"/>
          <a:ext cx="1689119" cy="630360"/>
        </p:xfrm>
        <a:graphic>
          <a:graphicData uri="http://schemas.openxmlformats.org/presentationml/2006/ole">
            <mc:AlternateContent xmlns:mc="http://schemas.openxmlformats.org/markup-compatibility/2006">
              <mc:Choice xmlns:v="urn:schemas-microsoft-com:vml" Requires="v">
                <p:oleObj spid="_x0000_s1048" name="Document" r:id="rId15" imgW="4698815" imgH="1755381" progId="Word.Document.8">
                  <p:embed/>
                </p:oleObj>
              </mc:Choice>
              <mc:Fallback>
                <p:oleObj name="Document" r:id="rId15" imgW="4698815" imgH="1755381" progId="Word.Document.8">
                  <p:embed/>
                  <p:pic>
                    <p:nvPicPr>
                      <p:cNvPr id="0" name=""/>
                      <p:cNvPicPr/>
                      <p:nvPr/>
                    </p:nvPicPr>
                    <p:blipFill>
                      <a:blip r:embed="rId16"/>
                      <a:stretch>
                        <a:fillRect/>
                      </a:stretch>
                    </p:blipFill>
                    <p:spPr>
                      <a:xfrm>
                        <a:off x="7238880" y="228600"/>
                        <a:ext cx="1689119" cy="630360"/>
                      </a:xfrm>
                      <a:prstGeom prst="rect">
                        <a:avLst/>
                      </a:prstGeom>
                    </p:spPr>
                  </p:pic>
                </p:oleObj>
              </mc:Fallback>
            </mc:AlternateContent>
          </a:graphicData>
        </a:graphic>
      </p:graphicFrame>
      <p:pic>
        <p:nvPicPr>
          <p:cNvPr id="10" name="Picture 9"/>
          <p:cNvPicPr>
            <a:picLocks noChangeAspect="1"/>
          </p:cNvPicPr>
          <p:nvPr/>
        </p:nvPicPr>
        <p:blipFill>
          <a:blip r:embed="rId17">
            <a:lum bright="-50000"/>
            <a:alphaModFix/>
          </a:blip>
          <a:srcRect/>
          <a:stretch>
            <a:fillRect/>
          </a:stretch>
        </p:blipFill>
        <p:spPr>
          <a:xfrm>
            <a:off x="8542440" y="6041879"/>
            <a:ext cx="372960" cy="739799"/>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dt="0"/>
  <p:txStyles>
    <p:titleStyle>
      <a:lvl1pPr marL="0" marR="0" indent="0" algn="l" rtl="0" hangingPunct="1">
        <a:lnSpc>
          <a:spcPct val="100000"/>
        </a:lnSpc>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en-GB" sz="4000" b="0" i="0" u="none" strike="noStrike" baseline="0">
          <a:ln>
            <a:noFill/>
          </a:ln>
          <a:solidFill>
            <a:srgbClr val="990000"/>
          </a:solidFill>
          <a:latin typeface="Verdana" pitchFamily="34"/>
          <a:ea typeface="MS Gothic" pitchFamily="2"/>
          <a:cs typeface="Tahoma" pitchFamily="2"/>
        </a:defRPr>
      </a:lvl1pPr>
    </p:titleStyle>
    <p:bodyStyle>
      <a:lvl1pPr marL="0" marR="0" indent="0" algn="l" rtl="0" hangingPunct="1">
        <a:lnSpc>
          <a:spcPct val="120000"/>
        </a:lnSpc>
        <a:spcBef>
          <a:spcPts val="799"/>
        </a:spcBef>
        <a:spcAft>
          <a:spcPts val="0"/>
        </a:spcAft>
        <a:tabLst>
          <a:tab pos="571320" algn="l"/>
          <a:tab pos="1485719" algn="l"/>
          <a:tab pos="2400119" algn="l"/>
          <a:tab pos="3314519" algn="l"/>
          <a:tab pos="4228919" algn="l"/>
          <a:tab pos="5143320" algn="l"/>
          <a:tab pos="6057720" algn="l"/>
          <a:tab pos="6972120" algn="l"/>
          <a:tab pos="7886520" algn="l"/>
          <a:tab pos="8800920" algn="l"/>
          <a:tab pos="9715320" algn="l"/>
        </a:tabLst>
        <a:defRPr lang="en-GB" sz="3200" b="0" i="0" u="none" strike="noStrike" baseline="0">
          <a:ln>
            <a:noFill/>
          </a:ln>
          <a:solidFill>
            <a:srgbClr val="000000"/>
          </a:solidFill>
          <a:latin typeface="Verdana" pitchFamily="34"/>
          <a:ea typeface="MS Gothic" pitchFamily="2"/>
          <a:cs typeface="Tahoma" pitchFamily="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Freeform 1"/>
          <p:cNvSpPr/>
          <p:nvPr/>
        </p:nvSpPr>
        <p:spPr>
          <a:xfrm>
            <a:off x="0" y="5943600"/>
            <a:ext cx="9144000" cy="9144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0000"/>
          </a:solidFill>
          <a:ln>
            <a:noFill/>
            <a:prstDash val="solid"/>
          </a:ln>
        </p:spPr>
        <p:txBody>
          <a:bodyPr vert="horz" wrap="none" lIns="90000" tIns="46800" rIns="90000" bIns="46800" anchor="ctr" anchorCtr="0" compatLnSpc="0">
            <a:noAutofit/>
          </a:bodyPr>
          <a:lstStyle/>
          <a:p>
            <a:pPr lvl="0" rtl="0" hangingPunct="0">
              <a:buNone/>
              <a:tabLst/>
            </a:pPr>
            <a:endParaRPr lang="en-GB" sz="2400">
              <a:latin typeface="Times New Roman" pitchFamily="18"/>
              <a:ea typeface="Arial Unicode MS" pitchFamily="2"/>
              <a:cs typeface="Tahoma" pitchFamily="2"/>
            </a:endParaRPr>
          </a:p>
        </p:txBody>
      </p:sp>
      <p:sp>
        <p:nvSpPr>
          <p:cNvPr id="3" name="Title Placeholder 2"/>
          <p:cNvSpPr txBox="1">
            <a:spLocks noGrp="1"/>
          </p:cNvSpPr>
          <p:nvPr>
            <p:ph type="title"/>
          </p:nvPr>
        </p:nvSpPr>
        <p:spPr>
          <a:xfrm>
            <a:off x="685799" y="2130120"/>
            <a:ext cx="7772400" cy="1470239"/>
          </a:xfrm>
          <a:prstGeom prst="rect">
            <a:avLst/>
          </a:prstGeom>
          <a:noFill/>
          <a:ln>
            <a:noFill/>
          </a:ln>
        </p:spPr>
        <p:txBody>
          <a:bodyPr vert="horz" lIns="90000" tIns="46800" rIns="90000" bIns="46800" anchor="ctr" compatLnSpc="1"/>
          <a:lstStyle/>
          <a:p>
            <a:endParaRPr lang="en-GB"/>
          </a:p>
        </p:txBody>
      </p:sp>
      <p:sp>
        <p:nvSpPr>
          <p:cNvPr id="4" name="Date Placeholder 3"/>
          <p:cNvSpPr txBox="1">
            <a:spLocks noGrp="1"/>
          </p:cNvSpPr>
          <p:nvPr>
            <p:ph type="dt" sz="half" idx="2"/>
          </p:nvPr>
        </p:nvSpPr>
        <p:spPr>
          <a:xfrm>
            <a:off x="456839" y="6244920"/>
            <a:ext cx="2133720" cy="476640"/>
          </a:xfrm>
          <a:prstGeom prst="rect">
            <a:avLst/>
          </a:prstGeom>
          <a:noFill/>
          <a:ln>
            <a:noFill/>
          </a:ln>
        </p:spPr>
        <p:txBody>
          <a:bodyPr wrap="square" lIns="90000" tIns="46800" rIns="90000" bIns="46800" anchor="t" anchorCtr="0">
            <a:noAutofit/>
          </a:bodyPr>
          <a:lstStyle>
            <a:lvl1pPr marL="0" marR="0" lvl="0" indent="0" rtl="0" hangingPunct="0">
              <a:lnSpc>
                <a:spcPct val="100000"/>
              </a:lnSpc>
              <a:buNone/>
              <a:tabLst/>
              <a:defRPr lang="en-GB" sz="1400" kern="1200">
                <a:solidFill>
                  <a:srgbClr val="FFFFFF"/>
                </a:solidFill>
                <a:latin typeface="Arial" pitchFamily="18"/>
                <a:ea typeface="Arial Unicode MS" pitchFamily="2"/>
                <a:cs typeface="Tahoma" pitchFamily="2"/>
              </a:defRPr>
            </a:lvl1pPr>
            <a:lvl2pPr marL="0" marR="0" lvl="0" indent="0" rtl="0" hangingPunct="0">
              <a:lnSpc>
                <a:spcPct val="100000"/>
              </a:lnSpc>
              <a:buNone/>
              <a:tabLst/>
              <a:defRPr lang="en-GB" sz="1400" kern="1200">
                <a:solidFill>
                  <a:srgbClr val="FFFFFF"/>
                </a:solidFill>
                <a:latin typeface="Arial" pitchFamily="18"/>
                <a:ea typeface="Arial Unicode MS" pitchFamily="2"/>
                <a:cs typeface="Tahoma" pitchFamily="2"/>
              </a:defRPr>
            </a:lvl2pPr>
          </a:lstStyle>
          <a:p>
            <a:pPr lvl="0"/>
            <a:r>
              <a:rPr lang="en-GB"/>
              <a:t>InterCorp Workshop</a:t>
            </a:r>
          </a:p>
          <a:p>
            <a:pPr lvl="0"/>
            <a:r>
              <a:rPr lang="en-GB"/>
              <a:t>září </a:t>
            </a:r>
            <a:r>
              <a:rPr lang="en-GB" smtClean="0"/>
              <a:t>2013</a:t>
            </a:r>
            <a:fld id="{FF8D78C8-D825-4313-9D4B-4ABF728AD09A}" type="datetime1">
              <a:rPr lang="en-GB" smtClean="0"/>
              <a:t>05/09/2013</a:t>
            </a:fld>
            <a:endParaRPr lang="en-GB"/>
          </a:p>
        </p:txBody>
      </p:sp>
      <p:sp>
        <p:nvSpPr>
          <p:cNvPr id="5" name="Footer Placeholder 4"/>
          <p:cNvSpPr txBox="1">
            <a:spLocks noGrp="1"/>
          </p:cNvSpPr>
          <p:nvPr>
            <p:ph type="ftr" sz="quarter" idx="3"/>
          </p:nvPr>
        </p:nvSpPr>
        <p:spPr>
          <a:xfrm>
            <a:off x="3124079" y="6244920"/>
            <a:ext cx="2895839" cy="476640"/>
          </a:xfrm>
          <a:prstGeom prst="rect">
            <a:avLst/>
          </a:prstGeom>
          <a:noFill/>
          <a:ln>
            <a:noFill/>
          </a:ln>
        </p:spPr>
        <p:txBody>
          <a:bodyPr wrap="square" lIns="90000" tIns="46800" rIns="90000" bIns="46800" anchor="t" anchorCtr="0">
            <a:noAutofit/>
          </a:bodyPr>
          <a:lstStyle>
            <a:lvl1pPr marL="0" marR="0" lvl="0" indent="0" algn="ctr" rtl="0" hangingPunct="0">
              <a:lnSpc>
                <a:spcPct val="100000"/>
              </a:lnSpc>
              <a:buNone/>
              <a:tabLst/>
              <a:defRPr lang="en-GB" sz="1400" kern="1200">
                <a:solidFill>
                  <a:srgbClr val="FFFFFF"/>
                </a:solidFill>
                <a:latin typeface="Arial" pitchFamily="18"/>
                <a:ea typeface="Arial Unicode MS" pitchFamily="2"/>
                <a:cs typeface="Tahoma" pitchFamily="2"/>
              </a:defRPr>
            </a:lvl1pPr>
          </a:lstStyle>
          <a:p>
            <a:pPr lvl="0"/>
            <a:r>
              <a:rPr lang="en-GB" smtClean="0"/>
              <a:t>InterCorp Workshop  září 2013   patrickcorness.wordpress.com</a:t>
            </a:r>
            <a:endParaRPr lang="en-GB"/>
          </a:p>
        </p:txBody>
      </p:sp>
      <p:sp>
        <p:nvSpPr>
          <p:cNvPr id="6" name="Slide Number Placeholder 5"/>
          <p:cNvSpPr txBox="1">
            <a:spLocks noGrp="1"/>
          </p:cNvSpPr>
          <p:nvPr>
            <p:ph type="sldNum" sz="quarter" idx="4"/>
          </p:nvPr>
        </p:nvSpPr>
        <p:spPr>
          <a:xfrm>
            <a:off x="6553080" y="6244920"/>
            <a:ext cx="1906560" cy="476640"/>
          </a:xfrm>
          <a:prstGeom prst="rect">
            <a:avLst/>
          </a:prstGeom>
          <a:noFill/>
          <a:ln>
            <a:noFill/>
          </a:ln>
        </p:spPr>
        <p:txBody>
          <a:bodyPr wrap="square" lIns="90000" tIns="46800" rIns="90000" bIns="46800" anchor="t" anchorCtr="0">
            <a:noAutofit/>
          </a:bodyPr>
          <a:lstStyle>
            <a:lvl1pPr marL="0" marR="0" lvl="0" indent="0" algn="r" rtl="0" hangingPunct="0">
              <a:lnSpc>
                <a:spcPct val="100000"/>
              </a:lnSpc>
              <a:buNone/>
              <a:tabLst/>
              <a:defRPr lang="en-GB" sz="1400" kern="1200">
                <a:solidFill>
                  <a:srgbClr val="FFFFFF"/>
                </a:solidFill>
                <a:latin typeface="Arial" pitchFamily="18"/>
                <a:ea typeface="Arial Unicode MS" pitchFamily="2"/>
                <a:cs typeface="Tahoma" pitchFamily="2"/>
              </a:defRPr>
            </a:lvl1pPr>
          </a:lstStyle>
          <a:p>
            <a:pPr lvl="0"/>
            <a:fld id="{0079D002-18AB-41B7-805D-76B38A0C360F}" type="slidenum">
              <a:t>‹#›</a:t>
            </a:fld>
            <a:endParaRPr lang="en-GB"/>
          </a:p>
        </p:txBody>
      </p:sp>
      <p:sp>
        <p:nvSpPr>
          <p:cNvPr id="7" name="Freeform 6"/>
          <p:cNvSpPr/>
          <p:nvPr/>
        </p:nvSpPr>
        <p:spPr>
          <a:xfrm>
            <a:off x="0" y="0"/>
            <a:ext cx="9144000" cy="1522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DCC66"/>
          </a:solidFill>
          <a:ln>
            <a:noFill/>
            <a:prstDash val="solid"/>
          </a:ln>
        </p:spPr>
        <p:txBody>
          <a:bodyPr vert="horz" wrap="none" lIns="90000" tIns="46800" rIns="90000" bIns="46800" anchor="ctr" anchorCtr="0" compatLnSpc="0">
            <a:noAutofit/>
          </a:bodyPr>
          <a:lstStyle/>
          <a:p>
            <a:pPr lvl="0" rtl="0" hangingPunct="0">
              <a:buNone/>
              <a:tabLst/>
            </a:pPr>
            <a:endParaRPr lang="en-GB" sz="2400">
              <a:latin typeface="Times New Roman" pitchFamily="18"/>
              <a:ea typeface="Arial Unicode MS" pitchFamily="2"/>
              <a:cs typeface="Tahoma" pitchFamily="2"/>
            </a:endParaRPr>
          </a:p>
        </p:txBody>
      </p:sp>
      <p:graphicFrame>
        <p:nvGraphicFramePr>
          <p:cNvPr id="8" name="Object 7"/>
          <p:cNvGraphicFramePr/>
          <p:nvPr/>
        </p:nvGraphicFramePr>
        <p:xfrm>
          <a:off x="7238880" y="228600"/>
          <a:ext cx="1689119" cy="630360"/>
        </p:xfrm>
        <a:graphic>
          <a:graphicData uri="http://schemas.openxmlformats.org/presentationml/2006/ole">
            <mc:AlternateContent xmlns:mc="http://schemas.openxmlformats.org/markup-compatibility/2006">
              <mc:Choice xmlns:v="urn:schemas-microsoft-com:vml" Requires="v">
                <p:oleObj spid="_x0000_s2072" name="Document" r:id="rId15" imgW="4698815" imgH="1755381" progId="Word.Document.8">
                  <p:embed/>
                </p:oleObj>
              </mc:Choice>
              <mc:Fallback>
                <p:oleObj name="Document" r:id="rId15" imgW="4698815" imgH="1755381" progId="Word.Document.8">
                  <p:embed/>
                  <p:pic>
                    <p:nvPicPr>
                      <p:cNvPr id="0" name=""/>
                      <p:cNvPicPr/>
                      <p:nvPr/>
                    </p:nvPicPr>
                    <p:blipFill>
                      <a:blip r:embed="rId16"/>
                      <a:stretch>
                        <a:fillRect/>
                      </a:stretch>
                    </p:blipFill>
                    <p:spPr>
                      <a:xfrm>
                        <a:off x="7238880" y="228600"/>
                        <a:ext cx="1689119" cy="630360"/>
                      </a:xfrm>
                      <a:prstGeom prst="rect">
                        <a:avLst/>
                      </a:prstGeom>
                    </p:spPr>
                  </p:pic>
                </p:oleObj>
              </mc:Fallback>
            </mc:AlternateContent>
          </a:graphicData>
        </a:graphic>
      </p:graphicFrame>
      <p:pic>
        <p:nvPicPr>
          <p:cNvPr id="9" name="Picture 8"/>
          <p:cNvPicPr>
            <a:picLocks noChangeAspect="1"/>
          </p:cNvPicPr>
          <p:nvPr/>
        </p:nvPicPr>
        <p:blipFill>
          <a:blip r:embed="rId17">
            <a:lum bright="-50000"/>
            <a:alphaModFix/>
          </a:blip>
          <a:srcRect/>
          <a:stretch>
            <a:fillRect/>
          </a:stretch>
        </p:blipFill>
        <p:spPr>
          <a:xfrm>
            <a:off x="8542440" y="6041879"/>
            <a:ext cx="372960" cy="739799"/>
          </a:xfrm>
          <a:prstGeom prst="rect">
            <a:avLst/>
          </a:prstGeom>
          <a:noFill/>
          <a:ln>
            <a:noFill/>
          </a:ln>
        </p:spPr>
      </p:pic>
      <p:sp>
        <p:nvSpPr>
          <p:cNvPr id="10" name="Text Placeholder 9"/>
          <p:cNvSpPr txBox="1">
            <a:spLocks noGrp="1"/>
          </p:cNvSpPr>
          <p:nvPr>
            <p:ph type="body" idx="1"/>
          </p:nvPr>
        </p:nvSpPr>
        <p:spPr>
          <a:xfrm>
            <a:off x="457200" y="1604520"/>
            <a:ext cx="8229240" cy="4525920"/>
          </a:xfrm>
          <a:prstGeom prst="rect">
            <a:avLst/>
          </a:prstGeom>
          <a:noFill/>
          <a:ln>
            <a:noFill/>
          </a:ln>
        </p:spPr>
        <p:txBody>
          <a:bodyPr vert="horz" lIns="0" tIns="0" rIns="0" bIns="0" compatLnSpc="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dt="0"/>
  <p:txStyles>
    <p:titleStyle>
      <a:lvl1pPr marL="0" marR="0" indent="0" algn="l" rtl="0" hangingPunct="1">
        <a:lnSpc>
          <a:spcPct val="100000"/>
        </a:lnSpc>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en-GB" sz="4000" b="0" i="0" u="none" strike="noStrike" kern="1200" baseline="0">
          <a:ln>
            <a:noFill/>
          </a:ln>
          <a:solidFill>
            <a:srgbClr val="990000"/>
          </a:solidFill>
          <a:latin typeface="Verdana" pitchFamily="34"/>
          <a:ea typeface="MS Gothic" pitchFamily="2"/>
          <a:cs typeface="Tahoma" pitchFamily="2"/>
        </a:defRPr>
      </a:lvl1pPr>
    </p:titleStyle>
    <p:bodyStyle>
      <a:lvl1pPr marL="0" marR="0" indent="0" algn="l" rtl="0" hangingPunct="1">
        <a:lnSpc>
          <a:spcPct val="120000"/>
        </a:lnSpc>
        <a:spcBef>
          <a:spcPts val="799"/>
        </a:spcBef>
        <a:spcAft>
          <a:spcPts val="0"/>
        </a:spcAft>
        <a:tabLst>
          <a:tab pos="571320" algn="l"/>
          <a:tab pos="1485719" algn="l"/>
          <a:tab pos="2400119" algn="l"/>
          <a:tab pos="3314519" algn="l"/>
          <a:tab pos="4228919" algn="l"/>
          <a:tab pos="5143320" algn="l"/>
          <a:tab pos="6057720" algn="l"/>
          <a:tab pos="6972120" algn="l"/>
          <a:tab pos="7886520" algn="l"/>
          <a:tab pos="8800920" algn="l"/>
          <a:tab pos="9715320" algn="l"/>
        </a:tabLst>
        <a:defRPr lang="en-GB" sz="3200" b="0" i="0" u="none" strike="noStrike" kern="1200" baseline="0">
          <a:ln>
            <a:noFill/>
          </a:ln>
          <a:solidFill>
            <a:srgbClr val="000000"/>
          </a:solidFill>
          <a:latin typeface="Verdana" pitchFamily="34"/>
          <a:ea typeface="MS Gothic" pitchFamily="2"/>
          <a:cs typeface="Tahoma" pitchFamily="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Assessing User Satisfaction with Embedded MT">
    <p:spTree>
      <p:nvGrpSpPr>
        <p:cNvPr id="1" name=""/>
        <p:cNvGrpSpPr/>
        <p:nvPr/>
      </p:nvGrpSpPr>
      <p:grpSpPr>
        <a:xfrm>
          <a:off x="0" y="0"/>
          <a:ext cx="0" cy="0"/>
          <a:chOff x="0" y="0"/>
          <a:chExt cx="0" cy="0"/>
        </a:xfrm>
      </p:grpSpPr>
      <p:sp>
        <p:nvSpPr>
          <p:cNvPr id="2" name="Title 1">
            <a:hlinkClick r:id="" action="ppaction://hlinkshowjump?jump=nextslide"/>
          </p:cNvPr>
          <p:cNvSpPr txBox="1">
            <a:spLocks noGrp="1"/>
          </p:cNvSpPr>
          <p:nvPr>
            <p:ph type="title" idx="4294967295"/>
          </p:nvPr>
        </p:nvSpPr>
        <p:spPr>
          <a:xfrm>
            <a:off x="540000" y="363933"/>
            <a:ext cx="6840000" cy="956288"/>
          </a:xfrm>
        </p:spPr>
        <p:txBody>
          <a:bodyPr wrap="square" anchorCtr="0">
            <a:spAutoFit/>
          </a:bodyPr>
          <a:lstStyle/>
          <a:p>
            <a:pPr lvl="0"/>
            <a:r>
              <a:rPr lang="en-GB" sz="2000" dirty="0" err="1"/>
              <a:t>Čtyřjazyčný</a:t>
            </a:r>
            <a:r>
              <a:rPr lang="en-GB" sz="2000" dirty="0"/>
              <a:t> </a:t>
            </a:r>
            <a:r>
              <a:rPr lang="en-GB" sz="2000" dirty="0" err="1"/>
              <a:t>korpus</a:t>
            </a:r>
            <a:r>
              <a:rPr lang="en-GB" sz="2000" dirty="0"/>
              <a:t/>
            </a:r>
            <a:br>
              <a:rPr lang="en-GB" sz="2000" dirty="0"/>
            </a:br>
            <a:r>
              <a:rPr lang="en-GB" sz="2000" dirty="0" err="1"/>
              <a:t>Jiří</a:t>
            </a:r>
            <a:r>
              <a:rPr lang="en-GB" sz="2000" dirty="0"/>
              <a:t> </a:t>
            </a:r>
            <a:r>
              <a:rPr lang="en-GB" sz="2000" dirty="0" err="1"/>
              <a:t>Levý</a:t>
            </a:r>
            <a:r>
              <a:rPr lang="en-GB" sz="2000" dirty="0"/>
              <a:t>, </a:t>
            </a:r>
            <a:r>
              <a:rPr lang="en-GB" sz="2000" i="1" dirty="0" err="1"/>
              <a:t>Umění</a:t>
            </a:r>
            <a:r>
              <a:rPr lang="en-GB" sz="2000" i="1" dirty="0"/>
              <a:t> </a:t>
            </a:r>
            <a:r>
              <a:rPr lang="en-GB" sz="2000" i="1" dirty="0" err="1"/>
              <a:t>překladu</a:t>
            </a:r>
            <a:r>
              <a:rPr lang="en-GB" sz="2000" dirty="0"/>
              <a:t/>
            </a:r>
            <a:br>
              <a:rPr lang="en-GB" sz="2000" dirty="0"/>
            </a:br>
            <a:r>
              <a:rPr lang="en-GB" sz="1600" dirty="0" err="1"/>
              <a:t>česky-anglicky-německy-rusky</a:t>
            </a:r>
            <a:endParaRPr lang="en-GB" sz="1600" dirty="0"/>
          </a:p>
        </p:txBody>
      </p:sp>
      <p:sp>
        <p:nvSpPr>
          <p:cNvPr id="3" name="Subtitle 2"/>
          <p:cNvSpPr txBox="1">
            <a:spLocks noGrp="1"/>
          </p:cNvSpPr>
          <p:nvPr>
            <p:ph type="subTitle" idx="4294967295"/>
          </p:nvPr>
        </p:nvSpPr>
        <p:spPr>
          <a:xfrm>
            <a:off x="701048" y="3032705"/>
            <a:ext cx="7632719" cy="1512851"/>
          </a:xfrm>
        </p:spPr>
        <p:txBody>
          <a:bodyPr wrap="square" lIns="90000" tIns="46800" rIns="90000" bIns="46800" anchor="t" anchorCtr="0">
            <a:spAutoFit/>
          </a:bodyPr>
          <a:lstStyle/>
          <a:p>
            <a:pPr lvl="0" algn="r">
              <a:spcBef>
                <a:spcPts val="598"/>
              </a:spcBef>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800" dirty="0">
              <a:solidFill>
                <a:srgbClr val="990000"/>
              </a:solidFill>
            </a:endParaRPr>
          </a:p>
          <a:p>
            <a:pPr lvl="0" algn="r">
              <a:spcBef>
                <a:spcPts val="598"/>
              </a:spcBef>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1600" dirty="0">
                <a:solidFill>
                  <a:srgbClr val="990000"/>
                </a:solidFill>
              </a:rPr>
              <a:t>Patrick </a:t>
            </a:r>
            <a:r>
              <a:rPr lang="en-GB" sz="1600" dirty="0" err="1">
                <a:solidFill>
                  <a:srgbClr val="990000"/>
                </a:solidFill>
              </a:rPr>
              <a:t>Corness</a:t>
            </a:r>
            <a:endParaRPr lang="en-GB" sz="1600" dirty="0">
              <a:solidFill>
                <a:srgbClr val="990000"/>
              </a:solidFill>
            </a:endParaRPr>
          </a:p>
          <a:p>
            <a:pPr lvl="0" algn="r">
              <a:spcBef>
                <a:spcPts val="598"/>
              </a:spcBef>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1600" dirty="0">
                <a:solidFill>
                  <a:srgbClr val="990000"/>
                </a:solidFill>
              </a:rPr>
              <a:t>  Centre for Translation Studies</a:t>
            </a:r>
          </a:p>
          <a:p>
            <a:pPr lvl="0" algn="r">
              <a:spcBef>
                <a:spcPts val="598"/>
              </a:spcBef>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1600" dirty="0">
                <a:solidFill>
                  <a:srgbClr val="990000"/>
                </a:solidFill>
              </a:rPr>
              <a:t>  University of Leeds, England</a:t>
            </a:r>
          </a:p>
        </p:txBody>
      </p:sp>
      <p:pic>
        <p:nvPicPr>
          <p:cNvPr id="4" name="Picture 3"/>
          <p:cNvPicPr>
            <a:picLocks noChangeAspect="1"/>
          </p:cNvPicPr>
          <p:nvPr/>
        </p:nvPicPr>
        <p:blipFill>
          <a:blip r:embed="rId3">
            <a:lum bright="-50000"/>
            <a:alphaModFix/>
          </a:blip>
          <a:srcRect/>
          <a:stretch>
            <a:fillRect/>
          </a:stretch>
        </p:blipFill>
        <p:spPr>
          <a:xfrm>
            <a:off x="540000" y="2349131"/>
            <a:ext cx="3060000" cy="2880000"/>
          </a:xfrm>
          <a:prstGeom prst="rect">
            <a:avLst/>
          </a:prstGeom>
          <a:noFill/>
          <a:ln>
            <a:noFill/>
          </a:ln>
        </p:spPr>
      </p:pic>
      <p:sp>
        <p:nvSpPr>
          <p:cNvPr id="5" name="Footer Placeholder 4"/>
          <p:cNvSpPr>
            <a:spLocks noGrp="1"/>
          </p:cNvSpPr>
          <p:nvPr>
            <p:ph type="ftr" sz="quarter" idx="11"/>
          </p:nvPr>
        </p:nvSpPr>
        <p:spPr/>
        <p:txBody>
          <a:bodyPr/>
          <a:lstStyle/>
          <a:p>
            <a:pPr lvl="0"/>
            <a:r>
              <a:rPr lang="en-GB" smtClean="0"/>
              <a:t>InterCorp Workshop  září 2013   patrickcorness.wordpress.com</a:t>
            </a:r>
            <a:endParaRPr lang="en-GB"/>
          </a:p>
        </p:txBody>
      </p:sp>
    </p:spTree>
  </p:cSld>
  <p:clrMapOvr>
    <a:masterClrMapping/>
  </p:clrMapOvr>
  <p:transition spd="slow">
    <p:cove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name="page10">
    <p:spTree>
      <p:nvGrpSpPr>
        <p:cNvPr id="1" name=""/>
        <p:cNvGrpSpPr/>
        <p:nvPr/>
      </p:nvGrpSpPr>
      <p:grpSpPr>
        <a:xfrm>
          <a:off x="0" y="0"/>
          <a:ext cx="0" cy="0"/>
          <a:chOff x="0" y="0"/>
          <a:chExt cx="0" cy="0"/>
        </a:xfrm>
      </p:grpSpPr>
      <p:sp>
        <p:nvSpPr>
          <p:cNvPr id="7" name="Footer Placeholder 2"/>
          <p:cNvSpPr>
            <a:spLocks noGrp="1"/>
          </p:cNvSpPr>
          <p:nvPr>
            <p:ph type="ftr" sz="quarter" idx="11"/>
          </p:nvPr>
        </p:nvSpPr>
        <p:spPr/>
        <p:txBody>
          <a:bodyPr/>
          <a:lstStyle/>
          <a:p>
            <a:pPr lvl="0"/>
            <a:r>
              <a:rPr lang="en-GB" smtClean="0"/>
              <a:t>InterCorp Workshop  září 2013   patrickcorness.wordpress.com</a:t>
            </a:r>
            <a:endParaRPr lang="en-GB"/>
          </a:p>
        </p:txBody>
      </p:sp>
      <p:sp>
        <p:nvSpPr>
          <p:cNvPr id="2" name="Title 1">
            <a:hlinkClick r:id="" action="ppaction://hlinkshowjump?jump=nextslide"/>
          </p:cNvPr>
          <p:cNvSpPr txBox="1">
            <a:spLocks noGrp="1"/>
          </p:cNvSpPr>
          <p:nvPr>
            <p:ph type="title" idx="4294967295"/>
          </p:nvPr>
        </p:nvSpPr>
        <p:spPr>
          <a:xfrm>
            <a:off x="180000" y="333418"/>
            <a:ext cx="8390794" cy="956288"/>
          </a:xfrm>
        </p:spPr>
        <p:txBody>
          <a:bodyPr wrap="square" anchorCtr="0">
            <a:spAutoFit/>
          </a:bodyPr>
          <a:lstStyle/>
          <a:p>
            <a:pPr lvl="0"/>
            <a:r>
              <a:rPr lang="en-GB" sz="2000" dirty="0" err="1"/>
              <a:t>Čtyřjazyčný</a:t>
            </a:r>
            <a:r>
              <a:rPr lang="en-GB" sz="2000" dirty="0"/>
              <a:t> </a:t>
            </a:r>
            <a:r>
              <a:rPr lang="en-GB" sz="2000" dirty="0" err="1"/>
              <a:t>korpus</a:t>
            </a:r>
            <a:r>
              <a:rPr lang="en-GB" sz="2000" dirty="0"/>
              <a:t/>
            </a:r>
            <a:br>
              <a:rPr lang="en-GB" sz="2000" dirty="0"/>
            </a:br>
            <a:r>
              <a:rPr lang="en-GB" sz="2000" dirty="0" err="1"/>
              <a:t>Jiří</a:t>
            </a:r>
            <a:r>
              <a:rPr lang="en-GB" sz="2000" dirty="0"/>
              <a:t> </a:t>
            </a:r>
            <a:r>
              <a:rPr lang="en-GB" sz="2000" dirty="0" err="1"/>
              <a:t>Levý</a:t>
            </a:r>
            <a:r>
              <a:rPr lang="en-GB" sz="2000" dirty="0"/>
              <a:t>, </a:t>
            </a:r>
            <a:r>
              <a:rPr lang="en-GB" sz="2000" i="1" dirty="0" err="1"/>
              <a:t>Umění</a:t>
            </a:r>
            <a:r>
              <a:rPr lang="en-GB" sz="2000" i="1" dirty="0"/>
              <a:t> </a:t>
            </a:r>
            <a:r>
              <a:rPr lang="en-GB" sz="2000" i="1" dirty="0" err="1"/>
              <a:t>překladu</a:t>
            </a:r>
            <a:r>
              <a:rPr lang="en-GB" sz="2800" i="1" dirty="0"/>
              <a:t/>
            </a:r>
            <a:br>
              <a:rPr lang="en-GB" sz="2800" i="1" dirty="0"/>
            </a:br>
            <a:r>
              <a:rPr lang="en-GB" sz="1600" dirty="0" err="1"/>
              <a:t>vynechávky</a:t>
            </a:r>
            <a:r>
              <a:rPr lang="en-GB" sz="1600" dirty="0"/>
              <a:t> v </a:t>
            </a:r>
            <a:r>
              <a:rPr lang="en-GB" sz="1600" dirty="0" err="1"/>
              <a:t>tomto</a:t>
            </a:r>
            <a:r>
              <a:rPr lang="en-GB" sz="1600" dirty="0"/>
              <a:t> </a:t>
            </a:r>
            <a:r>
              <a:rPr lang="en-GB" sz="1600" dirty="0" err="1" smtClean="0"/>
              <a:t>korpusu</a:t>
            </a:r>
            <a:endParaRPr lang="en-GB" sz="1600" dirty="0"/>
          </a:p>
        </p:txBody>
      </p:sp>
      <p:sp>
        <p:nvSpPr>
          <p:cNvPr id="3" name="Text Placeholder 2"/>
          <p:cNvSpPr txBox="1">
            <a:spLocks noGrp="1"/>
          </p:cNvSpPr>
          <p:nvPr>
            <p:ph type="body" idx="4294967295"/>
          </p:nvPr>
        </p:nvSpPr>
        <p:spPr>
          <a:xfrm>
            <a:off x="0" y="1980000"/>
            <a:ext cx="8100000" cy="4878000"/>
          </a:xfrm>
        </p:spPr>
        <p:txBody>
          <a:bodyPr wrap="square" anchor="t" anchorCtr="0">
            <a:spAutoFit/>
          </a:bodyPr>
          <a:lstStyle/>
          <a:p>
            <a:pPr lvl="0">
              <a:spcBef>
                <a:spcPts val="697"/>
              </a:spcBef>
            </a:pPr>
            <a:endParaRPr lang="en-GB" sz="2200" dirty="0"/>
          </a:p>
          <a:p>
            <a:pPr lvl="0">
              <a:spcBef>
                <a:spcPts val="697"/>
              </a:spcBef>
            </a:pPr>
            <a:endParaRPr lang="en-GB" sz="2000" i="1" dirty="0"/>
          </a:p>
          <a:p>
            <a:pPr lvl="0">
              <a:spcBef>
                <a:spcPts val="697"/>
              </a:spcBef>
            </a:pPr>
            <a:endParaRPr lang="en-GB" sz="2000" dirty="0"/>
          </a:p>
        </p:txBody>
      </p:sp>
      <p:sp>
        <p:nvSpPr>
          <p:cNvPr id="5" name="TextBox 4"/>
          <p:cNvSpPr txBox="1"/>
          <p:nvPr/>
        </p:nvSpPr>
        <p:spPr>
          <a:xfrm>
            <a:off x="180000" y="2408282"/>
            <a:ext cx="8640000" cy="1075764"/>
          </a:xfrm>
          <a:prstGeom prst="rect">
            <a:avLst/>
          </a:prstGeom>
          <a:noFill/>
          <a:ln>
            <a:noFill/>
          </a:ln>
        </p:spPr>
        <p:txBody>
          <a:bodyPr vert="horz" wrap="square" lIns="90000" tIns="45000" rIns="90000" bIns="4500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cs-CZ" sz="1600" b="0" i="0" u="none" strike="noStrike" spc="-40" baseline="0" dirty="0" smtClean="0">
                <a:ln>
                  <a:noFill/>
                </a:ln>
                <a:solidFill>
                  <a:srgbClr val="000000"/>
                </a:solidFill>
                <a:latin typeface="Times New Roman" pitchFamily="18"/>
                <a:ea typeface="Arial Unicode MS" pitchFamily="34"/>
                <a:cs typeface="Times New Roman" pitchFamily="18"/>
              </a:rPr>
              <a:t>I </a:t>
            </a:r>
            <a:r>
              <a:rPr lang="cs-CZ" sz="1600" b="0" i="0" u="none" strike="noStrike" spc="-40" baseline="0" dirty="0">
                <a:ln>
                  <a:noFill/>
                </a:ln>
                <a:solidFill>
                  <a:srgbClr val="000000"/>
                </a:solidFill>
                <a:latin typeface="Times New Roman" pitchFamily="18"/>
                <a:ea typeface="Arial Unicode MS" pitchFamily="34"/>
                <a:cs typeface="Times New Roman" pitchFamily="18"/>
              </a:rPr>
              <a:t>mezi </a:t>
            </a:r>
            <a:r>
              <a:rPr lang="cs-CZ" sz="1600" b="0" i="0" u="none" strike="noStrike" spc="-34" baseline="0" dirty="0">
                <a:ln>
                  <a:noFill/>
                </a:ln>
                <a:solidFill>
                  <a:srgbClr val="000000"/>
                </a:solidFill>
                <a:latin typeface="Times New Roman" pitchFamily="18"/>
                <a:ea typeface="Times New Roman CE" pitchFamily="18"/>
                <a:cs typeface="Times New Roman CE" pitchFamily="18"/>
              </a:rPr>
              <a:t>tak blízkými jazyky, jako jsou čeština a slovenština, jsou v kategorii </a:t>
            </a:r>
            <a:r>
              <a:rPr lang="cs-CZ" sz="1600" b="0" i="0" u="none" strike="noStrike" spc="-26" baseline="0" dirty="0">
                <a:ln>
                  <a:noFill/>
                </a:ln>
                <a:solidFill>
                  <a:srgbClr val="000000"/>
                </a:solidFill>
                <a:latin typeface="Times New Roman" pitchFamily="18"/>
                <a:ea typeface="Times New Roman CE" pitchFamily="18"/>
                <a:cs typeface="Times New Roman CE" pitchFamily="18"/>
              </a:rPr>
              <a:t>gramatických rýmů rozdíly: „Slovenština má např. v první osobě </a:t>
            </a:r>
            <a:r>
              <a:rPr lang="cs-CZ" sz="1600" b="0" i="0" u="none" strike="noStrike" spc="-34" baseline="0" dirty="0">
                <a:ln>
                  <a:noFill/>
                </a:ln>
                <a:solidFill>
                  <a:srgbClr val="000000"/>
                </a:solidFill>
                <a:latin typeface="Times New Roman" pitchFamily="18"/>
                <a:ea typeface="Times New Roman CE" pitchFamily="18"/>
                <a:cs typeface="Times New Roman CE" pitchFamily="18"/>
              </a:rPr>
              <a:t>jednotného čísla všude koncovku </a:t>
            </a:r>
            <a:r>
              <a:rPr lang="cs-CZ" sz="1600" b="0" i="1" u="none" strike="noStrike" baseline="0" dirty="0">
                <a:ln>
                  <a:noFill/>
                </a:ln>
                <a:solidFill>
                  <a:srgbClr val="000000"/>
                </a:solidFill>
                <a:latin typeface="Times New Roman" pitchFamily="18"/>
                <a:ea typeface="Arial Unicode MS" pitchFamily="34"/>
                <a:cs typeface="Times New Roman" pitchFamily="18"/>
              </a:rPr>
              <a:t>— </a:t>
            </a:r>
            <a:r>
              <a:rPr lang="cs-CZ" sz="1600" b="0" i="0" u="none" strike="noStrike" spc="-34" baseline="0" dirty="0">
                <a:ln>
                  <a:noFill/>
                </a:ln>
                <a:solidFill>
                  <a:srgbClr val="000000"/>
                </a:solidFill>
                <a:latin typeface="Times New Roman" pitchFamily="18"/>
                <a:ea typeface="Times New Roman CE" pitchFamily="18"/>
                <a:cs typeface="Times New Roman CE" pitchFamily="18"/>
              </a:rPr>
              <a:t>m (např. proti češ. vedu je slov. vědem, proti kupuji je </a:t>
            </a:r>
            <a:r>
              <a:rPr lang="cs-CZ" sz="1600" b="0" i="0" u="none" strike="noStrike" spc="-34" baseline="0" dirty="0" err="1">
                <a:ln>
                  <a:noFill/>
                </a:ln>
                <a:solidFill>
                  <a:srgbClr val="000000"/>
                </a:solidFill>
                <a:latin typeface="Times New Roman" pitchFamily="18"/>
                <a:ea typeface="Times New Roman CE" pitchFamily="18"/>
                <a:cs typeface="Times New Roman CE" pitchFamily="18"/>
              </a:rPr>
              <a:t>kupujem</a:t>
            </a:r>
            <a:r>
              <a:rPr lang="cs-CZ" sz="1600" b="0" i="0" u="none" strike="noStrike" spc="-34" baseline="0" dirty="0">
                <a:ln>
                  <a:noFill/>
                </a:ln>
                <a:solidFill>
                  <a:srgbClr val="000000"/>
                </a:solidFill>
                <a:latin typeface="Times New Roman" pitchFamily="18"/>
                <a:ea typeface="Times New Roman CE" pitchFamily="18"/>
                <a:cs typeface="Times New Roman CE" pitchFamily="18"/>
              </a:rPr>
              <a:t> atd.). Z toho vyplývají pro sloven</a:t>
            </a:r>
            <a:r>
              <a:rPr lang="cs-CZ" sz="1600" b="0" i="0" u="none" strike="noStrike" spc="-26" baseline="0" dirty="0">
                <a:ln>
                  <a:noFill/>
                </a:ln>
                <a:solidFill>
                  <a:srgbClr val="000000"/>
                </a:solidFill>
                <a:latin typeface="Times New Roman" pitchFamily="18"/>
                <a:ea typeface="Times New Roman CE" pitchFamily="18"/>
                <a:cs typeface="Times New Roman CE" pitchFamily="18"/>
              </a:rPr>
              <a:t>štinu větší možnosti gramatických rýmů a menší možnosti rýmů </a:t>
            </a:r>
            <a:r>
              <a:rPr lang="cs-CZ" sz="1600" b="0" i="0" u="none" strike="noStrike" spc="-14" baseline="0" dirty="0">
                <a:ln>
                  <a:noFill/>
                </a:ln>
                <a:solidFill>
                  <a:srgbClr val="000000"/>
                </a:solidFill>
                <a:latin typeface="Times New Roman" pitchFamily="18"/>
                <a:ea typeface="Times New Roman CE" pitchFamily="18"/>
                <a:cs typeface="Times New Roman CE" pitchFamily="18"/>
              </a:rPr>
              <a:t>různorodých (nejsou tu například rýmy typu ledu </a:t>
            </a:r>
            <a:r>
              <a:rPr lang="cs-CZ" sz="1600" b="0" i="1" u="none" strike="noStrike" baseline="0" dirty="0">
                <a:ln>
                  <a:noFill/>
                </a:ln>
                <a:solidFill>
                  <a:srgbClr val="000000"/>
                </a:solidFill>
                <a:latin typeface="Times New Roman" pitchFamily="18"/>
                <a:ea typeface="Arial Unicode MS" pitchFamily="34"/>
                <a:cs typeface="Times New Roman" pitchFamily="18"/>
              </a:rPr>
              <a:t>— </a:t>
            </a:r>
            <a:r>
              <a:rPr lang="cs-CZ" sz="1600" b="0" i="0" u="none" strike="noStrike" spc="-14" baseline="0" dirty="0">
                <a:ln>
                  <a:noFill/>
                </a:ln>
                <a:solidFill>
                  <a:srgbClr val="000000"/>
                </a:solidFill>
                <a:latin typeface="Times New Roman" pitchFamily="18"/>
                <a:ea typeface="Arial Unicode MS" pitchFamily="34"/>
                <a:cs typeface="Times New Roman" pitchFamily="18"/>
              </a:rPr>
              <a:t>vedu, sluji </a:t>
            </a:r>
            <a:r>
              <a:rPr lang="cs-CZ" sz="1600" b="0" i="1" u="none" strike="noStrike" baseline="0" dirty="0">
                <a:ln>
                  <a:noFill/>
                </a:ln>
                <a:solidFill>
                  <a:srgbClr val="000000"/>
                </a:solidFill>
                <a:latin typeface="Times New Roman" pitchFamily="18"/>
                <a:ea typeface="Arial Unicode MS" pitchFamily="34"/>
                <a:cs typeface="Times New Roman" pitchFamily="18"/>
              </a:rPr>
              <a:t>— </a:t>
            </a:r>
            <a:r>
              <a:rPr lang="cs-CZ" sz="1600" b="0" i="0" u="none" strike="noStrike" spc="-74" baseline="0" dirty="0">
                <a:ln>
                  <a:noFill/>
                </a:ln>
                <a:solidFill>
                  <a:srgbClr val="000000"/>
                </a:solidFill>
                <a:latin typeface="Times New Roman" pitchFamily="18"/>
                <a:ea typeface="Arial Unicode MS" pitchFamily="34"/>
                <a:cs typeface="Times New Roman" pitchFamily="18"/>
              </a:rPr>
              <a:t>pluji</a:t>
            </a:r>
            <a:r>
              <a:rPr lang="cs-CZ" sz="1600" b="0" i="0" u="none" strike="noStrike" spc="-74" baseline="0" dirty="0" smtClean="0">
                <a:ln>
                  <a:noFill/>
                </a:ln>
                <a:solidFill>
                  <a:srgbClr val="000000"/>
                </a:solidFill>
                <a:latin typeface="Times New Roman" pitchFamily="18"/>
                <a:ea typeface="Arial Unicode MS" pitchFamily="34"/>
                <a:cs typeface="Times New Roman" pitchFamily="18"/>
              </a:rPr>
              <a:t>).</a:t>
            </a:r>
            <a:endParaRPr lang="en-GB" sz="2400" b="0" i="0" u="none" strike="noStrike" baseline="0" dirty="0">
              <a:ln>
                <a:noFill/>
              </a:ln>
              <a:solidFill>
                <a:srgbClr val="000000"/>
              </a:solidFill>
              <a:latin typeface="Verdana" pitchFamily="34"/>
              <a:ea typeface="MS Gothic" pitchFamily="2"/>
              <a:cs typeface="Tahoma" pitchFamily="2"/>
            </a:endParaRPr>
          </a:p>
        </p:txBody>
      </p:sp>
    </p:spTree>
  </p:cSld>
  <p:clrMapOvr>
    <a:masterClrMapping/>
  </p:clrMapOvr>
  <p:transition>
    <p:pull dir="r"/>
  </p:transition>
  <p:timing>
    <p:tnLst>
      <p:par>
        <p:cTn id="1" dur="indefinite" restart="never" nodeType="tmRoot"/>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name="page11">
    <p:spTree>
      <p:nvGrpSpPr>
        <p:cNvPr id="1" name=""/>
        <p:cNvGrpSpPr/>
        <p:nvPr/>
      </p:nvGrpSpPr>
      <p:grpSpPr>
        <a:xfrm>
          <a:off x="0" y="0"/>
          <a:ext cx="0" cy="0"/>
          <a:chOff x="0" y="0"/>
          <a:chExt cx="0" cy="0"/>
        </a:xfrm>
      </p:grpSpPr>
      <p:sp>
        <p:nvSpPr>
          <p:cNvPr id="7" name="Footer Placeholder 2"/>
          <p:cNvSpPr>
            <a:spLocks noGrp="1"/>
          </p:cNvSpPr>
          <p:nvPr>
            <p:ph type="ftr" sz="quarter" idx="11"/>
          </p:nvPr>
        </p:nvSpPr>
        <p:spPr/>
        <p:txBody>
          <a:bodyPr/>
          <a:lstStyle/>
          <a:p>
            <a:pPr lvl="0"/>
            <a:r>
              <a:rPr lang="en-GB" smtClean="0"/>
              <a:t>InterCorp Workshop  září 2013   patrickcorness.wordpress.com</a:t>
            </a:r>
            <a:endParaRPr lang="en-GB"/>
          </a:p>
        </p:txBody>
      </p:sp>
      <p:sp>
        <p:nvSpPr>
          <p:cNvPr id="2" name="Title 1">
            <a:hlinkClick r:id="" action="ppaction://hlinkshowjump?jump=nextslide"/>
          </p:cNvPr>
          <p:cNvSpPr txBox="1">
            <a:spLocks noGrp="1"/>
          </p:cNvSpPr>
          <p:nvPr>
            <p:ph type="title" idx="4294967295"/>
          </p:nvPr>
        </p:nvSpPr>
        <p:spPr>
          <a:xfrm>
            <a:off x="180000" y="289108"/>
            <a:ext cx="8278200" cy="1202510"/>
          </a:xfrm>
        </p:spPr>
        <p:txBody>
          <a:bodyPr wrap="square" anchorCtr="0">
            <a:spAutoFit/>
          </a:bodyPr>
          <a:lstStyle/>
          <a:p>
            <a:pPr lvl="0"/>
            <a:r>
              <a:rPr lang="en-GB" sz="2000" dirty="0" err="1"/>
              <a:t>Čtyřjazyčný</a:t>
            </a:r>
            <a:r>
              <a:rPr lang="en-GB" sz="2000" dirty="0"/>
              <a:t> </a:t>
            </a:r>
            <a:r>
              <a:rPr lang="en-GB" sz="2000" dirty="0" err="1"/>
              <a:t>korpus</a:t>
            </a:r>
            <a:r>
              <a:rPr lang="en-GB" sz="2000" dirty="0"/>
              <a:t/>
            </a:r>
            <a:br>
              <a:rPr lang="en-GB" sz="2000" dirty="0"/>
            </a:br>
            <a:r>
              <a:rPr lang="en-GB" sz="2000" dirty="0" err="1"/>
              <a:t>Jiří</a:t>
            </a:r>
            <a:r>
              <a:rPr lang="en-GB" sz="2000" dirty="0"/>
              <a:t> </a:t>
            </a:r>
            <a:r>
              <a:rPr lang="en-GB" sz="2000" dirty="0" err="1"/>
              <a:t>Levý</a:t>
            </a:r>
            <a:r>
              <a:rPr lang="en-GB" sz="2000" dirty="0"/>
              <a:t>, </a:t>
            </a:r>
            <a:r>
              <a:rPr lang="en-GB" sz="2000" i="1" dirty="0" err="1"/>
              <a:t>Umění</a:t>
            </a:r>
            <a:r>
              <a:rPr lang="en-GB" sz="2000" i="1" dirty="0"/>
              <a:t> </a:t>
            </a:r>
            <a:r>
              <a:rPr lang="en-GB" sz="2000" i="1" dirty="0" err="1"/>
              <a:t>překladu</a:t>
            </a:r>
            <a:r>
              <a:rPr lang="en-GB" sz="2800" i="1" dirty="0"/>
              <a:t/>
            </a:r>
            <a:br>
              <a:rPr lang="en-GB" sz="2800" i="1" dirty="0"/>
            </a:br>
            <a:r>
              <a:rPr lang="en-GB" sz="1600" dirty="0" err="1"/>
              <a:t>vynechávky</a:t>
            </a:r>
            <a:r>
              <a:rPr lang="en-GB" sz="1600" dirty="0"/>
              <a:t> v </a:t>
            </a:r>
            <a:r>
              <a:rPr lang="en-GB" sz="1600" dirty="0" err="1"/>
              <a:t>tomto</a:t>
            </a:r>
            <a:r>
              <a:rPr lang="en-GB" sz="1600" dirty="0"/>
              <a:t> </a:t>
            </a:r>
            <a:r>
              <a:rPr lang="en-GB" sz="1600" dirty="0" err="1"/>
              <a:t>korpusu</a:t>
            </a:r>
            <a:r>
              <a:rPr lang="en-GB" sz="1600" dirty="0"/>
              <a:t/>
            </a:r>
            <a:br>
              <a:rPr lang="en-GB" sz="1600" dirty="0"/>
            </a:br>
            <a:endParaRPr lang="en-GB" sz="1600" dirty="0"/>
          </a:p>
        </p:txBody>
      </p:sp>
      <p:sp>
        <p:nvSpPr>
          <p:cNvPr id="3" name="Text Placeholder 2"/>
          <p:cNvSpPr txBox="1">
            <a:spLocks noGrp="1"/>
          </p:cNvSpPr>
          <p:nvPr>
            <p:ph type="body" idx="4294967295"/>
          </p:nvPr>
        </p:nvSpPr>
        <p:spPr>
          <a:xfrm>
            <a:off x="0" y="1980000"/>
            <a:ext cx="8100000" cy="4878000"/>
          </a:xfrm>
        </p:spPr>
        <p:txBody>
          <a:bodyPr wrap="square" anchor="t" anchorCtr="0">
            <a:spAutoFit/>
          </a:bodyPr>
          <a:lstStyle/>
          <a:p>
            <a:pPr lvl="0">
              <a:spcBef>
                <a:spcPts val="697"/>
              </a:spcBef>
            </a:pPr>
            <a:endParaRPr lang="en-GB" sz="2200"/>
          </a:p>
          <a:p>
            <a:pPr lvl="0">
              <a:spcBef>
                <a:spcPts val="697"/>
              </a:spcBef>
            </a:pPr>
            <a:endParaRPr lang="en-GB" sz="2000" i="1"/>
          </a:p>
          <a:p>
            <a:pPr lvl="0">
              <a:spcBef>
                <a:spcPts val="697"/>
              </a:spcBef>
            </a:pPr>
            <a:endParaRPr lang="en-GB" sz="2000"/>
          </a:p>
        </p:txBody>
      </p:sp>
      <p:sp>
        <p:nvSpPr>
          <p:cNvPr id="5" name="TextBox 4"/>
          <p:cNvSpPr txBox="1"/>
          <p:nvPr/>
        </p:nvSpPr>
        <p:spPr>
          <a:xfrm>
            <a:off x="180000" y="1980000"/>
            <a:ext cx="8640000" cy="3291755"/>
          </a:xfrm>
          <a:prstGeom prst="rect">
            <a:avLst/>
          </a:prstGeom>
          <a:noFill/>
          <a:ln>
            <a:noFill/>
          </a:ln>
        </p:spPr>
        <p:txBody>
          <a:bodyPr vert="horz" wrap="square" lIns="90000" tIns="45000" rIns="90000" bIns="4500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cs-CZ" sz="1600" b="0" i="0" u="none" strike="noStrike" spc="-34" baseline="0" dirty="0">
                <a:ln>
                  <a:noFill/>
                </a:ln>
                <a:solidFill>
                  <a:srgbClr val="000000"/>
                </a:solidFill>
                <a:latin typeface="Times New Roman" pitchFamily="18"/>
                <a:ea typeface="Times New Roman CE" pitchFamily="18"/>
                <a:cs typeface="Times New Roman CE" pitchFamily="18"/>
              </a:rPr>
              <a:t>Shody opěrné souhlásky využívá soustavně např. Karel Hlaváček, jak ukázal již Vojtěch </a:t>
            </a:r>
            <a:r>
              <a:rPr lang="cs-CZ" sz="1600" b="0" i="0" u="none" strike="noStrike" baseline="0" dirty="0" err="1">
                <a:ln>
                  <a:noFill/>
                </a:ln>
                <a:solidFill>
                  <a:srgbClr val="000000"/>
                </a:solidFill>
                <a:latin typeface="Times New Roman" pitchFamily="18"/>
                <a:ea typeface="Times New Roman CE" pitchFamily="18"/>
                <a:cs typeface="Times New Roman CE" pitchFamily="18"/>
              </a:rPr>
              <a:t>Jirát</a:t>
            </a:r>
            <a:r>
              <a:rPr lang="cs-CZ" sz="1600" b="0" i="0" u="none" strike="noStrike" baseline="0" dirty="0">
                <a:ln>
                  <a:noFill/>
                </a:ln>
                <a:solidFill>
                  <a:srgbClr val="000000"/>
                </a:solidFill>
                <a:latin typeface="Times New Roman" pitchFamily="18"/>
                <a:ea typeface="Times New Roman CE" pitchFamily="18"/>
                <a:cs typeface="Times New Roman CE" pitchFamily="18"/>
              </a:rPr>
              <a:t>. Nelze však s </a:t>
            </a:r>
            <a:r>
              <a:rPr lang="cs-CZ" sz="1600" b="0" i="0" u="none" strike="noStrike" baseline="0" dirty="0" err="1">
                <a:ln>
                  <a:noFill/>
                </a:ln>
                <a:solidFill>
                  <a:srgbClr val="000000"/>
                </a:solidFill>
                <a:latin typeface="Times New Roman" pitchFamily="18"/>
                <a:ea typeface="Times New Roman CE" pitchFamily="18"/>
                <a:cs typeface="Times New Roman CE" pitchFamily="18"/>
              </a:rPr>
              <a:t>Jirátem</a:t>
            </a:r>
            <a:r>
              <a:rPr lang="cs-CZ" sz="1600" b="0" i="0" u="none" strike="noStrike" baseline="0" dirty="0">
                <a:ln>
                  <a:noFill/>
                </a:ln>
                <a:solidFill>
                  <a:srgbClr val="000000"/>
                </a:solidFill>
                <a:latin typeface="Times New Roman" pitchFamily="18"/>
                <a:ea typeface="Times New Roman CE" pitchFamily="18"/>
                <a:cs typeface="Times New Roman CE" pitchFamily="18"/>
              </a:rPr>
              <a:t> souhlasit, že Hlaváček je </a:t>
            </a:r>
            <a:r>
              <a:rPr lang="cs-CZ" sz="1600" b="0" i="0" u="none" strike="noStrike" spc="-11" baseline="0" dirty="0">
                <a:ln>
                  <a:noFill/>
                </a:ln>
                <a:solidFill>
                  <a:srgbClr val="000000"/>
                </a:solidFill>
                <a:latin typeface="Times New Roman" pitchFamily="18"/>
                <a:ea typeface="Times New Roman CE" pitchFamily="18"/>
                <a:cs typeface="Times New Roman CE" pitchFamily="18"/>
              </a:rPr>
              <a:t>první český básník, který hojněji užíval této rýmové </a:t>
            </a:r>
            <a:r>
              <a:rPr lang="cs-CZ" sz="1600" b="0" i="0" u="none" strike="noStrike" spc="-40" baseline="0" dirty="0">
                <a:ln>
                  <a:noFill/>
                </a:ln>
                <a:solidFill>
                  <a:srgbClr val="000000"/>
                </a:solidFill>
                <a:latin typeface="Times New Roman" pitchFamily="18"/>
                <a:ea typeface="Arial Unicode MS" pitchFamily="34"/>
                <a:cs typeface="Times New Roman" pitchFamily="18"/>
              </a:rPr>
              <a:t>formy:</a:t>
            </a:r>
          </a:p>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cs-CZ" sz="1600" b="0" i="0" u="none" strike="noStrike" spc="-40" baseline="0" dirty="0">
                <a:ln>
                  <a:noFill/>
                </a:ln>
                <a:solidFill>
                  <a:srgbClr val="000000"/>
                </a:solidFill>
                <a:latin typeface="Times New Roman" pitchFamily="18"/>
                <a:ea typeface="Times New Roman CE" pitchFamily="18"/>
                <a:cs typeface="Times New Roman CE" pitchFamily="18"/>
              </a:rPr>
              <a:t>„Rýmování konsonantu před rýmovým </a:t>
            </a:r>
            <a:r>
              <a:rPr lang="cs-CZ" sz="1600" b="0" i="0" u="none" strike="noStrike" spc="-40" baseline="0" dirty="0" err="1">
                <a:ln>
                  <a:noFill/>
                </a:ln>
                <a:solidFill>
                  <a:srgbClr val="000000"/>
                </a:solidFill>
                <a:latin typeface="Times New Roman" pitchFamily="18"/>
                <a:ea typeface="Times New Roman CE" pitchFamily="18"/>
                <a:cs typeface="Times New Roman CE" pitchFamily="18"/>
              </a:rPr>
              <a:t>voka</a:t>
            </a:r>
            <a:r>
              <a:rPr lang="cs-CZ" sz="1600" b="0" i="0" u="none" strike="noStrike" spc="-26" baseline="0" dirty="0" err="1">
                <a:ln>
                  <a:noFill/>
                </a:ln>
                <a:solidFill>
                  <a:srgbClr val="000000"/>
                </a:solidFill>
                <a:latin typeface="Times New Roman" pitchFamily="18"/>
                <a:ea typeface="Times New Roman CE" pitchFamily="18"/>
                <a:cs typeface="Times New Roman CE" pitchFamily="18"/>
              </a:rPr>
              <a:t>lem</a:t>
            </a:r>
            <a:r>
              <a:rPr lang="cs-CZ" sz="1600" b="0" i="0" u="none" strike="noStrike" spc="-26" baseline="0" dirty="0">
                <a:ln>
                  <a:noFill/>
                </a:ln>
                <a:solidFill>
                  <a:srgbClr val="000000"/>
                </a:solidFill>
                <a:latin typeface="Times New Roman" pitchFamily="18"/>
                <a:ea typeface="Times New Roman CE" pitchFamily="18"/>
                <a:cs typeface="Times New Roman CE" pitchFamily="18"/>
              </a:rPr>
              <a:t> nenajdeme zpravidla u básníků před Hlaváčkem</a:t>
            </a:r>
            <a:r>
              <a:rPr lang="cs-CZ" sz="1600" b="0" i="0" u="none" strike="noStrike" spc="-26" baseline="0" dirty="0">
                <a:ln>
                  <a:noFill/>
                </a:ln>
                <a:solidFill>
                  <a:srgbClr val="000000"/>
                </a:solidFill>
                <a:latin typeface="Times New Roman" pitchFamily="18"/>
                <a:ea typeface="Arial Unicode MS" pitchFamily="34"/>
                <a:cs typeface="Times New Roman" pitchFamily="18"/>
              </a:rPr>
              <a:t>. </a:t>
            </a:r>
            <a:r>
              <a:rPr lang="cs-CZ" sz="1600" b="0" i="0" u="none" strike="noStrike" spc="-60" baseline="0" dirty="0">
                <a:ln>
                  <a:noFill/>
                </a:ln>
                <a:solidFill>
                  <a:srgbClr val="000000"/>
                </a:solidFill>
                <a:latin typeface="Times New Roman" pitchFamily="18"/>
                <a:ea typeface="Times New Roman CE" pitchFamily="18"/>
                <a:cs typeface="Times New Roman CE" pitchFamily="18"/>
              </a:rPr>
              <a:t>Najdeme-li je někdy u Vrchlického, pak tehdy, když bylo </a:t>
            </a:r>
            <a:r>
              <a:rPr lang="cs-CZ" sz="1600" b="0" i="0" u="none" strike="noStrike" spc="-20" baseline="0" dirty="0">
                <a:ln>
                  <a:noFill/>
                </a:ln>
                <a:solidFill>
                  <a:srgbClr val="000000"/>
                </a:solidFill>
                <a:latin typeface="Times New Roman" pitchFamily="18"/>
                <a:ea typeface="Times New Roman CE" pitchFamily="18"/>
                <a:cs typeface="Times New Roman CE" pitchFamily="18"/>
              </a:rPr>
              <a:t>třeba nějak kompenzovat hubenost jednoslabičného </a:t>
            </a:r>
            <a:r>
              <a:rPr lang="cs-CZ" sz="1600" b="0" i="0" u="none" strike="noStrike" spc="-45" baseline="0" dirty="0">
                <a:ln>
                  <a:noFill/>
                </a:ln>
                <a:solidFill>
                  <a:srgbClr val="000000"/>
                </a:solidFill>
                <a:latin typeface="Times New Roman" pitchFamily="18"/>
                <a:ea typeface="Times New Roman CE" pitchFamily="18"/>
                <a:cs typeface="Times New Roman CE" pitchFamily="18"/>
              </a:rPr>
              <a:t>rýmu v otevřené slabice. Ale do prozodického systému to uvedl, pokud mohu pozorovat, teprve Hlaváček.“</a:t>
            </a:r>
          </a:p>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cs-CZ" sz="1600" b="0" i="0" u="none" strike="noStrike" spc="-54" baseline="0" dirty="0">
                <a:ln>
                  <a:noFill/>
                </a:ln>
                <a:solidFill>
                  <a:srgbClr val="000000"/>
                </a:solidFill>
                <a:latin typeface="Times New Roman" pitchFamily="18"/>
                <a:ea typeface="Times New Roman CE" pitchFamily="18"/>
                <a:cs typeface="Times New Roman CE" pitchFamily="18"/>
              </a:rPr>
              <a:t>Rým s opěrnou souhláskou má však v české poe</a:t>
            </a:r>
            <a:r>
              <a:rPr lang="cs-CZ" sz="1600" b="0" i="0" u="none" strike="noStrike" spc="-54" baseline="0" dirty="0">
                <a:ln>
                  <a:noFill/>
                </a:ln>
                <a:solidFill>
                  <a:srgbClr val="000000"/>
                </a:solidFill>
                <a:latin typeface="Times New Roman" pitchFamily="18"/>
                <a:ea typeface="Arial Unicode MS" pitchFamily="34"/>
                <a:cs typeface="Times New Roman" pitchFamily="18"/>
              </a:rPr>
              <a:t>zii svou </a:t>
            </a:r>
            <a:r>
              <a:rPr lang="cs-CZ" sz="1600" b="0" i="0" u="none" strike="noStrike" spc="-26" baseline="0" dirty="0">
                <a:ln>
                  <a:noFill/>
                </a:ln>
                <a:solidFill>
                  <a:srgbClr val="000000"/>
                </a:solidFill>
                <a:latin typeface="Times New Roman" pitchFamily="18"/>
                <a:ea typeface="Times New Roman CE" pitchFamily="18"/>
                <a:cs typeface="Times New Roman CE" pitchFamily="18"/>
              </a:rPr>
              <a:t>tradici již před Hlaváčkem. Jen v prvním zpěvu Máje </a:t>
            </a:r>
            <a:r>
              <a:rPr lang="cs-CZ" sz="1600" b="0" i="0" u="none" strike="noStrike" spc="-51" baseline="0" dirty="0">
                <a:ln>
                  <a:noFill/>
                </a:ln>
                <a:solidFill>
                  <a:srgbClr val="000000"/>
                </a:solidFill>
                <a:latin typeface="Times New Roman" pitchFamily="18"/>
                <a:ea typeface="Times New Roman CE" pitchFamily="18"/>
                <a:cs typeface="Times New Roman CE" pitchFamily="18"/>
              </a:rPr>
              <a:t>je dvojslabičných a trojslabičných rýmů s opěrnou sou</a:t>
            </a:r>
            <a:r>
              <a:rPr lang="cs-CZ" sz="1600" b="0" i="0" u="none" strike="noStrike" spc="-45" baseline="0" dirty="0">
                <a:ln>
                  <a:noFill/>
                </a:ln>
                <a:solidFill>
                  <a:srgbClr val="000000"/>
                </a:solidFill>
                <a:latin typeface="Times New Roman" pitchFamily="18"/>
                <a:ea typeface="Times New Roman CE" pitchFamily="18"/>
                <a:cs typeface="Times New Roman CE" pitchFamily="18"/>
              </a:rPr>
              <a:t>hláskou, které </a:t>
            </a:r>
            <a:r>
              <a:rPr lang="cs-CZ" sz="1600" b="0" i="0" u="none" strike="noStrike" spc="-45" baseline="0" dirty="0" err="1">
                <a:ln>
                  <a:noFill/>
                </a:ln>
                <a:solidFill>
                  <a:srgbClr val="000000"/>
                </a:solidFill>
                <a:latin typeface="Times New Roman" pitchFamily="18"/>
                <a:ea typeface="Times New Roman CE" pitchFamily="18"/>
                <a:cs typeface="Times New Roman CE" pitchFamily="18"/>
              </a:rPr>
              <a:t>Jirát</a:t>
            </a:r>
            <a:r>
              <a:rPr lang="cs-CZ" sz="1600" b="0" i="0" u="none" strike="noStrike" spc="-45" baseline="0" dirty="0">
                <a:ln>
                  <a:noFill/>
                </a:ln>
                <a:solidFill>
                  <a:srgbClr val="000000"/>
                </a:solidFill>
                <a:latin typeface="Times New Roman" pitchFamily="18"/>
                <a:ea typeface="Times New Roman CE" pitchFamily="18"/>
                <a:cs typeface="Times New Roman CE" pitchFamily="18"/>
              </a:rPr>
              <a:t> pokládá za Hlaváčkovo novum, celá </a:t>
            </a:r>
            <a:r>
              <a:rPr lang="cs-CZ" sz="1600" b="0" i="0" u="none" strike="noStrike" spc="-31" baseline="0" dirty="0">
                <a:ln>
                  <a:noFill/>
                </a:ln>
                <a:solidFill>
                  <a:srgbClr val="000000"/>
                </a:solidFill>
                <a:latin typeface="Times New Roman" pitchFamily="18"/>
                <a:ea typeface="Times New Roman CE" pitchFamily="18"/>
                <a:cs typeface="Times New Roman CE" pitchFamily="18"/>
              </a:rPr>
              <a:t>řada a jsou to rýmy pro Máchu typické:</a:t>
            </a:r>
          </a:p>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cs-CZ" sz="1600" b="0" i="0" u="none" strike="noStrike" spc="-31" baseline="0" dirty="0">
                <a:ln>
                  <a:noFill/>
                </a:ln>
                <a:solidFill>
                  <a:srgbClr val="000000"/>
                </a:solidFill>
                <a:latin typeface="Times New Roman" pitchFamily="18"/>
                <a:ea typeface="Arial Unicode MS" pitchFamily="34"/>
                <a:cs typeface="Times New Roman" pitchFamily="18"/>
              </a:rPr>
              <a:t>bledá </a:t>
            </a:r>
            <a:r>
              <a:rPr lang="cs-CZ" sz="1600" b="0" i="1" u="none" strike="noStrike" baseline="0" dirty="0">
                <a:ln>
                  <a:noFill/>
                </a:ln>
                <a:solidFill>
                  <a:srgbClr val="000000"/>
                </a:solidFill>
                <a:latin typeface="Times New Roman" pitchFamily="18"/>
                <a:ea typeface="Arial Unicode MS" pitchFamily="34"/>
                <a:cs typeface="Times New Roman" pitchFamily="18"/>
              </a:rPr>
              <a:t>— </a:t>
            </a:r>
            <a:r>
              <a:rPr lang="cs-CZ" sz="1600" b="0" i="0" u="none" strike="noStrike" spc="-31" baseline="0" dirty="0">
                <a:ln>
                  <a:noFill/>
                </a:ln>
                <a:solidFill>
                  <a:srgbClr val="000000"/>
                </a:solidFill>
                <a:latin typeface="Times New Roman" pitchFamily="18"/>
                <a:ea typeface="Arial Unicode MS" pitchFamily="34"/>
                <a:cs typeface="Times New Roman" pitchFamily="18"/>
              </a:rPr>
              <a:t>hledá, </a:t>
            </a:r>
            <a:r>
              <a:rPr lang="cs-CZ" sz="1600" b="0" i="0" u="none" strike="noStrike" baseline="0" dirty="0">
                <a:ln>
                  <a:noFill/>
                </a:ln>
                <a:solidFill>
                  <a:srgbClr val="000000"/>
                </a:solidFill>
                <a:latin typeface="Times New Roman" pitchFamily="18"/>
                <a:ea typeface="Times New Roman CE" pitchFamily="18"/>
                <a:cs typeface="Times New Roman CE" pitchFamily="18"/>
              </a:rPr>
              <a:t>zřela </a:t>
            </a:r>
            <a:r>
              <a:rPr lang="cs-CZ" sz="1600" b="0" i="1" u="none" strike="noStrike" baseline="0" dirty="0">
                <a:ln>
                  <a:noFill/>
                </a:ln>
                <a:solidFill>
                  <a:srgbClr val="000000"/>
                </a:solidFill>
                <a:latin typeface="Times New Roman" pitchFamily="18"/>
                <a:ea typeface="Arial Unicode MS" pitchFamily="34"/>
                <a:cs typeface="Times New Roman" pitchFamily="18"/>
              </a:rPr>
              <a:t>— </a:t>
            </a:r>
            <a:r>
              <a:rPr lang="cs-CZ" sz="1600" b="0" i="0" u="none" strike="noStrike" baseline="0" dirty="0">
                <a:ln>
                  <a:noFill/>
                </a:ln>
                <a:solidFill>
                  <a:srgbClr val="000000"/>
                </a:solidFill>
                <a:latin typeface="Times New Roman" pitchFamily="18"/>
                <a:ea typeface="Times New Roman CE" pitchFamily="18"/>
                <a:cs typeface="Times New Roman CE" pitchFamily="18"/>
              </a:rPr>
              <a:t>mřela, vlnou </a:t>
            </a:r>
            <a:r>
              <a:rPr lang="cs-CZ" sz="1600" b="0" i="1" u="none" strike="noStrike" baseline="0" dirty="0">
                <a:ln>
                  <a:noFill/>
                </a:ln>
                <a:solidFill>
                  <a:srgbClr val="000000"/>
                </a:solidFill>
                <a:latin typeface="Times New Roman" pitchFamily="18"/>
                <a:ea typeface="Arial Unicode MS" pitchFamily="34"/>
                <a:cs typeface="Times New Roman" pitchFamily="18"/>
              </a:rPr>
              <a:t>— </a:t>
            </a:r>
            <a:r>
              <a:rPr lang="cs-CZ" sz="1600" b="0" i="0" u="none" strike="noStrike" baseline="0" dirty="0">
                <a:ln>
                  <a:noFill/>
                </a:ln>
                <a:solidFill>
                  <a:srgbClr val="000000"/>
                </a:solidFill>
                <a:latin typeface="Times New Roman" pitchFamily="18"/>
                <a:ea typeface="Arial Unicode MS" pitchFamily="34"/>
                <a:cs typeface="Times New Roman" pitchFamily="18"/>
              </a:rPr>
              <a:t>plnou, sp</a:t>
            </a:r>
            <a:r>
              <a:rPr lang="cs-CZ" sz="1600" b="0" i="0" u="none" strike="noStrike" baseline="0" dirty="0">
                <a:ln>
                  <a:noFill/>
                </a:ln>
                <a:solidFill>
                  <a:srgbClr val="000000"/>
                </a:solidFill>
                <a:latin typeface="Times New Roman" pitchFamily="18"/>
                <a:ea typeface="Times New Roman CE" pitchFamily="18"/>
                <a:cs typeface="Times New Roman CE" pitchFamily="18"/>
              </a:rPr>
              <a:t>ějí </a:t>
            </a:r>
            <a:r>
              <a:rPr lang="cs-CZ" sz="1600" b="0" i="1" u="none" strike="noStrike" baseline="0" dirty="0">
                <a:ln>
                  <a:noFill/>
                </a:ln>
                <a:solidFill>
                  <a:srgbClr val="000000"/>
                </a:solidFill>
                <a:latin typeface="Times New Roman" pitchFamily="18"/>
                <a:ea typeface="Arial Unicode MS" pitchFamily="34"/>
                <a:cs typeface="Times New Roman" pitchFamily="18"/>
              </a:rPr>
              <a:t>— </a:t>
            </a:r>
            <a:r>
              <a:rPr lang="cs-CZ" sz="1600" b="0" i="0" u="none" strike="noStrike" baseline="0" dirty="0">
                <a:ln>
                  <a:noFill/>
                </a:ln>
                <a:solidFill>
                  <a:srgbClr val="000000"/>
                </a:solidFill>
                <a:latin typeface="Times New Roman" pitchFamily="18"/>
                <a:ea typeface="Arial Unicode MS" pitchFamily="34"/>
                <a:cs typeface="Times New Roman" pitchFamily="18"/>
              </a:rPr>
              <a:t>její, hraje </a:t>
            </a:r>
            <a:r>
              <a:rPr lang="cs-CZ" sz="1600" b="0" i="1" u="none" strike="noStrike" baseline="0" dirty="0">
                <a:ln>
                  <a:noFill/>
                </a:ln>
                <a:solidFill>
                  <a:srgbClr val="000000"/>
                </a:solidFill>
                <a:latin typeface="Times New Roman" pitchFamily="18"/>
                <a:ea typeface="Arial Unicode MS" pitchFamily="34"/>
                <a:cs typeface="Times New Roman" pitchFamily="18"/>
              </a:rPr>
              <a:t>— </a:t>
            </a:r>
            <a:r>
              <a:rPr lang="cs-CZ" sz="1600" b="0" i="0" u="none" strike="noStrike" baseline="0" dirty="0">
                <a:ln>
                  <a:noFill/>
                </a:ln>
                <a:solidFill>
                  <a:srgbClr val="000000"/>
                </a:solidFill>
                <a:latin typeface="Times New Roman" pitchFamily="18"/>
                <a:ea typeface="Arial Unicode MS" pitchFamily="34"/>
                <a:cs typeface="Times New Roman" pitchFamily="18"/>
              </a:rPr>
              <a:t>kraje, </a:t>
            </a:r>
            <a:r>
              <a:rPr lang="cs-CZ" sz="1600" b="0" i="0" u="none" strike="noStrike" spc="-31" baseline="0" dirty="0">
                <a:ln>
                  <a:noFill/>
                </a:ln>
                <a:solidFill>
                  <a:srgbClr val="000000"/>
                </a:solidFill>
                <a:latin typeface="Times New Roman" pitchFamily="18"/>
                <a:ea typeface="Arial Unicode MS" pitchFamily="34"/>
                <a:cs typeface="Times New Roman" pitchFamily="18"/>
              </a:rPr>
              <a:t>kvítí </a:t>
            </a:r>
            <a:r>
              <a:rPr lang="cs-CZ" sz="1600" b="0" i="1" u="none" strike="noStrike" baseline="0" dirty="0">
                <a:ln>
                  <a:noFill/>
                </a:ln>
                <a:solidFill>
                  <a:srgbClr val="000000"/>
                </a:solidFill>
                <a:latin typeface="Times New Roman" pitchFamily="18"/>
                <a:ea typeface="Arial Unicode MS" pitchFamily="34"/>
                <a:cs typeface="Times New Roman" pitchFamily="18"/>
              </a:rPr>
              <a:t>— </a:t>
            </a:r>
            <a:r>
              <a:rPr lang="cs-CZ" sz="1600" b="0" i="0" u="none" strike="noStrike" spc="-31" baseline="0" dirty="0">
                <a:ln>
                  <a:noFill/>
                </a:ln>
                <a:solidFill>
                  <a:srgbClr val="000000"/>
                </a:solidFill>
                <a:latin typeface="Times New Roman" pitchFamily="18"/>
                <a:ea typeface="Arial Unicode MS" pitchFamily="34"/>
                <a:cs typeface="Times New Roman" pitchFamily="18"/>
              </a:rPr>
              <a:t>svítí, baví </a:t>
            </a:r>
            <a:r>
              <a:rPr lang="cs-CZ" sz="1600" b="0" i="1" u="none" strike="noStrike" baseline="0" dirty="0">
                <a:ln>
                  <a:noFill/>
                </a:ln>
                <a:solidFill>
                  <a:srgbClr val="000000"/>
                </a:solidFill>
                <a:latin typeface="Times New Roman" pitchFamily="18"/>
                <a:ea typeface="Arial Unicode MS" pitchFamily="34"/>
                <a:cs typeface="Times New Roman" pitchFamily="18"/>
              </a:rPr>
              <a:t>— </a:t>
            </a:r>
            <a:r>
              <a:rPr lang="cs-CZ" sz="1600" b="0" i="0" u="none" strike="noStrike" spc="-31" baseline="0" dirty="0">
                <a:ln>
                  <a:noFill/>
                </a:ln>
                <a:solidFill>
                  <a:srgbClr val="000000"/>
                </a:solidFill>
                <a:latin typeface="Times New Roman" pitchFamily="18"/>
                <a:ea typeface="Arial Unicode MS" pitchFamily="34"/>
                <a:cs typeface="Times New Roman" pitchFamily="18"/>
              </a:rPr>
              <a:t>zbaví, tvého </a:t>
            </a:r>
            <a:r>
              <a:rPr lang="cs-CZ" sz="1600" b="0" i="1" u="none" strike="noStrike" baseline="0" dirty="0">
                <a:ln>
                  <a:noFill/>
                </a:ln>
                <a:solidFill>
                  <a:srgbClr val="000000"/>
                </a:solidFill>
                <a:latin typeface="Times New Roman" pitchFamily="18"/>
                <a:ea typeface="Arial Unicode MS" pitchFamily="34"/>
                <a:cs typeface="Times New Roman" pitchFamily="18"/>
              </a:rPr>
              <a:t>— </a:t>
            </a:r>
            <a:r>
              <a:rPr lang="cs-CZ" sz="1600" b="0" i="0" u="none" strike="noStrike" spc="-31" baseline="0" dirty="0">
                <a:ln>
                  <a:noFill/>
                </a:ln>
                <a:solidFill>
                  <a:srgbClr val="000000"/>
                </a:solidFill>
                <a:latin typeface="Times New Roman" pitchFamily="18"/>
                <a:ea typeface="Arial Unicode MS" pitchFamily="34"/>
                <a:cs typeface="Times New Roman" pitchFamily="18"/>
              </a:rPr>
              <a:t>svého; zakvítá </a:t>
            </a:r>
            <a:r>
              <a:rPr lang="cs-CZ" sz="1600" b="0" i="1" u="none" strike="noStrike" baseline="0" dirty="0">
                <a:ln>
                  <a:noFill/>
                </a:ln>
                <a:solidFill>
                  <a:srgbClr val="000000"/>
                </a:solidFill>
                <a:latin typeface="Times New Roman" pitchFamily="18"/>
                <a:ea typeface="Arial Unicode MS" pitchFamily="34"/>
                <a:cs typeface="Times New Roman" pitchFamily="18"/>
              </a:rPr>
              <a:t>— </a:t>
            </a:r>
            <a:r>
              <a:rPr lang="cs-CZ" sz="1600" b="0" i="0" u="none" strike="noStrike" spc="-31" baseline="0" dirty="0">
                <a:ln>
                  <a:noFill/>
                </a:ln>
                <a:solidFill>
                  <a:srgbClr val="000000"/>
                </a:solidFill>
                <a:latin typeface="Times New Roman" pitchFamily="18"/>
                <a:ea typeface="Arial Unicode MS" pitchFamily="34"/>
                <a:cs typeface="Times New Roman" pitchFamily="18"/>
              </a:rPr>
              <a:t>pro</a:t>
            </a:r>
            <a:r>
              <a:rPr lang="cs-CZ" sz="1600" b="0" i="0" u="none" strike="noStrike" spc="-14" baseline="0" dirty="0">
                <a:ln>
                  <a:noFill/>
                </a:ln>
                <a:solidFill>
                  <a:srgbClr val="000000"/>
                </a:solidFill>
                <a:latin typeface="Times New Roman" pitchFamily="18"/>
                <a:ea typeface="Arial Unicode MS" pitchFamily="34"/>
                <a:cs typeface="Times New Roman" pitchFamily="18"/>
              </a:rPr>
              <a:t>svítá, nahnuté </a:t>
            </a:r>
            <a:r>
              <a:rPr lang="cs-CZ" sz="1600" b="0" i="1" u="none" strike="noStrike" baseline="0" dirty="0">
                <a:ln>
                  <a:noFill/>
                </a:ln>
                <a:solidFill>
                  <a:srgbClr val="000000"/>
                </a:solidFill>
                <a:latin typeface="Times New Roman" pitchFamily="18"/>
                <a:ea typeface="Arial Unicode MS" pitchFamily="34"/>
                <a:cs typeface="Times New Roman" pitchFamily="18"/>
              </a:rPr>
              <a:t>— </a:t>
            </a:r>
            <a:r>
              <a:rPr lang="cs-CZ" sz="1600" b="0" i="0" u="none" strike="noStrike" spc="-14" baseline="0" dirty="0">
                <a:ln>
                  <a:noFill/>
                </a:ln>
                <a:solidFill>
                  <a:srgbClr val="000000"/>
                </a:solidFill>
                <a:latin typeface="Times New Roman" pitchFamily="18"/>
                <a:ea typeface="Arial Unicode MS" pitchFamily="34"/>
                <a:cs typeface="Times New Roman" pitchFamily="18"/>
              </a:rPr>
              <a:t>napnuté, utírá </a:t>
            </a:r>
            <a:r>
              <a:rPr lang="cs-CZ" sz="1600" b="0" i="1" u="none" strike="noStrike" baseline="0" dirty="0">
                <a:ln>
                  <a:noFill/>
                </a:ln>
                <a:solidFill>
                  <a:srgbClr val="000000"/>
                </a:solidFill>
                <a:latin typeface="Times New Roman" pitchFamily="18"/>
                <a:ea typeface="Arial Unicode MS" pitchFamily="34"/>
                <a:cs typeface="Times New Roman" pitchFamily="18"/>
              </a:rPr>
              <a:t>— </a:t>
            </a:r>
            <a:r>
              <a:rPr lang="cs-CZ" sz="1600" b="0" i="0" u="none" strike="noStrike" spc="-14" baseline="0" dirty="0">
                <a:ln>
                  <a:noFill/>
                </a:ln>
                <a:solidFill>
                  <a:srgbClr val="000000"/>
                </a:solidFill>
                <a:latin typeface="Times New Roman" pitchFamily="18"/>
                <a:ea typeface="Arial Unicode MS" pitchFamily="34"/>
                <a:cs typeface="Times New Roman" pitchFamily="18"/>
              </a:rPr>
              <a:t>zastírá.“</a:t>
            </a:r>
          </a:p>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de-DE" sz="2400" b="0" i="0" u="none" strike="noStrike" baseline="0" dirty="0">
              <a:ln>
                <a:noFill/>
              </a:ln>
              <a:solidFill>
                <a:srgbClr val="000000"/>
              </a:solidFill>
              <a:latin typeface="Times" pitchFamily="18"/>
              <a:ea typeface="Arial Unicode MS" pitchFamily="34"/>
              <a:cs typeface="Times New Roman" pitchFamily="18"/>
            </a:endParaRPr>
          </a:p>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2400" b="0" i="0" u="none" strike="noStrike" baseline="0" dirty="0">
              <a:ln>
                <a:noFill/>
              </a:ln>
              <a:solidFill>
                <a:srgbClr val="000000"/>
              </a:solidFill>
              <a:latin typeface="Verdana" pitchFamily="34"/>
              <a:ea typeface="MS Gothic" pitchFamily="2"/>
              <a:cs typeface="Tahoma" pitchFamily="2"/>
            </a:endParaRPr>
          </a:p>
        </p:txBody>
      </p:sp>
    </p:spTree>
  </p:cSld>
  <p:clrMapOvr>
    <a:masterClrMapping/>
  </p:clrMapOvr>
  <p:transition>
    <p:pull dir="r"/>
  </p:transition>
  <p:timing>
    <p:tnLst>
      <p:par>
        <p:cTn id="1" dur="indefinite" restart="never" nodeType="tmRoot"/>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name="page12">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pPr lvl="0"/>
            <a:r>
              <a:rPr lang="en-GB" smtClean="0"/>
              <a:t>InterCorp Workshop  září 2013   patrickcorness.wordpress.com</a:t>
            </a:r>
            <a:endParaRPr lang="en-GB"/>
          </a:p>
        </p:txBody>
      </p:sp>
      <p:sp>
        <p:nvSpPr>
          <p:cNvPr id="2" name="Title 1"/>
          <p:cNvSpPr txBox="1">
            <a:spLocks noGrp="1"/>
          </p:cNvSpPr>
          <p:nvPr>
            <p:ph type="title" idx="4294967295"/>
          </p:nvPr>
        </p:nvSpPr>
        <p:spPr>
          <a:xfrm>
            <a:off x="532261" y="370315"/>
            <a:ext cx="7640087" cy="776097"/>
          </a:xfrm>
        </p:spPr>
        <p:txBody>
          <a:bodyPr/>
          <a:lstStyle/>
          <a:p>
            <a:pPr lvl="0"/>
            <a:r>
              <a:rPr lang="en-GB" sz="2000" dirty="0"/>
              <a:t>Co </a:t>
            </a:r>
            <a:r>
              <a:rPr lang="en-GB" sz="2000" dirty="0" err="1"/>
              <a:t>čtyřjazyčný</a:t>
            </a:r>
            <a:r>
              <a:rPr lang="en-GB" sz="2000" dirty="0"/>
              <a:t> </a:t>
            </a:r>
            <a:r>
              <a:rPr lang="en-GB" sz="2000" dirty="0" err="1"/>
              <a:t>korpus</a:t>
            </a:r>
            <a:r>
              <a:rPr lang="en-GB" sz="2000" dirty="0"/>
              <a:t> </a:t>
            </a:r>
            <a:r>
              <a:rPr lang="en-GB" sz="2000" dirty="0" err="1" smtClean="0"/>
              <a:t>přináší</a:t>
            </a:r>
            <a:r>
              <a:rPr lang="en-GB" sz="2000" dirty="0" smtClean="0"/>
              <a:t> </a:t>
            </a:r>
            <a:r>
              <a:rPr lang="en-GB" sz="2000" dirty="0" err="1"/>
              <a:t>InterCorpu</a:t>
            </a:r>
            <a:endParaRPr lang="en-GB" sz="2000" dirty="0"/>
          </a:p>
        </p:txBody>
      </p:sp>
      <p:sp>
        <p:nvSpPr>
          <p:cNvPr id="3" name="Text Placeholder 2"/>
          <p:cNvSpPr txBox="1">
            <a:spLocks noGrp="1"/>
          </p:cNvSpPr>
          <p:nvPr>
            <p:ph type="body" idx="4294967295"/>
          </p:nvPr>
        </p:nvSpPr>
        <p:spPr>
          <a:xfrm>
            <a:off x="684359" y="2135519"/>
            <a:ext cx="7788241" cy="3519000"/>
          </a:xfrm>
        </p:spPr>
        <p:txBody>
          <a:bodyPr/>
          <a:lstStyle/>
          <a:p>
            <a:pPr lvl="0">
              <a:spcBef>
                <a:spcPts val="697"/>
              </a:spcBef>
              <a:buClr>
                <a:srgbClr val="000000"/>
              </a:buClr>
              <a:buSzPct val="100000"/>
            </a:pPr>
            <a:r>
              <a:rPr lang="de-DE" sz="1600" dirty="0" smtClean="0">
                <a:cs typeface="Times New Roman CE" pitchFamily="18"/>
              </a:rPr>
              <a:t>příklad </a:t>
            </a:r>
            <a:r>
              <a:rPr lang="de-DE" sz="1600" dirty="0">
                <a:cs typeface="Times New Roman CE" pitchFamily="18"/>
              </a:rPr>
              <a:t>vědeckého traktátu + 4 jeho překlady</a:t>
            </a:r>
          </a:p>
          <a:p>
            <a:pPr lvl="0">
              <a:spcBef>
                <a:spcPts val="697"/>
              </a:spcBef>
              <a:buClr>
                <a:srgbClr val="000000"/>
              </a:buClr>
              <a:buSzPct val="100000"/>
              <a:buFont typeface="Verdana" pitchFamily="34"/>
              <a:buChar char="•"/>
            </a:pPr>
            <a:endParaRPr lang="de-DE" sz="1600" dirty="0" smtClean="0">
              <a:cs typeface="Times New Roman CE" pitchFamily="18"/>
            </a:endParaRPr>
          </a:p>
          <a:p>
            <a:pPr lvl="0">
              <a:spcBef>
                <a:spcPts val="697"/>
              </a:spcBef>
              <a:buClr>
                <a:srgbClr val="000000"/>
              </a:buClr>
              <a:buSzPct val="100000"/>
            </a:pPr>
            <a:r>
              <a:rPr lang="de-DE" sz="1600" dirty="0" smtClean="0">
                <a:cs typeface="Times New Roman CE" pitchFamily="18"/>
              </a:rPr>
              <a:t>průzkum </a:t>
            </a:r>
            <a:r>
              <a:rPr lang="de-DE" sz="1600" dirty="0">
                <a:cs typeface="Times New Roman CE" pitchFamily="18"/>
              </a:rPr>
              <a:t>vědeckého způsobu řeči</a:t>
            </a:r>
          </a:p>
        </p:txBody>
      </p:sp>
    </p:spTree>
  </p:cSld>
  <p:clrMapOvr>
    <a:masterClrMapping/>
  </p:clrMapOvr>
  <p:transition>
    <p:pull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name="page13">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pPr lvl="0"/>
            <a:r>
              <a:rPr lang="en-GB" smtClean="0"/>
              <a:t>InterCorp Workshop  září 2013   patrickcorness.wordpress.com</a:t>
            </a:r>
            <a:endParaRPr lang="en-GB"/>
          </a:p>
        </p:txBody>
      </p:sp>
      <p:sp>
        <p:nvSpPr>
          <p:cNvPr id="2" name="Title 1">
            <a:hlinkClick r:id="" action="ppaction://hlinkshowjump?jump=nextslide"/>
          </p:cNvPr>
          <p:cNvSpPr txBox="1">
            <a:spLocks noGrp="1"/>
          </p:cNvSpPr>
          <p:nvPr>
            <p:ph type="title" idx="4294967295"/>
          </p:nvPr>
        </p:nvSpPr>
        <p:spPr>
          <a:xfrm>
            <a:off x="650160" y="367055"/>
            <a:ext cx="7772400" cy="648512"/>
          </a:xfrm>
        </p:spPr>
        <p:txBody>
          <a:bodyPr wrap="square" anchorCtr="0">
            <a:spAutoFit/>
          </a:bodyPr>
          <a:lstStyle/>
          <a:p>
            <a:pPr lvl="0"/>
            <a:r>
              <a:rPr lang="en-GB" sz="2000" dirty="0" err="1"/>
              <a:t>Čtyřjazyčný</a:t>
            </a:r>
            <a:r>
              <a:rPr lang="en-GB" sz="2000" dirty="0"/>
              <a:t> </a:t>
            </a:r>
            <a:r>
              <a:rPr lang="en-GB" sz="2000" dirty="0" err="1"/>
              <a:t>korpus</a:t>
            </a:r>
            <a:r>
              <a:rPr lang="en-GB" sz="2000" dirty="0"/>
              <a:t> </a:t>
            </a:r>
            <a:r>
              <a:rPr lang="en-GB" sz="3600" dirty="0"/>
              <a:t/>
            </a:r>
            <a:br>
              <a:rPr lang="en-GB" sz="3600" dirty="0"/>
            </a:br>
            <a:r>
              <a:rPr lang="en-GB" sz="1600" dirty="0" err="1"/>
              <a:t>vyhledávání</a:t>
            </a:r>
            <a:r>
              <a:rPr lang="en-GB" sz="1600" dirty="0"/>
              <a:t> v </a:t>
            </a:r>
            <a:r>
              <a:rPr lang="en-GB" sz="1600" dirty="0" err="1" smtClean="0"/>
              <a:t>InterCorpu</a:t>
            </a:r>
            <a:endParaRPr lang="en-GB" sz="3600" dirty="0"/>
          </a:p>
        </p:txBody>
      </p:sp>
      <p:sp>
        <p:nvSpPr>
          <p:cNvPr id="3" name="Text Placeholder 2"/>
          <p:cNvSpPr txBox="1">
            <a:spLocks noGrp="1"/>
          </p:cNvSpPr>
          <p:nvPr>
            <p:ph type="body" idx="4294967295"/>
          </p:nvPr>
        </p:nvSpPr>
        <p:spPr>
          <a:xfrm>
            <a:off x="684359" y="1965278"/>
            <a:ext cx="8135641" cy="1990418"/>
          </a:xfrm>
        </p:spPr>
        <p:txBody>
          <a:bodyPr wrap="square" anchor="t" anchorCtr="0">
            <a:spAutoFit/>
          </a:bodyPr>
          <a:lstStyle/>
          <a:p>
            <a:pPr lvl="0">
              <a:buClr>
                <a:srgbClr val="000000"/>
              </a:buClr>
              <a:buSzPct val="100000"/>
            </a:pPr>
            <a:r>
              <a:rPr lang="en-GB" sz="1600" dirty="0" err="1"/>
              <a:t>tagování</a:t>
            </a:r>
            <a:endParaRPr lang="en-GB" sz="1600" dirty="0"/>
          </a:p>
          <a:p>
            <a:pPr lvl="0">
              <a:buClr>
                <a:srgbClr val="000000"/>
              </a:buClr>
              <a:buSzPct val="100000"/>
            </a:pPr>
            <a:r>
              <a:rPr lang="en-GB" sz="1600" dirty="0" err="1"/>
              <a:t>srovnávací</a:t>
            </a:r>
            <a:r>
              <a:rPr lang="en-GB" sz="1600" dirty="0"/>
              <a:t> </a:t>
            </a:r>
            <a:r>
              <a:rPr lang="en-GB" sz="1600" dirty="0" err="1"/>
              <a:t>analýza</a:t>
            </a:r>
            <a:r>
              <a:rPr lang="en-GB" sz="1600" dirty="0"/>
              <a:t> </a:t>
            </a:r>
            <a:r>
              <a:rPr lang="en-GB" sz="1600" dirty="0" err="1"/>
              <a:t>gramatických</a:t>
            </a:r>
            <a:r>
              <a:rPr lang="en-GB" sz="1600" dirty="0"/>
              <a:t> </a:t>
            </a:r>
            <a:r>
              <a:rPr lang="en-GB" sz="1600" dirty="0" err="1"/>
              <a:t>prostředků</a:t>
            </a:r>
            <a:r>
              <a:rPr lang="en-GB" sz="1600" dirty="0"/>
              <a:t> a </a:t>
            </a:r>
            <a:r>
              <a:rPr lang="en-GB" sz="1600" dirty="0" err="1"/>
              <a:t>stylistických</a:t>
            </a:r>
            <a:r>
              <a:rPr lang="en-GB" sz="1600" dirty="0"/>
              <a:t> </a:t>
            </a:r>
            <a:r>
              <a:rPr lang="en-GB" sz="1600" dirty="0" err="1"/>
              <a:t>obratů</a:t>
            </a:r>
            <a:r>
              <a:rPr lang="en-GB" sz="1600" dirty="0"/>
              <a:t>  </a:t>
            </a:r>
            <a:endParaRPr lang="en-GB" sz="1600" dirty="0" smtClean="0"/>
          </a:p>
          <a:p>
            <a:pPr lvl="0">
              <a:buClr>
                <a:srgbClr val="000000"/>
              </a:buClr>
              <a:buSzPct val="100000"/>
            </a:pPr>
            <a:endParaRPr lang="en-GB" sz="2200" dirty="0"/>
          </a:p>
          <a:p>
            <a:pPr lvl="0">
              <a:buClr>
                <a:srgbClr val="000000"/>
              </a:buClr>
              <a:buSzPct val="100000"/>
            </a:pPr>
            <a:r>
              <a:rPr lang="cs-CZ" sz="1600" dirty="0" err="1">
                <a:latin typeface="Times New Roman" pitchFamily="18"/>
                <a:ea typeface="Arial Unicode MS" pitchFamily="2"/>
              </a:rPr>
              <a:t>Vinay</a:t>
            </a:r>
            <a:r>
              <a:rPr lang="cs-CZ" sz="1600" dirty="0">
                <a:latin typeface="Times New Roman" pitchFamily="18"/>
                <a:ea typeface="Arial Unicode MS" pitchFamily="2"/>
              </a:rPr>
              <a:t>, Jean P., </a:t>
            </a:r>
            <a:r>
              <a:rPr lang="cs-CZ" sz="1600" dirty="0" err="1">
                <a:latin typeface="Times New Roman" pitchFamily="18"/>
                <a:ea typeface="Arial Unicode MS" pitchFamily="2"/>
              </a:rPr>
              <a:t>Darbelnet</a:t>
            </a:r>
            <a:r>
              <a:rPr lang="cs-CZ" sz="1600" dirty="0">
                <a:latin typeface="Times New Roman" pitchFamily="18"/>
                <a:ea typeface="Arial Unicode MS" pitchFamily="2"/>
              </a:rPr>
              <a:t>, Jean. 1958. </a:t>
            </a:r>
            <a:r>
              <a:rPr lang="cs-CZ" sz="1600" dirty="0" err="1">
                <a:latin typeface="Times New Roman" pitchFamily="18"/>
                <a:ea typeface="Arial Unicode MS" pitchFamily="2"/>
              </a:rPr>
              <a:t>Stylistique</a:t>
            </a:r>
            <a:r>
              <a:rPr lang="cs-CZ" sz="1600" dirty="0">
                <a:latin typeface="Times New Roman" pitchFamily="18"/>
                <a:ea typeface="Arial Unicode MS" pitchFamily="2"/>
              </a:rPr>
              <a:t> </a:t>
            </a:r>
            <a:r>
              <a:rPr lang="cs-CZ" sz="1600" dirty="0" err="1">
                <a:latin typeface="Times New Roman" pitchFamily="18"/>
                <a:ea typeface="Arial Unicode MS" pitchFamily="2"/>
              </a:rPr>
              <a:t>comparée</a:t>
            </a:r>
            <a:r>
              <a:rPr lang="cs-CZ" sz="1600" dirty="0">
                <a:latin typeface="Times New Roman" pitchFamily="18"/>
                <a:ea typeface="Arial Unicode MS" pitchFamily="2"/>
              </a:rPr>
              <a:t> </a:t>
            </a:r>
            <a:r>
              <a:rPr lang="cs-CZ" sz="1600" dirty="0" err="1">
                <a:latin typeface="Times New Roman" pitchFamily="18"/>
                <a:ea typeface="Arial Unicode MS" pitchFamily="2"/>
              </a:rPr>
              <a:t>du</a:t>
            </a:r>
            <a:r>
              <a:rPr lang="cs-CZ" sz="1600" dirty="0">
                <a:latin typeface="Times New Roman" pitchFamily="18"/>
                <a:ea typeface="Arial Unicode MS" pitchFamily="2"/>
              </a:rPr>
              <a:t> </a:t>
            </a:r>
            <a:r>
              <a:rPr lang="cs-CZ" sz="1600" dirty="0" err="1">
                <a:latin typeface="Times New Roman" pitchFamily="18"/>
                <a:ea typeface="Arial Unicode MS" pitchFamily="2"/>
              </a:rPr>
              <a:t>français</a:t>
            </a:r>
            <a:r>
              <a:rPr lang="cs-CZ" sz="1600" dirty="0">
                <a:latin typeface="Times New Roman" pitchFamily="18"/>
                <a:ea typeface="Arial Unicode MS" pitchFamily="2"/>
              </a:rPr>
              <a:t> et de </a:t>
            </a:r>
            <a:r>
              <a:rPr lang="fr-FR" sz="1600" dirty="0">
                <a:latin typeface="Times New Roman" pitchFamily="18"/>
                <a:ea typeface="Arial Unicode MS" pitchFamily="2"/>
              </a:rPr>
              <a:t>l’anglais. Méthode de traduction. Paris:</a:t>
            </a:r>
            <a:r>
              <a:rPr lang="cs-CZ" sz="1600" dirty="0">
                <a:latin typeface="Times New Roman" pitchFamily="18"/>
                <a:ea typeface="Arial Unicode MS" pitchFamily="2"/>
              </a:rPr>
              <a:t> </a:t>
            </a:r>
            <a:r>
              <a:rPr lang="cs-CZ" sz="1600" dirty="0" err="1">
                <a:latin typeface="Times New Roman" pitchFamily="18"/>
                <a:ea typeface="Arial Unicode MS" pitchFamily="2"/>
              </a:rPr>
              <a:t>Didier</a:t>
            </a:r>
            <a:endParaRPr lang="cs-CZ" sz="1600" dirty="0">
              <a:latin typeface="Times New Roman" pitchFamily="18"/>
              <a:ea typeface="Arial Unicode MS" pitchFamily="2"/>
            </a:endParaRPr>
          </a:p>
        </p:txBody>
      </p:sp>
    </p:spTree>
  </p:cSld>
  <p:clrMapOvr>
    <a:masterClrMapping/>
  </p:clrMapOvr>
  <p:transition>
    <p:pull dir="r"/>
  </p:transition>
  <p:timing>
    <p:tnLst>
      <p:par>
        <p:cTn id="1" dur="indefinite" restart="never" nodeType="tmRoot"/>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name="page14">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pPr lvl="0"/>
            <a:r>
              <a:rPr lang="en-GB" smtClean="0"/>
              <a:t>InterCorp Workshop  září 2013   patrickcorness.wordpress.com</a:t>
            </a:r>
            <a:endParaRPr lang="en-GB"/>
          </a:p>
        </p:txBody>
      </p:sp>
      <p:sp>
        <p:nvSpPr>
          <p:cNvPr id="2" name="Title 1">
            <a:hlinkClick r:id="" action="ppaction://hlinkshowjump?jump=nextslide"/>
          </p:cNvPr>
          <p:cNvSpPr txBox="1">
            <a:spLocks noGrp="1"/>
          </p:cNvSpPr>
          <p:nvPr>
            <p:ph type="title" idx="4294967295"/>
          </p:nvPr>
        </p:nvSpPr>
        <p:spPr>
          <a:xfrm>
            <a:off x="504968" y="343240"/>
            <a:ext cx="7772400" cy="648512"/>
          </a:xfrm>
        </p:spPr>
        <p:txBody>
          <a:bodyPr wrap="square" anchorCtr="0">
            <a:spAutoFit/>
          </a:bodyPr>
          <a:lstStyle/>
          <a:p>
            <a:pPr lvl="0"/>
            <a:r>
              <a:rPr lang="en-GB" sz="2000" dirty="0" err="1"/>
              <a:t>Čtyřjazyčný</a:t>
            </a:r>
            <a:r>
              <a:rPr lang="en-GB" sz="2000" dirty="0"/>
              <a:t> </a:t>
            </a:r>
            <a:r>
              <a:rPr lang="en-GB" sz="2000" dirty="0" err="1"/>
              <a:t>korpus</a:t>
            </a:r>
            <a:r>
              <a:rPr lang="en-GB" sz="2000" dirty="0"/>
              <a:t> </a:t>
            </a:r>
            <a:r>
              <a:rPr lang="en-GB" sz="3600" dirty="0"/>
              <a:t/>
            </a:r>
            <a:br>
              <a:rPr lang="en-GB" sz="3600" dirty="0"/>
            </a:br>
            <a:r>
              <a:rPr lang="en-GB" sz="1600" dirty="0" err="1"/>
              <a:t>vyhledávání</a:t>
            </a:r>
            <a:r>
              <a:rPr lang="en-GB" sz="1600" dirty="0"/>
              <a:t> v </a:t>
            </a:r>
            <a:r>
              <a:rPr lang="en-GB" sz="1600" dirty="0" err="1" smtClean="0"/>
              <a:t>InterCorpu</a:t>
            </a:r>
            <a:endParaRPr lang="en-GB" sz="3600" dirty="0"/>
          </a:p>
        </p:txBody>
      </p:sp>
      <p:sp>
        <p:nvSpPr>
          <p:cNvPr id="3" name="Text Placeholder 2"/>
          <p:cNvSpPr txBox="1">
            <a:spLocks noGrp="1"/>
          </p:cNvSpPr>
          <p:nvPr>
            <p:ph type="body" idx="4294967295"/>
          </p:nvPr>
        </p:nvSpPr>
        <p:spPr>
          <a:xfrm>
            <a:off x="504968" y="1992571"/>
            <a:ext cx="7751928" cy="2470549"/>
          </a:xfrm>
        </p:spPr>
        <p:txBody>
          <a:bodyPr wrap="square" anchor="t" anchorCtr="0">
            <a:spAutoFit/>
          </a:bodyPr>
          <a:lstStyle/>
          <a:p>
            <a:pPr lvl="0">
              <a:buClr>
                <a:srgbClr val="000000"/>
              </a:buClr>
              <a:buSzPct val="100000"/>
            </a:pPr>
            <a:r>
              <a:rPr lang="en-GB" sz="1600" dirty="0" err="1"/>
              <a:t>tagování</a:t>
            </a:r>
            <a:endParaRPr lang="en-GB" sz="1600" dirty="0"/>
          </a:p>
          <a:p>
            <a:pPr lvl="0">
              <a:buClr>
                <a:srgbClr val="000000"/>
              </a:buClr>
              <a:buSzPct val="100000"/>
            </a:pPr>
            <a:r>
              <a:rPr lang="en-GB" sz="1600" dirty="0" err="1"/>
              <a:t>srovnávací</a:t>
            </a:r>
            <a:r>
              <a:rPr lang="en-GB" sz="1600" dirty="0"/>
              <a:t> </a:t>
            </a:r>
            <a:r>
              <a:rPr lang="en-GB" sz="1600" dirty="0" err="1"/>
              <a:t>analýza</a:t>
            </a:r>
            <a:r>
              <a:rPr lang="en-GB" sz="1600" dirty="0"/>
              <a:t> </a:t>
            </a:r>
            <a:r>
              <a:rPr lang="en-GB" sz="1600" dirty="0" err="1"/>
              <a:t>gramatických</a:t>
            </a:r>
            <a:r>
              <a:rPr lang="en-GB" sz="1600" dirty="0"/>
              <a:t> </a:t>
            </a:r>
            <a:r>
              <a:rPr lang="en-GB" sz="1600" dirty="0" err="1"/>
              <a:t>prostředků</a:t>
            </a:r>
            <a:r>
              <a:rPr lang="en-GB" sz="1600" dirty="0"/>
              <a:t> a </a:t>
            </a:r>
            <a:r>
              <a:rPr lang="en-GB" sz="1600" dirty="0" err="1"/>
              <a:t>stylistických</a:t>
            </a:r>
            <a:r>
              <a:rPr lang="en-GB" sz="1600" dirty="0"/>
              <a:t> </a:t>
            </a:r>
            <a:r>
              <a:rPr lang="en-GB" sz="1600" dirty="0" err="1" smtClean="0"/>
              <a:t>obratů</a:t>
            </a:r>
            <a:endParaRPr lang="en-GB" sz="1600" dirty="0" smtClean="0"/>
          </a:p>
          <a:p>
            <a:pPr lvl="0">
              <a:buClr>
                <a:srgbClr val="000000"/>
              </a:buClr>
              <a:buSzPct val="100000"/>
            </a:pPr>
            <a:endParaRPr lang="en-GB" sz="1600" dirty="0"/>
          </a:p>
          <a:p>
            <a:pPr lvl="0">
              <a:buClr>
                <a:srgbClr val="000000"/>
              </a:buClr>
              <a:buSzPct val="100000"/>
            </a:pPr>
            <a:r>
              <a:rPr lang="cs-CZ" sz="1600" dirty="0">
                <a:latin typeface="Times New Roman" pitchFamily="18"/>
                <a:ea typeface="Arial Unicode MS" pitchFamily="2"/>
              </a:rPr>
              <a:t>Patrick </a:t>
            </a:r>
            <a:r>
              <a:rPr lang="cs-CZ" sz="1600" dirty="0" err="1">
                <a:latin typeface="Times New Roman" pitchFamily="18"/>
                <a:ea typeface="Arial Unicode MS" pitchFamily="2"/>
              </a:rPr>
              <a:t>Corness</a:t>
            </a:r>
            <a:r>
              <a:rPr lang="cs-CZ" sz="1600" dirty="0">
                <a:latin typeface="Times New Roman" pitchFamily="18"/>
                <a:ea typeface="Arial Unicode MS" pitchFamily="2"/>
              </a:rPr>
              <a:t>. 1999. </a:t>
            </a:r>
            <a:r>
              <a:rPr lang="cs-CZ" sz="1600" i="1" dirty="0" err="1">
                <a:latin typeface="Times New Roman" pitchFamily="18"/>
                <a:ea typeface="Arial Unicode MS" pitchFamily="2"/>
              </a:rPr>
              <a:t>Stylistic</a:t>
            </a:r>
            <a:r>
              <a:rPr lang="cs-CZ" sz="1600" i="1" dirty="0">
                <a:latin typeface="Times New Roman" pitchFamily="18"/>
                <a:ea typeface="Arial Unicode MS" pitchFamily="2"/>
              </a:rPr>
              <a:t> </a:t>
            </a:r>
            <a:r>
              <a:rPr lang="cs-CZ" sz="1600" i="1" dirty="0" err="1">
                <a:latin typeface="Times New Roman" pitchFamily="18"/>
                <a:ea typeface="Arial Unicode MS" pitchFamily="2"/>
              </a:rPr>
              <a:t>aspects</a:t>
            </a:r>
            <a:r>
              <a:rPr lang="cs-CZ" sz="1600" i="1" dirty="0">
                <a:latin typeface="Times New Roman" pitchFamily="18"/>
                <a:ea typeface="Arial Unicode MS" pitchFamily="2"/>
              </a:rPr>
              <a:t> </a:t>
            </a:r>
            <a:r>
              <a:rPr lang="cs-CZ" sz="1600" i="1" dirty="0" err="1">
                <a:latin typeface="Times New Roman" pitchFamily="18"/>
                <a:ea typeface="Arial Unicode MS" pitchFamily="2"/>
              </a:rPr>
              <a:t>of</a:t>
            </a:r>
            <a:r>
              <a:rPr lang="cs-CZ" sz="1600" i="1" dirty="0">
                <a:latin typeface="Times New Roman" pitchFamily="18"/>
                <a:ea typeface="Arial Unicode MS" pitchFamily="2"/>
              </a:rPr>
              <a:t> </a:t>
            </a:r>
            <a:r>
              <a:rPr lang="cs-CZ" sz="1600" i="1" dirty="0" err="1">
                <a:latin typeface="Times New Roman" pitchFamily="18"/>
                <a:ea typeface="Arial Unicode MS" pitchFamily="2"/>
              </a:rPr>
              <a:t>translation</a:t>
            </a:r>
            <a:r>
              <a:rPr lang="cs-CZ" sz="1600" i="1" dirty="0">
                <a:latin typeface="Times New Roman" pitchFamily="18"/>
                <a:ea typeface="Arial Unicode MS" pitchFamily="2"/>
              </a:rPr>
              <a:t> </a:t>
            </a:r>
            <a:r>
              <a:rPr lang="cs-CZ" sz="1600" i="1" dirty="0" err="1">
                <a:latin typeface="Times New Roman" pitchFamily="18"/>
                <a:ea typeface="Arial Unicode MS" pitchFamily="2"/>
              </a:rPr>
              <a:t>from</a:t>
            </a:r>
            <a:r>
              <a:rPr lang="cs-CZ" sz="1600" i="1" dirty="0">
                <a:latin typeface="Times New Roman" pitchFamily="18"/>
                <a:ea typeface="Arial Unicode MS" pitchFamily="2"/>
              </a:rPr>
              <a:t> Czech </a:t>
            </a:r>
            <a:r>
              <a:rPr lang="cs-CZ" sz="1600" i="1" dirty="0" err="1">
                <a:latin typeface="Times New Roman" pitchFamily="18"/>
                <a:ea typeface="Arial Unicode MS" pitchFamily="2"/>
              </a:rPr>
              <a:t>into</a:t>
            </a:r>
            <a:r>
              <a:rPr lang="cs-CZ" sz="1600" i="1" dirty="0">
                <a:latin typeface="Times New Roman" pitchFamily="18"/>
                <a:ea typeface="Arial Unicode MS" pitchFamily="2"/>
              </a:rPr>
              <a:t> </a:t>
            </a:r>
            <a:r>
              <a:rPr lang="cs-CZ" sz="1600" i="1" dirty="0" err="1">
                <a:latin typeface="Times New Roman" pitchFamily="18"/>
                <a:ea typeface="Arial Unicode MS" pitchFamily="2"/>
              </a:rPr>
              <a:t>English</a:t>
            </a:r>
            <a:r>
              <a:rPr lang="cs-CZ" sz="1600" i="1" dirty="0">
                <a:latin typeface="Times New Roman" pitchFamily="18"/>
                <a:ea typeface="Arial Unicode MS" pitchFamily="2"/>
              </a:rPr>
              <a:t>: </a:t>
            </a:r>
            <a:r>
              <a:rPr lang="cs-CZ" sz="1600" i="1" dirty="0" err="1">
                <a:latin typeface="Times New Roman" pitchFamily="18"/>
                <a:ea typeface="Arial Unicode MS" pitchFamily="2"/>
              </a:rPr>
              <a:t>some</a:t>
            </a:r>
            <a:r>
              <a:rPr lang="cs-CZ" sz="1600" i="1" dirty="0">
                <a:latin typeface="Times New Roman" pitchFamily="18"/>
                <a:ea typeface="Arial Unicode MS" pitchFamily="2"/>
              </a:rPr>
              <a:t> </a:t>
            </a:r>
            <a:r>
              <a:rPr lang="cs-CZ" sz="1600" i="1" dirty="0" err="1">
                <a:latin typeface="Times New Roman" pitchFamily="18"/>
                <a:ea typeface="Arial Unicode MS" pitchFamily="2"/>
              </a:rPr>
              <a:t>features</a:t>
            </a:r>
            <a:r>
              <a:rPr lang="cs-CZ" sz="1600" i="1" dirty="0">
                <a:latin typeface="Times New Roman" pitchFamily="18"/>
                <a:ea typeface="Arial Unicode MS" pitchFamily="2"/>
              </a:rPr>
              <a:t> </a:t>
            </a:r>
            <a:r>
              <a:rPr lang="cs-CZ" sz="1600" i="1" dirty="0" err="1">
                <a:latin typeface="Times New Roman" pitchFamily="18"/>
                <a:ea typeface="Arial Unicode MS" pitchFamily="2"/>
              </a:rPr>
              <a:t>of</a:t>
            </a:r>
            <a:r>
              <a:rPr lang="cs-CZ" sz="1600" i="1" dirty="0">
                <a:latin typeface="Times New Roman" pitchFamily="18"/>
                <a:ea typeface="Arial Unicode MS" pitchFamily="2"/>
              </a:rPr>
              <a:t> a sample non-</a:t>
            </a:r>
            <a:r>
              <a:rPr lang="cs-CZ" sz="1600" i="1" dirty="0" err="1">
                <a:latin typeface="Times New Roman" pitchFamily="18"/>
                <a:ea typeface="Arial Unicode MS" pitchFamily="2"/>
              </a:rPr>
              <a:t>literary</a:t>
            </a:r>
            <a:r>
              <a:rPr lang="cs-CZ" sz="1600" i="1" dirty="0">
                <a:latin typeface="Times New Roman" pitchFamily="18"/>
                <a:ea typeface="Arial Unicode MS" pitchFamily="2"/>
              </a:rPr>
              <a:t> corpus</a:t>
            </a:r>
            <a:r>
              <a:rPr lang="cs-CZ" sz="1600" dirty="0">
                <a:latin typeface="Times New Roman" pitchFamily="18"/>
                <a:ea typeface="Arial Unicode MS" pitchFamily="2"/>
              </a:rPr>
              <a:t>. In: Patrick </a:t>
            </a:r>
            <a:r>
              <a:rPr lang="cs-CZ" sz="1600" dirty="0" err="1">
                <a:latin typeface="Times New Roman" pitchFamily="18"/>
                <a:ea typeface="Arial Unicode MS" pitchFamily="2"/>
              </a:rPr>
              <a:t>Corness</a:t>
            </a:r>
            <a:r>
              <a:rPr lang="cs-CZ" sz="1600" dirty="0">
                <a:latin typeface="Times New Roman" pitchFamily="18"/>
                <a:ea typeface="Arial Unicode MS" pitchFamily="2"/>
              </a:rPr>
              <a:t> &amp; Jana Králová. 1999. Folia </a:t>
            </a:r>
            <a:r>
              <a:rPr lang="cs-CZ" sz="1600" dirty="0" err="1">
                <a:latin typeface="Times New Roman" pitchFamily="18"/>
                <a:ea typeface="Arial Unicode MS" pitchFamily="2"/>
              </a:rPr>
              <a:t>Translatologica</a:t>
            </a:r>
            <a:r>
              <a:rPr lang="cs-CZ" sz="1600" dirty="0">
                <a:latin typeface="Times New Roman" pitchFamily="18"/>
                <a:ea typeface="Arial Unicode MS" pitchFamily="2"/>
              </a:rPr>
              <a:t>: International </a:t>
            </a:r>
            <a:r>
              <a:rPr lang="cs-CZ" sz="1600" dirty="0" err="1">
                <a:latin typeface="Times New Roman" pitchFamily="18"/>
                <a:ea typeface="Arial Unicode MS" pitchFamily="2"/>
              </a:rPr>
              <a:t>Series</a:t>
            </a:r>
            <a:r>
              <a:rPr lang="cs-CZ" sz="1600" dirty="0">
                <a:latin typeface="Times New Roman" pitchFamily="18"/>
                <a:ea typeface="Arial Unicode MS" pitchFamily="2"/>
              </a:rPr>
              <a:t> </a:t>
            </a:r>
            <a:r>
              <a:rPr lang="cs-CZ" sz="1600" dirty="0" err="1">
                <a:latin typeface="Times New Roman" pitchFamily="18"/>
                <a:ea typeface="Arial Unicode MS" pitchFamily="2"/>
              </a:rPr>
              <a:t>of</a:t>
            </a:r>
            <a:r>
              <a:rPr lang="cs-CZ" sz="1600" dirty="0">
                <a:latin typeface="Times New Roman" pitchFamily="18"/>
                <a:ea typeface="Arial Unicode MS" pitchFamily="2"/>
              </a:rPr>
              <a:t> </a:t>
            </a:r>
            <a:r>
              <a:rPr lang="cs-CZ" sz="1600" dirty="0" err="1">
                <a:latin typeface="Times New Roman" pitchFamily="18"/>
                <a:ea typeface="Arial Unicode MS" pitchFamily="2"/>
              </a:rPr>
              <a:t>Translation</a:t>
            </a:r>
            <a:r>
              <a:rPr lang="cs-CZ" sz="1600" dirty="0">
                <a:latin typeface="Times New Roman" pitchFamily="18"/>
                <a:ea typeface="Arial Unicode MS" pitchFamily="2"/>
              </a:rPr>
              <a:t> </a:t>
            </a:r>
            <a:r>
              <a:rPr lang="cs-CZ" sz="1600" dirty="0" err="1">
                <a:latin typeface="Times New Roman" pitchFamily="18"/>
                <a:ea typeface="Arial Unicode MS" pitchFamily="2"/>
              </a:rPr>
              <a:t>Studies</a:t>
            </a:r>
            <a:r>
              <a:rPr lang="cs-CZ" sz="1600" dirty="0">
                <a:latin typeface="Times New Roman" pitchFamily="18"/>
                <a:ea typeface="Arial Unicode MS" pitchFamily="2"/>
              </a:rPr>
              <a:t>, Vol. 7. </a:t>
            </a:r>
            <a:r>
              <a:rPr lang="cs-CZ" sz="1600" i="1" dirty="0" err="1">
                <a:latin typeface="Times New Roman" pitchFamily="18"/>
                <a:ea typeface="Arial Unicode MS" pitchFamily="2"/>
              </a:rPr>
              <a:t>Issues</a:t>
            </a:r>
            <a:r>
              <a:rPr lang="cs-CZ" sz="1600" i="1" dirty="0">
                <a:latin typeface="Times New Roman" pitchFamily="18"/>
                <a:ea typeface="Arial Unicode MS" pitchFamily="2"/>
              </a:rPr>
              <a:t> </a:t>
            </a:r>
            <a:r>
              <a:rPr lang="cs-CZ" sz="1600" i="1" dirty="0" err="1">
                <a:latin typeface="Times New Roman" pitchFamily="18"/>
                <a:ea typeface="Arial Unicode MS" pitchFamily="2"/>
              </a:rPr>
              <a:t>of</a:t>
            </a:r>
            <a:r>
              <a:rPr lang="cs-CZ" sz="1600" i="1" dirty="0">
                <a:latin typeface="Times New Roman" pitchFamily="18"/>
                <a:ea typeface="Arial Unicode MS" pitchFamily="2"/>
              </a:rPr>
              <a:t> </a:t>
            </a:r>
            <a:r>
              <a:rPr lang="cs-CZ" sz="1600" i="1" dirty="0" err="1">
                <a:latin typeface="Times New Roman" pitchFamily="18"/>
                <a:ea typeface="Arial Unicode MS" pitchFamily="2"/>
              </a:rPr>
              <a:t>Translation</a:t>
            </a:r>
            <a:r>
              <a:rPr lang="cs-CZ" sz="1600" i="1" dirty="0">
                <a:latin typeface="Times New Roman" pitchFamily="18"/>
                <a:ea typeface="Arial Unicode MS" pitchFamily="2"/>
              </a:rPr>
              <a:t> </a:t>
            </a:r>
            <a:r>
              <a:rPr lang="cs-CZ" sz="1600" i="1" dirty="0" err="1">
                <a:latin typeface="Times New Roman" pitchFamily="18"/>
                <a:ea typeface="Arial Unicode MS" pitchFamily="2"/>
              </a:rPr>
              <a:t>into</a:t>
            </a:r>
            <a:r>
              <a:rPr lang="cs-CZ" sz="1600" i="1" dirty="0">
                <a:latin typeface="Times New Roman" pitchFamily="18"/>
                <a:ea typeface="Arial Unicode MS" pitchFamily="2"/>
              </a:rPr>
              <a:t> a Non-</a:t>
            </a:r>
            <a:r>
              <a:rPr lang="cs-CZ" sz="1600" i="1" dirty="0" err="1">
                <a:latin typeface="Times New Roman" pitchFamily="18"/>
                <a:ea typeface="Arial Unicode MS" pitchFamily="2"/>
              </a:rPr>
              <a:t>Native</a:t>
            </a:r>
            <a:r>
              <a:rPr lang="cs-CZ" sz="1600" i="1" dirty="0">
                <a:latin typeface="Times New Roman" pitchFamily="18"/>
                <a:ea typeface="Arial Unicode MS" pitchFamily="2"/>
              </a:rPr>
              <a:t> </a:t>
            </a:r>
            <a:r>
              <a:rPr lang="cs-CZ" sz="1600" i="1" dirty="0" err="1">
                <a:latin typeface="Times New Roman" pitchFamily="18"/>
                <a:ea typeface="Arial Unicode MS" pitchFamily="2"/>
              </a:rPr>
              <a:t>Language</a:t>
            </a:r>
            <a:r>
              <a:rPr lang="cs-CZ" sz="1600" dirty="0">
                <a:latin typeface="Times New Roman" pitchFamily="18"/>
                <a:ea typeface="Arial Unicode MS" pitchFamily="2"/>
              </a:rPr>
              <a:t>, 11-83</a:t>
            </a:r>
          </a:p>
        </p:txBody>
      </p:sp>
    </p:spTree>
  </p:cSld>
  <p:clrMapOvr>
    <a:masterClrMapping/>
  </p:clrMapOvr>
  <p:transition>
    <p:pull dir="r"/>
  </p:transition>
  <p:timing>
    <p:tnLst>
      <p:par>
        <p:cTn id="1" dur="indefinite" restart="never" nodeType="tmRoot"/>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name="page15">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pPr lvl="0"/>
            <a:r>
              <a:rPr lang="en-GB" smtClean="0"/>
              <a:t>InterCorp Workshop  září 2013   patrickcorness.wordpress.com</a:t>
            </a:r>
            <a:endParaRPr lang="en-GB"/>
          </a:p>
        </p:txBody>
      </p:sp>
      <p:sp>
        <p:nvSpPr>
          <p:cNvPr id="2" name="Title 1">
            <a:hlinkClick r:id="" action="ppaction://hlinkshowjump?jump=nextslide"/>
          </p:cNvPr>
          <p:cNvSpPr txBox="1">
            <a:spLocks noGrp="1"/>
          </p:cNvSpPr>
          <p:nvPr>
            <p:ph type="title" idx="4294967295"/>
          </p:nvPr>
        </p:nvSpPr>
        <p:spPr>
          <a:xfrm>
            <a:off x="274926" y="345045"/>
            <a:ext cx="8282849" cy="648512"/>
          </a:xfrm>
        </p:spPr>
        <p:txBody>
          <a:bodyPr wrap="square" anchorCtr="0">
            <a:spAutoFit/>
          </a:bodyPr>
          <a:lstStyle/>
          <a:p>
            <a:pPr lvl="0"/>
            <a:r>
              <a:rPr lang="en-GB" sz="2000" dirty="0" err="1" smtClean="0"/>
              <a:t>vyhledávání</a:t>
            </a:r>
            <a:r>
              <a:rPr lang="en-GB" sz="2000" dirty="0" smtClean="0"/>
              <a:t> </a:t>
            </a:r>
            <a:r>
              <a:rPr lang="en-GB" sz="2000" dirty="0"/>
              <a:t>a </a:t>
            </a:r>
            <a:r>
              <a:rPr lang="en-GB" sz="2000" dirty="0" err="1"/>
              <a:t>čtyřjazyčný</a:t>
            </a:r>
            <a:r>
              <a:rPr lang="en-GB" sz="2000" dirty="0"/>
              <a:t> </a:t>
            </a:r>
            <a:r>
              <a:rPr lang="en-GB" sz="2000" dirty="0" err="1"/>
              <a:t>výstup</a:t>
            </a:r>
            <a:r>
              <a:rPr lang="en-GB" sz="2000" dirty="0"/>
              <a:t>: </a:t>
            </a:r>
            <a:r>
              <a:rPr lang="en-GB" sz="2000" dirty="0" smtClean="0"/>
              <a:t/>
            </a:r>
            <a:br>
              <a:rPr lang="en-GB" sz="2000" dirty="0" smtClean="0"/>
            </a:br>
            <a:r>
              <a:rPr lang="en-GB" sz="1600" dirty="0" err="1" smtClean="0"/>
              <a:t>příklady</a:t>
            </a:r>
            <a:endParaRPr lang="en-GB" sz="3600" dirty="0"/>
          </a:p>
        </p:txBody>
      </p:sp>
      <p:sp>
        <p:nvSpPr>
          <p:cNvPr id="3" name="Text Placeholder 2"/>
          <p:cNvSpPr txBox="1">
            <a:spLocks noGrp="1"/>
          </p:cNvSpPr>
          <p:nvPr>
            <p:ph type="body" idx="4294967295"/>
          </p:nvPr>
        </p:nvSpPr>
        <p:spPr>
          <a:xfrm>
            <a:off x="274926" y="1507487"/>
            <a:ext cx="5797994" cy="1545681"/>
          </a:xfrm>
        </p:spPr>
        <p:txBody>
          <a:bodyPr wrap="square" anchor="t" anchorCtr="0">
            <a:spAutoFit/>
          </a:bodyPr>
          <a:lstStyle/>
          <a:p>
            <a:pPr lvl="0">
              <a:spcBef>
                <a:spcPts val="697"/>
              </a:spcBef>
              <a:buClr>
                <a:srgbClr val="000000"/>
              </a:buClr>
              <a:buSzPct val="100000"/>
            </a:pPr>
            <a:r>
              <a:rPr lang="en-GB" sz="1600" dirty="0" err="1"/>
              <a:t>lexika</a:t>
            </a:r>
            <a:endParaRPr lang="en-GB" sz="1600" dirty="0"/>
          </a:p>
          <a:p>
            <a:pPr lvl="0">
              <a:spcBef>
                <a:spcPts val="697"/>
              </a:spcBef>
              <a:buClr>
                <a:srgbClr val="000000"/>
              </a:buClr>
              <a:buSzPct val="100000"/>
            </a:pPr>
            <a:r>
              <a:rPr lang="en-GB" sz="1600" dirty="0" err="1"/>
              <a:t>terminologie</a:t>
            </a:r>
            <a:endParaRPr lang="en-GB" sz="1600" dirty="0"/>
          </a:p>
          <a:p>
            <a:pPr lvl="0">
              <a:spcBef>
                <a:spcPts val="697"/>
              </a:spcBef>
              <a:buClr>
                <a:srgbClr val="000000"/>
              </a:buClr>
              <a:buSzPct val="100000"/>
            </a:pPr>
            <a:r>
              <a:rPr lang="en-GB" sz="1600" dirty="0" err="1"/>
              <a:t>angličtina</a:t>
            </a:r>
            <a:r>
              <a:rPr lang="en-GB" sz="1600" dirty="0"/>
              <a:t> vs. </a:t>
            </a:r>
            <a:r>
              <a:rPr lang="en-GB" sz="1600" dirty="0" err="1"/>
              <a:t>ostatní</a:t>
            </a:r>
            <a:r>
              <a:rPr lang="en-GB" sz="1600" dirty="0"/>
              <a:t> </a:t>
            </a:r>
            <a:r>
              <a:rPr lang="en-GB" sz="1600" dirty="0" err="1"/>
              <a:t>jazyky</a:t>
            </a:r>
            <a:endParaRPr lang="en-GB" sz="1600" dirty="0"/>
          </a:p>
          <a:p>
            <a:pPr lvl="0">
              <a:spcBef>
                <a:spcPts val="697"/>
              </a:spcBef>
              <a:buClr>
                <a:srgbClr val="000000"/>
              </a:buClr>
              <a:buSzPct val="100000"/>
            </a:pPr>
            <a:r>
              <a:rPr lang="en-GB" sz="1600" dirty="0" err="1"/>
              <a:t>versologický</a:t>
            </a:r>
            <a:r>
              <a:rPr lang="en-GB" sz="1600" dirty="0"/>
              <a:t> </a:t>
            </a:r>
            <a:r>
              <a:rPr lang="en-GB" sz="1600" dirty="0" err="1"/>
              <a:t>glosář</a:t>
            </a:r>
            <a:r>
              <a:rPr lang="en-GB" sz="1600" dirty="0"/>
              <a:t>: </a:t>
            </a:r>
            <a:r>
              <a:rPr lang="en-GB" sz="1600" dirty="0" err="1"/>
              <a:t>heslo</a:t>
            </a:r>
            <a:r>
              <a:rPr lang="en-GB" sz="1600" dirty="0"/>
              <a:t> </a:t>
            </a:r>
            <a:r>
              <a:rPr lang="en-GB" sz="1600" i="1" dirty="0" err="1"/>
              <a:t>rým</a:t>
            </a:r>
            <a:endParaRPr lang="en-GB" sz="1600" i="1" dirty="0"/>
          </a:p>
        </p:txBody>
      </p:sp>
    </p:spTree>
  </p:cSld>
  <p:clrMapOvr>
    <a:masterClrMapping/>
  </p:clrMapOvr>
  <p:transition>
    <p:pull dir="r"/>
  </p:transition>
  <p:timing>
    <p:tnLst>
      <p:par>
        <p:cTn id="1" dur="indefinite" restart="never" nodeType="tmRoot"/>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name="page16">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pPr lvl="0"/>
            <a:r>
              <a:rPr lang="en-GB" smtClean="0"/>
              <a:t>InterCorp Workshop  září 2013   patrickcorness.wordpress.com</a:t>
            </a:r>
            <a:endParaRPr lang="en-GB"/>
          </a:p>
        </p:txBody>
      </p:sp>
      <p:sp>
        <p:nvSpPr>
          <p:cNvPr id="2" name="Title 1">
            <a:hlinkClick r:id="" action="ppaction://hlinkshowjump?jump=nextslide"/>
          </p:cNvPr>
          <p:cNvSpPr txBox="1">
            <a:spLocks noGrp="1"/>
          </p:cNvSpPr>
          <p:nvPr>
            <p:ph type="title" idx="4294967295"/>
          </p:nvPr>
        </p:nvSpPr>
        <p:spPr>
          <a:xfrm>
            <a:off x="412843" y="293007"/>
            <a:ext cx="8045357" cy="648512"/>
          </a:xfrm>
        </p:spPr>
        <p:txBody>
          <a:bodyPr wrap="square" anchorCtr="0">
            <a:spAutoFit/>
          </a:bodyPr>
          <a:lstStyle/>
          <a:p>
            <a:pPr lvl="0"/>
            <a:r>
              <a:rPr lang="en-GB" sz="2000" dirty="0" err="1" smtClean="0"/>
              <a:t>vyhledávání</a:t>
            </a:r>
            <a:r>
              <a:rPr lang="en-GB" sz="2000" dirty="0" smtClean="0"/>
              <a:t> </a:t>
            </a:r>
            <a:r>
              <a:rPr lang="en-GB" sz="2000" dirty="0"/>
              <a:t>a </a:t>
            </a:r>
            <a:r>
              <a:rPr lang="en-GB" sz="2000" dirty="0" err="1"/>
              <a:t>čtyřjazyčný</a:t>
            </a:r>
            <a:r>
              <a:rPr lang="en-GB" sz="2000" dirty="0"/>
              <a:t> </a:t>
            </a:r>
            <a:r>
              <a:rPr lang="en-GB" sz="2000" dirty="0" err="1"/>
              <a:t>výstup</a:t>
            </a:r>
            <a:r>
              <a:rPr lang="en-GB" sz="2000" dirty="0"/>
              <a:t> </a:t>
            </a:r>
            <a:r>
              <a:rPr lang="en-GB" sz="2000" dirty="0" smtClean="0"/>
              <a:t/>
            </a:r>
            <a:br>
              <a:rPr lang="en-GB" sz="2000" dirty="0" smtClean="0"/>
            </a:br>
            <a:r>
              <a:rPr lang="en-GB" sz="1600" dirty="0" err="1" smtClean="0"/>
              <a:t>terminologie</a:t>
            </a:r>
            <a:r>
              <a:rPr lang="en-GB" sz="1600" dirty="0"/>
              <a:t>: </a:t>
            </a:r>
            <a:r>
              <a:rPr lang="en-GB" sz="1600" dirty="0" err="1"/>
              <a:t>fenomenologie</a:t>
            </a:r>
            <a:r>
              <a:rPr lang="en-GB" sz="1600" dirty="0"/>
              <a:t> </a:t>
            </a:r>
            <a:r>
              <a:rPr lang="en-GB" sz="1600" dirty="0" err="1"/>
              <a:t>Romana</a:t>
            </a:r>
            <a:r>
              <a:rPr lang="en-GB" sz="1600" dirty="0"/>
              <a:t> </a:t>
            </a:r>
            <a:r>
              <a:rPr lang="en-GB" sz="1600" dirty="0" err="1" smtClean="0"/>
              <a:t>Ingardena</a:t>
            </a:r>
            <a:endParaRPr lang="en-GB" sz="3600" dirty="0"/>
          </a:p>
        </p:txBody>
      </p:sp>
      <p:sp>
        <p:nvSpPr>
          <p:cNvPr id="3" name="Text Placeholder 2"/>
          <p:cNvSpPr txBox="1">
            <a:spLocks noGrp="1"/>
          </p:cNvSpPr>
          <p:nvPr>
            <p:ph type="body" idx="4294967295"/>
          </p:nvPr>
        </p:nvSpPr>
        <p:spPr>
          <a:xfrm>
            <a:off x="412843" y="1556919"/>
            <a:ext cx="7025187" cy="2766015"/>
          </a:xfrm>
        </p:spPr>
        <p:txBody>
          <a:bodyPr wrap="square" anchor="t" anchorCtr="0">
            <a:spAutoFit/>
          </a:bodyPr>
          <a:lstStyle/>
          <a:p>
            <a:pPr lvl="0"/>
            <a:r>
              <a:rPr lang="cs-CZ" sz="1600" dirty="0">
                <a:latin typeface="Times New Roman" pitchFamily="18"/>
              </a:rPr>
              <a:t>vrstva zvukových útvarů jazykových, vrstva významových </a:t>
            </a:r>
            <a:r>
              <a:rPr lang="cs-CZ" sz="1600" dirty="0" smtClean="0">
                <a:latin typeface="Times New Roman" pitchFamily="18"/>
              </a:rPr>
              <a:t>jednotek</a:t>
            </a:r>
            <a:r>
              <a:rPr lang="en-GB" sz="1600" dirty="0" smtClean="0">
                <a:latin typeface="Times New Roman" pitchFamily="18"/>
              </a:rPr>
              <a:t> </a:t>
            </a:r>
            <a:r>
              <a:rPr lang="cs-CZ" sz="1600" dirty="0" smtClean="0">
                <a:latin typeface="Times New Roman" pitchFamily="18"/>
              </a:rPr>
              <a:t>jazykových</a:t>
            </a:r>
            <a:r>
              <a:rPr lang="cs-CZ" sz="1600" dirty="0">
                <a:latin typeface="Times New Roman" pitchFamily="18"/>
              </a:rPr>
              <a:t>, vrstva zobrazených předmětností, vrstva schematizovaných aspektů</a:t>
            </a:r>
          </a:p>
          <a:p>
            <a:pPr lvl="0"/>
            <a:r>
              <a:rPr lang="cs-CZ" sz="1600" dirty="0">
                <a:solidFill>
                  <a:srgbClr val="000080"/>
                </a:solidFill>
                <a:latin typeface="Times New Roman" pitchFamily="18"/>
              </a:rPr>
              <a:t>a </a:t>
            </a:r>
            <a:r>
              <a:rPr lang="cs-CZ" sz="1600" dirty="0" err="1">
                <a:solidFill>
                  <a:srgbClr val="000080"/>
                </a:solidFill>
                <a:latin typeface="Times New Roman" pitchFamily="18"/>
              </a:rPr>
              <a:t>stratum</a:t>
            </a:r>
            <a:r>
              <a:rPr lang="cs-CZ" sz="1600" dirty="0">
                <a:solidFill>
                  <a:srgbClr val="000080"/>
                </a:solidFill>
                <a:latin typeface="Times New Roman" pitchFamily="18"/>
              </a:rPr>
              <a:t> </a:t>
            </a:r>
            <a:r>
              <a:rPr lang="cs-CZ" sz="1600" dirty="0" err="1">
                <a:solidFill>
                  <a:srgbClr val="000080"/>
                </a:solidFill>
                <a:latin typeface="Times New Roman" pitchFamily="18"/>
              </a:rPr>
              <a:t>of</a:t>
            </a:r>
            <a:r>
              <a:rPr lang="cs-CZ" sz="1600" dirty="0">
                <a:solidFill>
                  <a:srgbClr val="000080"/>
                </a:solidFill>
                <a:latin typeface="Times New Roman" pitchFamily="18"/>
              </a:rPr>
              <a:t> </a:t>
            </a:r>
            <a:r>
              <a:rPr lang="cs-CZ" sz="1600" dirty="0" err="1">
                <a:solidFill>
                  <a:srgbClr val="000080"/>
                </a:solidFill>
                <a:latin typeface="Times New Roman" pitchFamily="18"/>
              </a:rPr>
              <a:t>phonetic</a:t>
            </a:r>
            <a:r>
              <a:rPr lang="cs-CZ" sz="1600" dirty="0">
                <a:solidFill>
                  <a:srgbClr val="000080"/>
                </a:solidFill>
                <a:latin typeface="Times New Roman" pitchFamily="18"/>
              </a:rPr>
              <a:t> </a:t>
            </a:r>
            <a:r>
              <a:rPr lang="cs-CZ" sz="1600" dirty="0" err="1">
                <a:solidFill>
                  <a:srgbClr val="000080"/>
                </a:solidFill>
                <a:latin typeface="Times New Roman" pitchFamily="18"/>
              </a:rPr>
              <a:t>formations</a:t>
            </a:r>
            <a:r>
              <a:rPr lang="cs-CZ" sz="1600" dirty="0">
                <a:solidFill>
                  <a:srgbClr val="000080"/>
                </a:solidFill>
                <a:latin typeface="Times New Roman" pitchFamily="18"/>
              </a:rPr>
              <a:t>, a </a:t>
            </a:r>
            <a:r>
              <a:rPr lang="cs-CZ" sz="1600" dirty="0" err="1">
                <a:solidFill>
                  <a:srgbClr val="000080"/>
                </a:solidFill>
                <a:latin typeface="Times New Roman" pitchFamily="18"/>
              </a:rPr>
              <a:t>stratum</a:t>
            </a:r>
            <a:r>
              <a:rPr lang="cs-CZ" sz="1600" dirty="0">
                <a:solidFill>
                  <a:srgbClr val="000080"/>
                </a:solidFill>
                <a:latin typeface="Times New Roman" pitchFamily="18"/>
              </a:rPr>
              <a:t> </a:t>
            </a:r>
            <a:r>
              <a:rPr lang="cs-CZ" sz="1600" dirty="0" err="1">
                <a:solidFill>
                  <a:srgbClr val="000080"/>
                </a:solidFill>
                <a:latin typeface="Times New Roman" pitchFamily="18"/>
              </a:rPr>
              <a:t>of</a:t>
            </a:r>
            <a:r>
              <a:rPr lang="cs-CZ" sz="1600" dirty="0">
                <a:solidFill>
                  <a:srgbClr val="000080"/>
                </a:solidFill>
                <a:latin typeface="Times New Roman" pitchFamily="18"/>
              </a:rPr>
              <a:t> </a:t>
            </a:r>
            <a:r>
              <a:rPr lang="cs-CZ" sz="1600" dirty="0" err="1">
                <a:solidFill>
                  <a:srgbClr val="000080"/>
                </a:solidFill>
                <a:latin typeface="Times New Roman" pitchFamily="18"/>
              </a:rPr>
              <a:t>verbal</a:t>
            </a:r>
            <a:r>
              <a:rPr lang="cs-CZ" sz="1600" dirty="0">
                <a:solidFill>
                  <a:srgbClr val="000080"/>
                </a:solidFill>
                <a:latin typeface="Times New Roman" pitchFamily="18"/>
              </a:rPr>
              <a:t> </a:t>
            </a:r>
            <a:r>
              <a:rPr lang="cs-CZ" sz="1600" dirty="0" err="1">
                <a:solidFill>
                  <a:srgbClr val="000080"/>
                </a:solidFill>
                <a:latin typeface="Times New Roman" pitchFamily="18"/>
              </a:rPr>
              <a:t>units</a:t>
            </a:r>
            <a:r>
              <a:rPr lang="cs-CZ" sz="1600" dirty="0">
                <a:solidFill>
                  <a:srgbClr val="000080"/>
                </a:solidFill>
                <a:latin typeface="Times New Roman" pitchFamily="18"/>
              </a:rPr>
              <a:t> </a:t>
            </a:r>
            <a:r>
              <a:rPr lang="cs-CZ" sz="1600" dirty="0" err="1">
                <a:solidFill>
                  <a:srgbClr val="000080"/>
                </a:solidFill>
                <a:latin typeface="Times New Roman" pitchFamily="18"/>
              </a:rPr>
              <a:t>of</a:t>
            </a:r>
            <a:r>
              <a:rPr lang="cs-CZ" sz="1600" dirty="0">
                <a:solidFill>
                  <a:srgbClr val="000080"/>
                </a:solidFill>
                <a:latin typeface="Times New Roman" pitchFamily="18"/>
              </a:rPr>
              <a:t> </a:t>
            </a:r>
            <a:r>
              <a:rPr lang="cs-CZ" sz="1600" dirty="0" err="1">
                <a:solidFill>
                  <a:srgbClr val="000080"/>
                </a:solidFill>
                <a:latin typeface="Times New Roman" pitchFamily="18"/>
              </a:rPr>
              <a:t>meaning</a:t>
            </a:r>
            <a:r>
              <a:rPr lang="cs-CZ" sz="1600" dirty="0">
                <a:solidFill>
                  <a:srgbClr val="000080"/>
                </a:solidFill>
                <a:latin typeface="Times New Roman" pitchFamily="18"/>
              </a:rPr>
              <a:t>, a </a:t>
            </a:r>
            <a:r>
              <a:rPr lang="cs-CZ" sz="1600" dirty="0" err="1">
                <a:solidFill>
                  <a:srgbClr val="000080"/>
                </a:solidFill>
                <a:latin typeface="Times New Roman" pitchFamily="18"/>
              </a:rPr>
              <a:t>stratum</a:t>
            </a:r>
            <a:r>
              <a:rPr lang="cs-CZ" sz="1600" dirty="0">
                <a:solidFill>
                  <a:srgbClr val="000080"/>
                </a:solidFill>
                <a:latin typeface="Times New Roman" pitchFamily="18"/>
              </a:rPr>
              <a:t> </a:t>
            </a:r>
            <a:r>
              <a:rPr lang="cs-CZ" sz="1600" dirty="0" err="1">
                <a:solidFill>
                  <a:srgbClr val="000080"/>
                </a:solidFill>
                <a:latin typeface="Times New Roman" pitchFamily="18"/>
              </a:rPr>
              <a:t>of</a:t>
            </a:r>
            <a:r>
              <a:rPr lang="cs-CZ" sz="1600" dirty="0">
                <a:solidFill>
                  <a:srgbClr val="000080"/>
                </a:solidFill>
                <a:latin typeface="Times New Roman" pitchFamily="18"/>
              </a:rPr>
              <a:t> </a:t>
            </a:r>
            <a:r>
              <a:rPr lang="cs-CZ" sz="1600" dirty="0" err="1">
                <a:solidFill>
                  <a:srgbClr val="000080"/>
                </a:solidFill>
                <a:latin typeface="Times New Roman" pitchFamily="18"/>
              </a:rPr>
              <a:t>represented</a:t>
            </a:r>
            <a:r>
              <a:rPr lang="cs-CZ" sz="1600" dirty="0">
                <a:solidFill>
                  <a:srgbClr val="000080"/>
                </a:solidFill>
                <a:latin typeface="Times New Roman" pitchFamily="18"/>
              </a:rPr>
              <a:t> </a:t>
            </a:r>
            <a:r>
              <a:rPr lang="cs-CZ" sz="1600" dirty="0" err="1">
                <a:solidFill>
                  <a:srgbClr val="000080"/>
                </a:solidFill>
                <a:latin typeface="Times New Roman" pitchFamily="18"/>
              </a:rPr>
              <a:t>objects</a:t>
            </a:r>
            <a:r>
              <a:rPr lang="cs-CZ" sz="1600" dirty="0">
                <a:solidFill>
                  <a:srgbClr val="000080"/>
                </a:solidFill>
                <a:latin typeface="Times New Roman" pitchFamily="18"/>
              </a:rPr>
              <a:t> and a </a:t>
            </a:r>
            <a:r>
              <a:rPr lang="cs-CZ" sz="1600" dirty="0" err="1">
                <a:solidFill>
                  <a:srgbClr val="000080"/>
                </a:solidFill>
                <a:latin typeface="Times New Roman" pitchFamily="18"/>
              </a:rPr>
              <a:t>stratum</a:t>
            </a:r>
            <a:r>
              <a:rPr lang="cs-CZ" sz="1600" dirty="0">
                <a:solidFill>
                  <a:srgbClr val="000080"/>
                </a:solidFill>
                <a:latin typeface="Times New Roman" pitchFamily="18"/>
              </a:rPr>
              <a:t> </a:t>
            </a:r>
            <a:r>
              <a:rPr lang="cs-CZ" sz="1600" dirty="0" err="1">
                <a:solidFill>
                  <a:srgbClr val="000080"/>
                </a:solidFill>
                <a:latin typeface="Times New Roman" pitchFamily="18"/>
              </a:rPr>
              <a:t>of</a:t>
            </a:r>
            <a:r>
              <a:rPr lang="cs-CZ" sz="1600" dirty="0">
                <a:solidFill>
                  <a:srgbClr val="000080"/>
                </a:solidFill>
                <a:latin typeface="Times New Roman" pitchFamily="18"/>
              </a:rPr>
              <a:t> </a:t>
            </a:r>
            <a:r>
              <a:rPr lang="cs-CZ" sz="1600" dirty="0" err="1">
                <a:solidFill>
                  <a:srgbClr val="000080"/>
                </a:solidFill>
                <a:latin typeface="Times New Roman" pitchFamily="18"/>
              </a:rPr>
              <a:t>schematised</a:t>
            </a:r>
            <a:r>
              <a:rPr lang="cs-CZ" sz="1600" dirty="0">
                <a:solidFill>
                  <a:srgbClr val="000080"/>
                </a:solidFill>
                <a:latin typeface="Times New Roman" pitchFamily="18"/>
              </a:rPr>
              <a:t> </a:t>
            </a:r>
            <a:r>
              <a:rPr lang="cs-CZ" sz="1600" dirty="0" err="1">
                <a:solidFill>
                  <a:srgbClr val="000080"/>
                </a:solidFill>
                <a:latin typeface="Times New Roman" pitchFamily="18"/>
              </a:rPr>
              <a:t>aspects</a:t>
            </a:r>
            <a:endParaRPr lang="cs-CZ" sz="1600" dirty="0">
              <a:solidFill>
                <a:srgbClr val="000080"/>
              </a:solidFill>
              <a:latin typeface="Times New Roman" pitchFamily="18"/>
            </a:endParaRPr>
          </a:p>
          <a:p>
            <a:pPr lvl="0"/>
            <a:r>
              <a:rPr lang="cs-CZ" sz="1600" dirty="0" err="1">
                <a:solidFill>
                  <a:srgbClr val="008000"/>
                </a:solidFill>
                <a:latin typeface="Times New Roman" pitchFamily="18"/>
              </a:rPr>
              <a:t>Schichten</a:t>
            </a:r>
            <a:r>
              <a:rPr lang="cs-CZ" sz="1600" dirty="0">
                <a:solidFill>
                  <a:srgbClr val="008000"/>
                </a:solidFill>
                <a:latin typeface="Times New Roman" pitchFamily="18"/>
              </a:rPr>
              <a:t> (</a:t>
            </a:r>
            <a:r>
              <a:rPr lang="cs-CZ" sz="1600" dirty="0" err="1">
                <a:solidFill>
                  <a:srgbClr val="008000"/>
                </a:solidFill>
                <a:latin typeface="Times New Roman" pitchFamily="18"/>
              </a:rPr>
              <a:t>die</a:t>
            </a:r>
            <a:r>
              <a:rPr lang="cs-CZ" sz="1600" dirty="0">
                <a:solidFill>
                  <a:srgbClr val="008000"/>
                </a:solidFill>
                <a:latin typeface="Times New Roman" pitchFamily="18"/>
              </a:rPr>
              <a:t> der </a:t>
            </a:r>
            <a:r>
              <a:rPr lang="cs-CZ" sz="1600" dirty="0" err="1">
                <a:solidFill>
                  <a:srgbClr val="008000"/>
                </a:solidFill>
                <a:latin typeface="Times New Roman" pitchFamily="18"/>
              </a:rPr>
              <a:t>sprachlichen</a:t>
            </a:r>
            <a:r>
              <a:rPr lang="cs-CZ" sz="1600" dirty="0">
                <a:solidFill>
                  <a:srgbClr val="008000"/>
                </a:solidFill>
                <a:latin typeface="Times New Roman" pitchFamily="18"/>
              </a:rPr>
              <a:t> </a:t>
            </a:r>
            <a:r>
              <a:rPr lang="cs-CZ" sz="1600" dirty="0" err="1">
                <a:solidFill>
                  <a:srgbClr val="008000"/>
                </a:solidFill>
                <a:latin typeface="Times New Roman" pitchFamily="18"/>
              </a:rPr>
              <a:t>Lautgebilde</a:t>
            </a:r>
            <a:r>
              <a:rPr lang="cs-CZ" sz="1600" dirty="0">
                <a:solidFill>
                  <a:srgbClr val="008000"/>
                </a:solidFill>
                <a:latin typeface="Times New Roman" pitchFamily="18"/>
              </a:rPr>
              <a:t>, der </a:t>
            </a:r>
            <a:r>
              <a:rPr lang="cs-CZ" sz="1600" dirty="0" err="1">
                <a:solidFill>
                  <a:srgbClr val="008000"/>
                </a:solidFill>
                <a:latin typeface="Times New Roman" pitchFamily="18"/>
              </a:rPr>
              <a:t>Bedeutungseinheiten</a:t>
            </a:r>
            <a:r>
              <a:rPr lang="cs-CZ" sz="1600" dirty="0">
                <a:solidFill>
                  <a:srgbClr val="008000"/>
                </a:solidFill>
                <a:latin typeface="Times New Roman" pitchFamily="18"/>
              </a:rPr>
              <a:t>, der </a:t>
            </a:r>
            <a:r>
              <a:rPr lang="cs-CZ" sz="1600" dirty="0" err="1">
                <a:solidFill>
                  <a:srgbClr val="008000"/>
                </a:solidFill>
                <a:latin typeface="Times New Roman" pitchFamily="18"/>
              </a:rPr>
              <a:t>dargestellten</a:t>
            </a:r>
            <a:r>
              <a:rPr lang="cs-CZ" sz="1600" dirty="0">
                <a:solidFill>
                  <a:srgbClr val="008000"/>
                </a:solidFill>
                <a:latin typeface="Times New Roman" pitchFamily="18"/>
              </a:rPr>
              <a:t> </a:t>
            </a:r>
            <a:r>
              <a:rPr lang="cs-CZ" sz="1600" dirty="0" err="1">
                <a:solidFill>
                  <a:srgbClr val="008000"/>
                </a:solidFill>
                <a:latin typeface="Times New Roman" pitchFamily="18"/>
              </a:rPr>
              <a:t>Gegenstände</a:t>
            </a:r>
            <a:r>
              <a:rPr lang="cs-CZ" sz="1600" dirty="0">
                <a:solidFill>
                  <a:srgbClr val="008000"/>
                </a:solidFill>
                <a:latin typeface="Times New Roman" pitchFamily="18"/>
              </a:rPr>
              <a:t>, der </a:t>
            </a:r>
            <a:r>
              <a:rPr lang="cs-CZ" sz="1600" dirty="0" err="1">
                <a:solidFill>
                  <a:srgbClr val="008000"/>
                </a:solidFill>
                <a:latin typeface="Times New Roman" pitchFamily="18"/>
              </a:rPr>
              <a:t>schematisierten</a:t>
            </a:r>
            <a:r>
              <a:rPr lang="cs-CZ" sz="1600" dirty="0">
                <a:solidFill>
                  <a:srgbClr val="008000"/>
                </a:solidFill>
                <a:latin typeface="Times New Roman" pitchFamily="18"/>
              </a:rPr>
              <a:t> </a:t>
            </a:r>
            <a:r>
              <a:rPr lang="cs-CZ" sz="1600" dirty="0" err="1">
                <a:solidFill>
                  <a:srgbClr val="008000"/>
                </a:solidFill>
                <a:latin typeface="Times New Roman" pitchFamily="18"/>
              </a:rPr>
              <a:t>Ansichten</a:t>
            </a:r>
            <a:r>
              <a:rPr lang="cs-CZ" sz="1600" dirty="0">
                <a:solidFill>
                  <a:srgbClr val="008000"/>
                </a:solidFill>
                <a:latin typeface="Times New Roman" pitchFamily="18"/>
              </a:rPr>
              <a:t>)</a:t>
            </a:r>
          </a:p>
          <a:p>
            <a:pPr lvl="0"/>
            <a:r>
              <a:rPr lang="ru-RU" sz="1600" dirty="0">
                <a:solidFill>
                  <a:srgbClr val="993300"/>
                </a:solidFill>
                <a:latin typeface="Times New Roman Cyr" pitchFamily="18"/>
                <a:ea typeface="MingLiU" pitchFamily="49"/>
                <a:cs typeface="Times New Roman Cyr" pitchFamily="18"/>
              </a:rPr>
              <a:t>слой словесных звучаний, слой значений, слой представ­ленных предметов, слой схематизированных видов</a:t>
            </a:r>
          </a:p>
        </p:txBody>
      </p:sp>
    </p:spTree>
  </p:cSld>
  <p:clrMapOvr>
    <a:masterClrMapping/>
  </p:clrMapOvr>
  <p:transition>
    <p:pull dir="r"/>
  </p:transition>
  <p:timing>
    <p:tnLst>
      <p:par>
        <p:cTn id="1" dur="indefinite" restart="never" nodeType="tmRoot"/>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name="page17">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pPr lvl="0"/>
            <a:r>
              <a:rPr lang="en-GB" smtClean="0"/>
              <a:t>InterCorp Workshop  září 2013   patrickcorness.wordpress.com</a:t>
            </a:r>
            <a:endParaRPr lang="en-GB"/>
          </a:p>
        </p:txBody>
      </p:sp>
      <p:sp>
        <p:nvSpPr>
          <p:cNvPr id="2" name="Title 1">
            <a:hlinkClick r:id="" action="ppaction://hlinkshowjump?jump=nextslide"/>
          </p:cNvPr>
          <p:cNvSpPr txBox="1">
            <a:spLocks noGrp="1"/>
          </p:cNvSpPr>
          <p:nvPr>
            <p:ph type="title" idx="4294967295"/>
          </p:nvPr>
        </p:nvSpPr>
        <p:spPr>
          <a:xfrm>
            <a:off x="685800" y="356226"/>
            <a:ext cx="7772400" cy="648512"/>
          </a:xfrm>
        </p:spPr>
        <p:txBody>
          <a:bodyPr wrap="square" anchorCtr="0">
            <a:spAutoFit/>
          </a:bodyPr>
          <a:lstStyle/>
          <a:p>
            <a:pPr lvl="0"/>
            <a:r>
              <a:rPr lang="en-GB" sz="2000" dirty="0" err="1" smtClean="0"/>
              <a:t>vyhledávání</a:t>
            </a:r>
            <a:r>
              <a:rPr lang="en-GB" sz="2000" dirty="0" smtClean="0"/>
              <a:t> </a:t>
            </a:r>
            <a:r>
              <a:rPr lang="en-GB" sz="2000" dirty="0"/>
              <a:t>a </a:t>
            </a:r>
            <a:r>
              <a:rPr lang="en-GB" sz="2000" dirty="0" err="1"/>
              <a:t>čtyřjazyčný</a:t>
            </a:r>
            <a:r>
              <a:rPr lang="en-GB" sz="2000" dirty="0"/>
              <a:t> </a:t>
            </a:r>
            <a:r>
              <a:rPr lang="en-GB" sz="2000" dirty="0" err="1"/>
              <a:t>výstup</a:t>
            </a:r>
            <a:r>
              <a:rPr lang="en-GB" sz="2600" dirty="0"/>
              <a:t/>
            </a:r>
            <a:br>
              <a:rPr lang="en-GB" sz="2600" dirty="0"/>
            </a:br>
            <a:r>
              <a:rPr lang="en-GB" sz="1600" dirty="0" err="1"/>
              <a:t>translatologické</a:t>
            </a:r>
            <a:r>
              <a:rPr lang="en-GB" sz="1600" dirty="0"/>
              <a:t> </a:t>
            </a:r>
            <a:r>
              <a:rPr lang="en-GB" sz="1600" dirty="0" err="1" smtClean="0"/>
              <a:t>termíny</a:t>
            </a:r>
            <a:endParaRPr lang="en-GB" sz="3600" dirty="0"/>
          </a:p>
        </p:txBody>
      </p:sp>
      <p:sp>
        <p:nvSpPr>
          <p:cNvPr id="3" name="Text Placeholder 2"/>
          <p:cNvSpPr txBox="1">
            <a:spLocks noGrp="1"/>
          </p:cNvSpPr>
          <p:nvPr>
            <p:ph type="body" idx="4294967295"/>
          </p:nvPr>
        </p:nvSpPr>
        <p:spPr>
          <a:xfrm>
            <a:off x="685799" y="1610435"/>
            <a:ext cx="8135641" cy="3218446"/>
          </a:xfrm>
        </p:spPr>
        <p:txBody>
          <a:bodyPr wrap="square" anchor="t" anchorCtr="0">
            <a:spAutoFit/>
          </a:bodyPr>
          <a:lstStyle/>
          <a:p>
            <a:pPr lvl="0">
              <a:spcBef>
                <a:spcPts val="697"/>
              </a:spcBef>
              <a:buClr>
                <a:srgbClr val="000000"/>
              </a:buClr>
              <a:buSzPct val="100000"/>
            </a:pPr>
            <a:r>
              <a:rPr lang="en-GB" sz="2000" dirty="0" err="1" smtClean="0"/>
              <a:t>vinterpretovávání</a:t>
            </a:r>
            <a:endParaRPr lang="en-GB" sz="2000" dirty="0"/>
          </a:p>
          <a:p>
            <a:pPr lvl="0">
              <a:spcBef>
                <a:spcPts val="697"/>
              </a:spcBef>
              <a:buClr>
                <a:srgbClr val="000000"/>
              </a:buClr>
              <a:buSzPct val="100000"/>
            </a:pPr>
            <a:r>
              <a:rPr lang="en-GB" sz="2000" dirty="0" err="1"/>
              <a:t>dokreslování</a:t>
            </a:r>
            <a:endParaRPr lang="en-GB" sz="2000" dirty="0"/>
          </a:p>
          <a:p>
            <a:pPr lvl="0">
              <a:spcBef>
                <a:spcPts val="697"/>
              </a:spcBef>
              <a:buClr>
                <a:srgbClr val="000000"/>
              </a:buClr>
              <a:buSzPct val="100000"/>
            </a:pPr>
            <a:r>
              <a:rPr lang="en-GB" sz="2000" dirty="0" err="1"/>
              <a:t>dotahování</a:t>
            </a:r>
            <a:endParaRPr lang="en-GB" sz="2000" dirty="0"/>
          </a:p>
          <a:p>
            <a:pPr lvl="0">
              <a:spcBef>
                <a:spcPts val="697"/>
              </a:spcBef>
              <a:buClr>
                <a:srgbClr val="000000"/>
              </a:buClr>
              <a:buSzPct val="100000"/>
            </a:pPr>
            <a:r>
              <a:rPr lang="en-GB" sz="2000" dirty="0" err="1"/>
              <a:t>dotváření</a:t>
            </a:r>
            <a:r>
              <a:rPr lang="en-GB" sz="2000" dirty="0"/>
              <a:t>  </a:t>
            </a:r>
          </a:p>
          <a:p>
            <a:pPr lvl="0">
              <a:spcBef>
                <a:spcPts val="697"/>
              </a:spcBef>
              <a:buClr>
                <a:srgbClr val="000000"/>
              </a:buClr>
              <a:buSzPct val="100000"/>
            </a:pPr>
            <a:r>
              <a:rPr lang="en-GB" sz="2000" dirty="0" err="1"/>
              <a:t>domýšlení</a:t>
            </a:r>
            <a:r>
              <a:rPr lang="en-GB" sz="2000" dirty="0"/>
              <a:t>  </a:t>
            </a:r>
          </a:p>
          <a:p>
            <a:pPr lvl="0">
              <a:spcBef>
                <a:spcPts val="697"/>
              </a:spcBef>
              <a:buClr>
                <a:srgbClr val="000000"/>
              </a:buClr>
              <a:buSzPct val="100000"/>
            </a:pPr>
            <a:r>
              <a:rPr lang="en-GB" sz="2000" dirty="0" err="1"/>
              <a:t>doříkat</a:t>
            </a:r>
            <a:r>
              <a:rPr lang="en-GB" sz="2000" dirty="0"/>
              <a:t> </a:t>
            </a:r>
            <a:r>
              <a:rPr lang="en-GB" sz="2000" dirty="0" err="1"/>
              <a:t>zámlku</a:t>
            </a:r>
            <a:endParaRPr lang="en-GB" sz="2000" dirty="0"/>
          </a:p>
          <a:p>
            <a:pPr lvl="0">
              <a:spcBef>
                <a:spcPts val="697"/>
              </a:spcBef>
              <a:buClr>
                <a:srgbClr val="000000"/>
              </a:buClr>
              <a:buSzPct val="100000"/>
            </a:pPr>
            <a:r>
              <a:rPr lang="en-GB" sz="2000" dirty="0" err="1"/>
              <a:t>nedořečené</a:t>
            </a:r>
            <a:r>
              <a:rPr lang="en-GB" sz="2000" dirty="0"/>
              <a:t>  </a:t>
            </a:r>
          </a:p>
        </p:txBody>
      </p:sp>
    </p:spTree>
  </p:cSld>
  <p:clrMapOvr>
    <a:masterClrMapping/>
  </p:clrMapOvr>
  <p:transition>
    <p:pull dir="r"/>
  </p:transition>
  <p:timing>
    <p:tnLst>
      <p:par>
        <p:cTn id="1" dur="indefinite" restart="never" nodeType="tmRoot"/>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name="page18">
    <p:spTree>
      <p:nvGrpSpPr>
        <p:cNvPr id="1" name=""/>
        <p:cNvGrpSpPr/>
        <p:nvPr/>
      </p:nvGrpSpPr>
      <p:grpSpPr>
        <a:xfrm>
          <a:off x="0" y="0"/>
          <a:ext cx="0" cy="0"/>
          <a:chOff x="0" y="0"/>
          <a:chExt cx="0" cy="0"/>
        </a:xfrm>
      </p:grpSpPr>
      <p:sp>
        <p:nvSpPr>
          <p:cNvPr id="7" name="Footer Placeholder 2"/>
          <p:cNvSpPr>
            <a:spLocks noGrp="1"/>
          </p:cNvSpPr>
          <p:nvPr>
            <p:ph type="ftr" sz="quarter" idx="11"/>
          </p:nvPr>
        </p:nvSpPr>
        <p:spPr/>
        <p:txBody>
          <a:bodyPr/>
          <a:lstStyle/>
          <a:p>
            <a:pPr lvl="0"/>
            <a:r>
              <a:rPr lang="en-GB" smtClean="0"/>
              <a:t>InterCorp Workshop  září 2013   patrickcorness.wordpress.com</a:t>
            </a:r>
            <a:endParaRPr lang="en-GB"/>
          </a:p>
        </p:txBody>
      </p:sp>
      <p:sp>
        <p:nvSpPr>
          <p:cNvPr id="2" name="Title 1">
            <a:hlinkClick r:id="" action="ppaction://hlinkshowjump?jump=nextslide"/>
          </p:cNvPr>
          <p:cNvSpPr txBox="1">
            <a:spLocks noGrp="1"/>
          </p:cNvSpPr>
          <p:nvPr>
            <p:ph type="title" idx="4294967295"/>
          </p:nvPr>
        </p:nvSpPr>
        <p:spPr>
          <a:xfrm>
            <a:off x="431279" y="286711"/>
            <a:ext cx="7770960" cy="894733"/>
          </a:xfrm>
        </p:spPr>
        <p:txBody>
          <a:bodyPr wrap="square" anchorCtr="0">
            <a:spAutoFit/>
          </a:bodyPr>
          <a:lstStyle/>
          <a:p>
            <a:pPr lvl="0"/>
            <a:r>
              <a:rPr lang="en-GB" sz="2000" dirty="0" err="1" smtClean="0"/>
              <a:t>vyhledávání</a:t>
            </a:r>
            <a:r>
              <a:rPr lang="en-GB" sz="2000" dirty="0" smtClean="0"/>
              <a:t> </a:t>
            </a:r>
            <a:r>
              <a:rPr lang="en-GB" sz="2000" dirty="0"/>
              <a:t>a </a:t>
            </a:r>
            <a:r>
              <a:rPr lang="en-GB" sz="2000" dirty="0" err="1"/>
              <a:t>čtyřjazyčný</a:t>
            </a:r>
            <a:r>
              <a:rPr lang="en-GB" sz="2000" dirty="0"/>
              <a:t> </a:t>
            </a:r>
            <a:r>
              <a:rPr lang="en-GB" sz="2000" dirty="0" err="1" smtClean="0"/>
              <a:t>výstup</a:t>
            </a:r>
            <a:r>
              <a:rPr lang="en-GB" sz="2000" dirty="0" smtClean="0"/>
              <a:t/>
            </a:r>
            <a:br>
              <a:rPr lang="en-GB" sz="2000" dirty="0" smtClean="0"/>
            </a:br>
            <a:r>
              <a:rPr lang="en-GB" sz="1600" dirty="0" err="1" smtClean="0"/>
              <a:t>translatologické</a:t>
            </a:r>
            <a:r>
              <a:rPr lang="en-GB" sz="1600" dirty="0" smtClean="0"/>
              <a:t> </a:t>
            </a:r>
            <a:r>
              <a:rPr lang="en-GB" sz="1600" dirty="0" err="1" smtClean="0"/>
              <a:t>termíny</a:t>
            </a:r>
            <a:r>
              <a:rPr lang="en-GB" sz="1600" dirty="0"/>
              <a:t/>
            </a:r>
            <a:br>
              <a:rPr lang="en-GB" sz="1600" dirty="0"/>
            </a:br>
            <a:endParaRPr lang="en-GB" sz="1600" dirty="0"/>
          </a:p>
        </p:txBody>
      </p:sp>
      <p:sp>
        <p:nvSpPr>
          <p:cNvPr id="3" name="Text Placeholder 2"/>
          <p:cNvSpPr txBox="1">
            <a:spLocks noGrp="1"/>
          </p:cNvSpPr>
          <p:nvPr>
            <p:ph type="body" idx="4294967295"/>
          </p:nvPr>
        </p:nvSpPr>
        <p:spPr>
          <a:xfrm>
            <a:off x="4824000" y="1750567"/>
            <a:ext cx="4320000" cy="3218446"/>
          </a:xfrm>
        </p:spPr>
        <p:txBody>
          <a:bodyPr wrap="square" anchor="t" anchorCtr="0">
            <a:spAutoFit/>
          </a:bodyPr>
          <a:lstStyle/>
          <a:p>
            <a:pPr lvl="0">
              <a:spcBef>
                <a:spcPts val="697"/>
              </a:spcBef>
              <a:buClr>
                <a:srgbClr val="000000"/>
              </a:buClr>
              <a:buSzPct val="100000"/>
            </a:pPr>
            <a:r>
              <a:rPr lang="en-GB" sz="2000" dirty="0" err="1" smtClean="0"/>
              <a:t>vinterpretovávání</a:t>
            </a:r>
            <a:endParaRPr lang="en-GB" sz="2000" dirty="0"/>
          </a:p>
          <a:p>
            <a:pPr lvl="0">
              <a:spcBef>
                <a:spcPts val="697"/>
              </a:spcBef>
              <a:buClr>
                <a:srgbClr val="000000"/>
              </a:buClr>
              <a:buSzPct val="100000"/>
            </a:pPr>
            <a:r>
              <a:rPr lang="en-GB" sz="2000" dirty="0" err="1"/>
              <a:t>dokreslování</a:t>
            </a:r>
            <a:endParaRPr lang="en-GB" sz="2000" dirty="0"/>
          </a:p>
          <a:p>
            <a:pPr lvl="0">
              <a:spcBef>
                <a:spcPts val="697"/>
              </a:spcBef>
              <a:buClr>
                <a:srgbClr val="000000"/>
              </a:buClr>
              <a:buSzPct val="100000"/>
            </a:pPr>
            <a:r>
              <a:rPr lang="en-GB" sz="2000" dirty="0" err="1"/>
              <a:t>dotahování</a:t>
            </a:r>
            <a:endParaRPr lang="en-GB" sz="2000" dirty="0"/>
          </a:p>
          <a:p>
            <a:pPr lvl="0">
              <a:spcBef>
                <a:spcPts val="697"/>
              </a:spcBef>
              <a:buClr>
                <a:srgbClr val="000000"/>
              </a:buClr>
              <a:buSzPct val="100000"/>
            </a:pPr>
            <a:r>
              <a:rPr lang="en-GB" sz="2000" dirty="0" err="1"/>
              <a:t>dotváření</a:t>
            </a:r>
            <a:r>
              <a:rPr lang="en-GB" sz="2000" dirty="0"/>
              <a:t>  </a:t>
            </a:r>
          </a:p>
          <a:p>
            <a:pPr lvl="0">
              <a:spcBef>
                <a:spcPts val="697"/>
              </a:spcBef>
              <a:buClr>
                <a:srgbClr val="000000"/>
              </a:buClr>
              <a:buSzPct val="100000"/>
            </a:pPr>
            <a:r>
              <a:rPr lang="en-GB" sz="2000" dirty="0" err="1"/>
              <a:t>domýšlení</a:t>
            </a:r>
            <a:r>
              <a:rPr lang="en-GB" sz="2000" dirty="0"/>
              <a:t>  </a:t>
            </a:r>
          </a:p>
          <a:p>
            <a:pPr lvl="0">
              <a:spcBef>
                <a:spcPts val="697"/>
              </a:spcBef>
              <a:buClr>
                <a:srgbClr val="000000"/>
              </a:buClr>
              <a:buSzPct val="100000"/>
            </a:pPr>
            <a:r>
              <a:rPr lang="en-GB" sz="2000" dirty="0" err="1"/>
              <a:t>doříkat</a:t>
            </a:r>
            <a:r>
              <a:rPr lang="en-GB" sz="2000" dirty="0"/>
              <a:t> </a:t>
            </a:r>
            <a:r>
              <a:rPr lang="en-GB" sz="2000" dirty="0" err="1"/>
              <a:t>zámlku</a:t>
            </a:r>
            <a:endParaRPr lang="en-GB" sz="2000" dirty="0"/>
          </a:p>
          <a:p>
            <a:pPr lvl="0">
              <a:spcBef>
                <a:spcPts val="697"/>
              </a:spcBef>
              <a:buClr>
                <a:srgbClr val="000000"/>
              </a:buClr>
              <a:buSzPct val="100000"/>
            </a:pPr>
            <a:r>
              <a:rPr lang="en-GB" sz="2000" dirty="0" err="1"/>
              <a:t>nedořečené</a:t>
            </a:r>
            <a:r>
              <a:rPr lang="en-GB" sz="2000" dirty="0"/>
              <a:t>  </a:t>
            </a:r>
          </a:p>
        </p:txBody>
      </p:sp>
      <p:sp>
        <p:nvSpPr>
          <p:cNvPr id="5" name="TextBox 4"/>
          <p:cNvSpPr txBox="1"/>
          <p:nvPr/>
        </p:nvSpPr>
        <p:spPr>
          <a:xfrm>
            <a:off x="431279" y="1750567"/>
            <a:ext cx="3960000" cy="3254040"/>
          </a:xfrm>
          <a:prstGeom prst="rect">
            <a:avLst/>
          </a:prstGeom>
          <a:noFill/>
          <a:ln>
            <a:noFill/>
          </a:ln>
        </p:spPr>
        <p:txBody>
          <a:bodyPr vert="horz" lIns="90000" tIns="45000" rIns="90000" bIns="4500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de-DE" sz="1600" b="0" i="0" u="none" strike="noStrike" baseline="0" dirty="0">
                <a:ln>
                  <a:noFill/>
                </a:ln>
                <a:solidFill>
                  <a:srgbClr val="000000"/>
                </a:solidFill>
                <a:latin typeface="Times New Roman" pitchFamily="18"/>
                <a:ea typeface="MS Gothic" pitchFamily="2"/>
                <a:cs typeface="Tahoma" pitchFamily="2"/>
              </a:rPr>
              <a:t>Z</a:t>
            </a:r>
            <a:r>
              <a:rPr lang="ru-RU" sz="1600" b="0" i="0" u="none" strike="noStrike" baseline="0" dirty="0">
                <a:ln>
                  <a:noFill/>
                </a:ln>
                <a:solidFill>
                  <a:srgbClr val="000000"/>
                </a:solidFill>
                <a:latin typeface="Times New Roman" pitchFamily="18"/>
                <a:ea typeface="MS Gothic" pitchFamily="2"/>
                <a:cs typeface="Tahoma" pitchFamily="2"/>
              </a:rPr>
              <a:t>á</a:t>
            </a:r>
            <a:r>
              <a:rPr lang="de-DE" sz="1600" b="0" i="0" u="none" strike="noStrike" baseline="0" dirty="0">
                <a:ln>
                  <a:noFill/>
                </a:ln>
                <a:solidFill>
                  <a:srgbClr val="000000"/>
                </a:solidFill>
                <a:latin typeface="Times New Roman" pitchFamily="18"/>
                <a:ea typeface="MS Gothic" pitchFamily="2"/>
                <a:cs typeface="Tahoma" pitchFamily="2"/>
              </a:rPr>
              <a:t>kladn</a:t>
            </a:r>
            <a:r>
              <a:rPr lang="ru-RU" sz="1600" b="0" i="0" u="none" strike="noStrike" baseline="0" dirty="0">
                <a:ln>
                  <a:noFill/>
                </a:ln>
                <a:solidFill>
                  <a:srgbClr val="000000"/>
                </a:solidFill>
                <a:latin typeface="Times New Roman" pitchFamily="18"/>
                <a:ea typeface="MS Gothic" pitchFamily="2"/>
                <a:cs typeface="Tahoma" pitchFamily="2"/>
              </a:rPr>
              <a:t>í </a:t>
            </a:r>
            <a:r>
              <a:rPr lang="de-DE" sz="1600" b="0" i="0" u="none" strike="noStrike" baseline="0" dirty="0">
                <a:ln>
                  <a:noFill/>
                </a:ln>
                <a:solidFill>
                  <a:srgbClr val="000000"/>
                </a:solidFill>
                <a:latin typeface="Times New Roman" pitchFamily="18"/>
                <a:ea typeface="MS Gothic" pitchFamily="2"/>
                <a:cs typeface="Tahoma" pitchFamily="2"/>
              </a:rPr>
              <a:t>snahou</a:t>
            </a:r>
            <a:r>
              <a:rPr lang="ru-RU" sz="1600" b="0" i="0" u="none" strike="noStrike" baseline="0" dirty="0">
                <a:ln>
                  <a:noFill/>
                </a:ln>
                <a:solidFill>
                  <a:srgbClr val="000000"/>
                </a:solidFill>
                <a:latin typeface="Times New Roman" pitchFamily="18"/>
                <a:ea typeface="MS Gothic" pitchFamily="2"/>
                <a:cs typeface="Tahoma" pitchFamily="2"/>
              </a:rPr>
              <a:t> </a:t>
            </a:r>
            <a:r>
              <a:rPr lang="de-DE" sz="1600" b="0" i="0" u="none" strike="noStrike" baseline="0" dirty="0">
                <a:ln>
                  <a:noFill/>
                </a:ln>
                <a:solidFill>
                  <a:srgbClr val="000000"/>
                </a:solidFill>
                <a:latin typeface="Times New Roman" pitchFamily="18"/>
                <a:ea typeface="MS Gothic" pitchFamily="2"/>
                <a:cs typeface="Tahoma" pitchFamily="2"/>
              </a:rPr>
              <a:t>p</a:t>
            </a:r>
            <a:r>
              <a:rPr lang="ru-RU" sz="1600" b="0" i="0" u="none" strike="noStrike" baseline="0" dirty="0">
                <a:ln>
                  <a:noFill/>
                </a:ln>
                <a:solidFill>
                  <a:srgbClr val="000000"/>
                </a:solidFill>
                <a:latin typeface="Times New Roman" pitchFamily="18"/>
                <a:ea typeface="Times New Roman CE" pitchFamily="18"/>
                <a:cs typeface="Times New Roman CE" pitchFamily="18"/>
              </a:rPr>
              <a:t>ř</a:t>
            </a:r>
            <a:r>
              <a:rPr lang="de-DE" sz="1600" b="0" i="0" u="none" strike="noStrike" baseline="0" dirty="0">
                <a:ln>
                  <a:noFill/>
                </a:ln>
                <a:solidFill>
                  <a:srgbClr val="000000"/>
                </a:solidFill>
                <a:latin typeface="Times New Roman" pitchFamily="18"/>
                <a:ea typeface="MS Gothic" pitchFamily="2"/>
                <a:cs typeface="Tahoma" pitchFamily="2"/>
              </a:rPr>
              <a:t>ekladatelovou</a:t>
            </a:r>
            <a:r>
              <a:rPr lang="ru-RU" sz="1600" b="0" i="0" u="none" strike="noStrike" baseline="0" dirty="0">
                <a:ln>
                  <a:noFill/>
                </a:ln>
                <a:solidFill>
                  <a:srgbClr val="000000"/>
                </a:solidFill>
                <a:latin typeface="Times New Roman" pitchFamily="18"/>
                <a:ea typeface="MS Gothic" pitchFamily="2"/>
                <a:cs typeface="Tahoma" pitchFamily="2"/>
              </a:rPr>
              <a:t> </a:t>
            </a:r>
            <a:r>
              <a:rPr lang="de-DE" sz="1600" b="0" i="0" u="none" strike="noStrike" baseline="0" dirty="0">
                <a:ln>
                  <a:noFill/>
                </a:ln>
                <a:solidFill>
                  <a:srgbClr val="000000"/>
                </a:solidFill>
                <a:latin typeface="Times New Roman" pitchFamily="18"/>
                <a:ea typeface="MS Gothic" pitchFamily="2"/>
                <a:cs typeface="Tahoma" pitchFamily="2"/>
              </a:rPr>
              <a:t>je</a:t>
            </a:r>
            <a:r>
              <a:rPr lang="ru-RU" sz="1600" b="0" i="0" u="none" strike="noStrike" baseline="0" dirty="0">
                <a:ln>
                  <a:noFill/>
                </a:ln>
                <a:solidFill>
                  <a:srgbClr val="000000"/>
                </a:solidFill>
                <a:latin typeface="Times New Roman" pitchFamily="18"/>
                <a:ea typeface="MS Gothic" pitchFamily="2"/>
                <a:cs typeface="Tahoma" pitchFamily="2"/>
              </a:rPr>
              <a:t> </a:t>
            </a:r>
            <a:r>
              <a:rPr lang="de-DE" sz="1600" b="0" i="0" u="none" strike="noStrike" baseline="0" dirty="0">
                <a:ln>
                  <a:noFill/>
                </a:ln>
                <a:solidFill>
                  <a:srgbClr val="000000"/>
                </a:solidFill>
                <a:latin typeface="Times New Roman" pitchFamily="18"/>
                <a:ea typeface="MS Gothic" pitchFamily="2"/>
                <a:cs typeface="Tahoma" pitchFamily="2"/>
              </a:rPr>
              <a:t>d</a:t>
            </a:r>
            <a:r>
              <a:rPr lang="ru-RU" sz="1600" b="0" i="0" u="none" strike="noStrike" baseline="0" dirty="0">
                <a:ln>
                  <a:noFill/>
                </a:ln>
                <a:solidFill>
                  <a:srgbClr val="000000"/>
                </a:solidFill>
                <a:latin typeface="Times New Roman" pitchFamily="18"/>
                <a:ea typeface="MS Gothic" pitchFamily="2"/>
                <a:cs typeface="Tahoma" pitchFamily="2"/>
              </a:rPr>
              <a:t>í</a:t>
            </a:r>
            <a:r>
              <a:rPr lang="de-DE" sz="1600" b="0" i="0" u="none" strike="noStrike" baseline="0" dirty="0">
                <a:ln>
                  <a:noFill/>
                </a:ln>
                <a:solidFill>
                  <a:srgbClr val="000000"/>
                </a:solidFill>
                <a:latin typeface="Times New Roman" pitchFamily="18"/>
                <a:ea typeface="MS Gothic" pitchFamily="2"/>
                <a:cs typeface="Tahoma" pitchFamily="2"/>
              </a:rPr>
              <a:t>lo</a:t>
            </a:r>
            <a:r>
              <a:rPr lang="ru-RU" sz="1600" b="0" i="0" u="none" strike="noStrike" baseline="0" dirty="0">
                <a:ln>
                  <a:noFill/>
                </a:ln>
                <a:solidFill>
                  <a:srgbClr val="000000"/>
                </a:solidFill>
                <a:latin typeface="Times New Roman" pitchFamily="18"/>
                <a:ea typeface="MS Gothic" pitchFamily="2"/>
                <a:cs typeface="Tahoma" pitchFamily="2"/>
              </a:rPr>
              <a:t> </a:t>
            </a:r>
            <a:r>
              <a:rPr lang="de-DE" sz="1600" b="0" i="0" u="none" strike="noStrike" baseline="0" dirty="0">
                <a:ln>
                  <a:noFill/>
                </a:ln>
                <a:solidFill>
                  <a:srgbClr val="000000"/>
                </a:solidFill>
                <a:latin typeface="Times New Roman" pitchFamily="18"/>
                <a:ea typeface="MS Gothic" pitchFamily="2"/>
                <a:cs typeface="Tahoma" pitchFamily="2"/>
              </a:rPr>
              <a:t>dom</a:t>
            </a:r>
            <a:r>
              <a:rPr lang="ru-RU" sz="1600" b="0" i="0" u="none" strike="noStrike" baseline="0" dirty="0">
                <a:ln>
                  <a:noFill/>
                </a:ln>
                <a:solidFill>
                  <a:srgbClr val="000000"/>
                </a:solidFill>
                <a:latin typeface="Times New Roman" pitchFamily="18"/>
                <a:ea typeface="MS Gothic" pitchFamily="2"/>
                <a:cs typeface="Tahoma" pitchFamily="2"/>
              </a:rPr>
              <a:t>á</a:t>
            </a:r>
            <a:r>
              <a:rPr lang="de-DE" sz="1600" b="0" i="0" u="none" strike="noStrike" baseline="0" dirty="0">
                <a:ln>
                  <a:noFill/>
                </a:ln>
                <a:solidFill>
                  <a:srgbClr val="000000"/>
                </a:solidFill>
                <a:latin typeface="Times New Roman" pitchFamily="18"/>
                <a:ea typeface="MS Gothic" pitchFamily="2"/>
                <a:cs typeface="Tahoma" pitchFamily="2"/>
              </a:rPr>
              <a:t>c</a:t>
            </a:r>
            <a:r>
              <a:rPr lang="ru-RU" sz="1600" b="0" i="0" u="none" strike="noStrike" baseline="0" dirty="0">
                <a:ln>
                  <a:noFill/>
                </a:ln>
                <a:solidFill>
                  <a:srgbClr val="000000"/>
                </a:solidFill>
                <a:latin typeface="Times New Roman" pitchFamily="18"/>
                <a:ea typeface="MS Gothic" pitchFamily="2"/>
                <a:cs typeface="Tahoma" pitchFamily="2"/>
              </a:rPr>
              <a:t>í</a:t>
            </a:r>
            <a:r>
              <a:rPr lang="de-DE" sz="1600" b="0" i="0" u="none" strike="noStrike" baseline="0" dirty="0">
                <a:ln>
                  <a:noFill/>
                </a:ln>
                <a:solidFill>
                  <a:srgbClr val="000000"/>
                </a:solidFill>
                <a:latin typeface="Times New Roman" pitchFamily="18"/>
                <a:ea typeface="MS Gothic" pitchFamily="2"/>
                <a:cs typeface="Tahoma" pitchFamily="2"/>
              </a:rPr>
              <a:t>mu</a:t>
            </a:r>
            <a:r>
              <a:rPr lang="ru-RU" sz="1600" b="0" i="0" u="none" strike="noStrike" baseline="0" dirty="0">
                <a:ln>
                  <a:noFill/>
                </a:ln>
                <a:solidFill>
                  <a:srgbClr val="000000"/>
                </a:solidFill>
                <a:latin typeface="Times New Roman" pitchFamily="18"/>
                <a:ea typeface="Times New Roman CE" pitchFamily="18"/>
                <a:cs typeface="Times New Roman CE" pitchFamily="18"/>
              </a:rPr>
              <a:t> č</a:t>
            </a:r>
            <a:r>
              <a:rPr lang="de-DE" sz="1600" b="0" i="0" u="none" strike="noStrike" baseline="0" dirty="0">
                <a:ln>
                  <a:noFill/>
                </a:ln>
                <a:solidFill>
                  <a:srgbClr val="000000"/>
                </a:solidFill>
                <a:latin typeface="Times New Roman" pitchFamily="18"/>
                <a:ea typeface="MS Gothic" pitchFamily="2"/>
                <a:cs typeface="Tahoma" pitchFamily="2"/>
              </a:rPr>
              <a:t>ten</a:t>
            </a:r>
            <a:r>
              <a:rPr lang="ru-RU" sz="1600" b="0" i="0" u="none" strike="noStrike" baseline="0" dirty="0" err="1">
                <a:ln>
                  <a:noFill/>
                </a:ln>
                <a:solidFill>
                  <a:srgbClr val="000000"/>
                </a:solidFill>
                <a:latin typeface="Times New Roman" pitchFamily="18"/>
                <a:ea typeface="Times New Roman CE" pitchFamily="18"/>
                <a:cs typeface="Times New Roman CE" pitchFamily="18"/>
              </a:rPr>
              <a:t>ář</a:t>
            </a:r>
            <a:r>
              <a:rPr lang="de-DE" sz="1600" b="0" i="0" u="none" strike="noStrike" baseline="0" dirty="0">
                <a:ln>
                  <a:noFill/>
                </a:ln>
                <a:solidFill>
                  <a:srgbClr val="000000"/>
                </a:solidFill>
                <a:latin typeface="Times New Roman" pitchFamily="18"/>
                <a:ea typeface="MS Gothic" pitchFamily="2"/>
                <a:cs typeface="Tahoma" pitchFamily="2"/>
              </a:rPr>
              <a:t>i</a:t>
            </a:r>
            <a:r>
              <a:rPr lang="ru-RU" sz="1600" b="0" i="0" u="none" strike="noStrike" baseline="0" dirty="0">
                <a:ln>
                  <a:noFill/>
                </a:ln>
                <a:solidFill>
                  <a:srgbClr val="000000"/>
                </a:solidFill>
                <a:latin typeface="Times New Roman" pitchFamily="18"/>
                <a:ea typeface="MS Gothic" pitchFamily="2"/>
                <a:cs typeface="Tahoma" pitchFamily="2"/>
              </a:rPr>
              <a:t> </a:t>
            </a:r>
            <a:r>
              <a:rPr lang="de-DE" sz="1600" b="0" i="0" u="none" strike="noStrike" baseline="0" dirty="0">
                <a:ln>
                  <a:noFill/>
                </a:ln>
                <a:solidFill>
                  <a:srgbClr val="000000"/>
                </a:solidFill>
                <a:latin typeface="Times New Roman" pitchFamily="18"/>
                <a:ea typeface="MS Gothic" pitchFamily="2"/>
                <a:cs typeface="Tahoma" pitchFamily="2"/>
              </a:rPr>
              <a:t>p</a:t>
            </a:r>
            <a:r>
              <a:rPr lang="ru-RU" sz="1600" b="0" i="0" u="none" strike="noStrike" baseline="0" dirty="0">
                <a:ln>
                  <a:noFill/>
                </a:ln>
                <a:solidFill>
                  <a:srgbClr val="000000"/>
                </a:solidFill>
                <a:latin typeface="Times New Roman" pitchFamily="18"/>
                <a:ea typeface="Times New Roman CE" pitchFamily="18"/>
                <a:cs typeface="Times New Roman CE" pitchFamily="18"/>
              </a:rPr>
              <a:t>ř</a:t>
            </a:r>
            <a:r>
              <a:rPr lang="de-DE" sz="1600" b="0" i="0" u="none" strike="noStrike" baseline="0" dirty="0">
                <a:ln>
                  <a:noFill/>
                </a:ln>
                <a:solidFill>
                  <a:srgbClr val="000000"/>
                </a:solidFill>
                <a:latin typeface="Times New Roman" pitchFamily="18"/>
                <a:ea typeface="MS Gothic" pitchFamily="2"/>
                <a:cs typeface="Tahoma" pitchFamily="2"/>
              </a:rPr>
              <a:t>etlumo</a:t>
            </a:r>
            <a:r>
              <a:rPr lang="ru-RU" sz="1600" b="0" i="0" u="none" strike="noStrike" baseline="0" dirty="0">
                <a:ln>
                  <a:noFill/>
                </a:ln>
                <a:solidFill>
                  <a:srgbClr val="000000"/>
                </a:solidFill>
                <a:latin typeface="Times New Roman" pitchFamily="18"/>
                <a:ea typeface="Times New Roman CE" pitchFamily="18"/>
                <a:cs typeface="Times New Roman CE" pitchFamily="18"/>
              </a:rPr>
              <a:t>č</a:t>
            </a:r>
            <a:r>
              <a:rPr lang="de-DE" sz="1600" b="0" i="0" u="none" strike="noStrike" baseline="0" dirty="0">
                <a:ln>
                  <a:noFill/>
                </a:ln>
                <a:solidFill>
                  <a:srgbClr val="000000"/>
                </a:solidFill>
                <a:latin typeface="Times New Roman" pitchFamily="18"/>
                <a:ea typeface="MS Gothic" pitchFamily="2"/>
                <a:cs typeface="Tahoma" pitchFamily="2"/>
              </a:rPr>
              <a:t>it</a:t>
            </a:r>
            <a:r>
              <a:rPr lang="ru-RU" sz="1600" b="0" i="0" u="none" strike="noStrike" baseline="0" dirty="0">
                <a:ln>
                  <a:noFill/>
                </a:ln>
                <a:solidFill>
                  <a:srgbClr val="000000"/>
                </a:solidFill>
                <a:latin typeface="Times New Roman" pitchFamily="18"/>
                <a:ea typeface="MS Gothic" pitchFamily="2"/>
                <a:cs typeface="Tahoma" pitchFamily="2"/>
              </a:rPr>
              <a:t>, </a:t>
            </a:r>
            <a:r>
              <a:rPr lang="de-DE" sz="1600" b="0" i="0" u="none" strike="noStrike" baseline="0" dirty="0">
                <a:ln>
                  <a:noFill/>
                </a:ln>
                <a:solidFill>
                  <a:srgbClr val="000000"/>
                </a:solidFill>
                <a:latin typeface="Times New Roman" pitchFamily="18"/>
                <a:ea typeface="MS Gothic" pitchFamily="2"/>
                <a:cs typeface="Tahoma" pitchFamily="2"/>
              </a:rPr>
              <a:t>tj</a:t>
            </a:r>
            <a:r>
              <a:rPr lang="ru-RU" sz="1600" b="0" i="0" u="none" strike="noStrike" baseline="0" dirty="0">
                <a:ln>
                  <a:noFill/>
                </a:ln>
                <a:solidFill>
                  <a:srgbClr val="000000"/>
                </a:solidFill>
                <a:latin typeface="Times New Roman" pitchFamily="18"/>
                <a:ea typeface="MS Gothic" pitchFamily="2"/>
                <a:cs typeface="Tahoma" pitchFamily="2"/>
              </a:rPr>
              <a:t>. </a:t>
            </a:r>
            <a:r>
              <a:rPr lang="de-DE" sz="1600" b="0" i="0" u="none" strike="noStrike" baseline="0" dirty="0">
                <a:ln>
                  <a:noFill/>
                </a:ln>
                <a:solidFill>
                  <a:srgbClr val="000000"/>
                </a:solidFill>
                <a:latin typeface="Times New Roman" pitchFamily="18"/>
                <a:ea typeface="MS Gothic" pitchFamily="2"/>
                <a:cs typeface="Tahoma" pitchFamily="2"/>
              </a:rPr>
              <a:t>u</a:t>
            </a:r>
            <a:r>
              <a:rPr lang="ru-RU" sz="1600" b="0" i="0" u="none" strike="noStrike" baseline="0" dirty="0">
                <a:ln>
                  <a:noFill/>
                </a:ln>
                <a:solidFill>
                  <a:srgbClr val="000000"/>
                </a:solidFill>
                <a:latin typeface="Times New Roman" pitchFamily="18"/>
                <a:ea typeface="Times New Roman CE" pitchFamily="18"/>
                <a:cs typeface="Times New Roman CE" pitchFamily="18"/>
              </a:rPr>
              <a:t>č</a:t>
            </a:r>
            <a:r>
              <a:rPr lang="de-DE" sz="1600" b="0" i="0" u="none" strike="noStrike" baseline="0" dirty="0">
                <a:ln>
                  <a:noFill/>
                </a:ln>
                <a:solidFill>
                  <a:srgbClr val="000000"/>
                </a:solidFill>
                <a:latin typeface="Times New Roman" pitchFamily="18"/>
                <a:ea typeface="MS Gothic" pitchFamily="2"/>
                <a:cs typeface="Tahoma" pitchFamily="2"/>
              </a:rPr>
              <a:t>init</a:t>
            </a:r>
            <a:r>
              <a:rPr lang="ru-RU" sz="1600" b="0" i="0" u="none" strike="noStrike" baseline="0" dirty="0">
                <a:ln>
                  <a:noFill/>
                </a:ln>
                <a:solidFill>
                  <a:srgbClr val="000000"/>
                </a:solidFill>
                <a:latin typeface="Times New Roman" pitchFamily="18"/>
                <a:ea typeface="MS Gothic" pitchFamily="2"/>
                <a:cs typeface="Tahoma" pitchFamily="2"/>
              </a:rPr>
              <a:t> </a:t>
            </a:r>
            <a:r>
              <a:rPr lang="de-DE" sz="1600" b="0" i="0" u="none" strike="noStrike" baseline="0" dirty="0">
                <a:ln>
                  <a:noFill/>
                </a:ln>
                <a:solidFill>
                  <a:srgbClr val="000000"/>
                </a:solidFill>
                <a:latin typeface="Times New Roman" pitchFamily="18"/>
                <a:ea typeface="MS Gothic" pitchFamily="2"/>
                <a:cs typeface="Tahoma" pitchFamily="2"/>
              </a:rPr>
              <a:t>mu</a:t>
            </a:r>
            <a:r>
              <a:rPr lang="ru-RU" sz="1600" b="0" i="0" u="none" strike="noStrike" baseline="0" dirty="0">
                <a:ln>
                  <a:noFill/>
                </a:ln>
                <a:solidFill>
                  <a:srgbClr val="000000"/>
                </a:solidFill>
                <a:latin typeface="Times New Roman" pitchFamily="18"/>
                <a:ea typeface="MS Gothic" pitchFamily="2"/>
                <a:cs typeface="Tahoma" pitchFamily="2"/>
              </a:rPr>
              <a:t> </a:t>
            </a:r>
            <a:r>
              <a:rPr lang="de-DE" sz="1600" b="0" i="0" u="none" strike="noStrike" baseline="0" dirty="0">
                <a:ln>
                  <a:noFill/>
                </a:ln>
                <a:solidFill>
                  <a:srgbClr val="000000"/>
                </a:solidFill>
                <a:latin typeface="Times New Roman" pitchFamily="18"/>
                <a:ea typeface="MS Gothic" pitchFamily="2"/>
                <a:cs typeface="Tahoma" pitchFamily="2"/>
              </a:rPr>
              <a:t>je</a:t>
            </a:r>
            <a:r>
              <a:rPr lang="ru-RU" sz="1600" b="0" i="0" u="none" strike="noStrike" baseline="0" dirty="0">
                <a:ln>
                  <a:noFill/>
                </a:ln>
                <a:solidFill>
                  <a:srgbClr val="000000"/>
                </a:solidFill>
                <a:latin typeface="Times New Roman" pitchFamily="18"/>
                <a:ea typeface="MS Gothic" pitchFamily="2"/>
                <a:cs typeface="Tahoma" pitchFamily="2"/>
              </a:rPr>
              <a:t> </a:t>
            </a:r>
            <a:r>
              <a:rPr lang="de-DE" sz="1600" b="0" i="0" u="none" strike="noStrike" baseline="0" dirty="0">
                <a:ln>
                  <a:noFill/>
                </a:ln>
                <a:solidFill>
                  <a:srgbClr val="000000"/>
                </a:solidFill>
                <a:latin typeface="Times New Roman" pitchFamily="18"/>
                <a:ea typeface="MS Gothic" pitchFamily="2"/>
                <a:cs typeface="Tahoma" pitchFamily="2"/>
              </a:rPr>
              <a:t>srozumiteln</a:t>
            </a:r>
            <a:r>
              <a:rPr lang="ru-RU" sz="1600" b="0" i="0" u="none" strike="noStrike" baseline="0" dirty="0">
                <a:ln>
                  <a:noFill/>
                </a:ln>
                <a:solidFill>
                  <a:srgbClr val="000000"/>
                </a:solidFill>
                <a:latin typeface="Times New Roman" pitchFamily="18"/>
                <a:ea typeface="MS Gothic" pitchFamily="2"/>
                <a:cs typeface="Tahoma" pitchFamily="2"/>
              </a:rPr>
              <a:t>ý</a:t>
            </a:r>
            <a:r>
              <a:rPr lang="de-DE" sz="1600" b="0" i="0" u="none" strike="noStrike" baseline="0" dirty="0">
                <a:ln>
                  <a:noFill/>
                </a:ln>
                <a:solidFill>
                  <a:srgbClr val="000000"/>
                </a:solidFill>
                <a:latin typeface="Times New Roman" pitchFamily="18"/>
                <a:ea typeface="MS Gothic" pitchFamily="2"/>
                <a:cs typeface="Tahoma" pitchFamily="2"/>
              </a:rPr>
              <a:t>m</a:t>
            </a:r>
            <a:r>
              <a:rPr lang="ru-RU" sz="1600" b="0" i="0" u="none" strike="noStrike" baseline="0" dirty="0">
                <a:ln>
                  <a:noFill/>
                </a:ln>
                <a:solidFill>
                  <a:srgbClr val="000000"/>
                </a:solidFill>
                <a:latin typeface="Times New Roman" pitchFamily="18"/>
                <a:ea typeface="MS Gothic" pitchFamily="2"/>
                <a:cs typeface="Tahoma" pitchFamily="2"/>
              </a:rPr>
              <a:t>, </a:t>
            </a:r>
            <a:r>
              <a:rPr lang="de-DE" sz="1600" b="0" i="0" u="none" strike="noStrike" baseline="0" dirty="0">
                <a:ln>
                  <a:noFill/>
                </a:ln>
                <a:solidFill>
                  <a:srgbClr val="000000"/>
                </a:solidFill>
                <a:latin typeface="Times New Roman" pitchFamily="18"/>
                <a:ea typeface="MS Gothic" pitchFamily="2"/>
                <a:cs typeface="Tahoma" pitchFamily="2"/>
              </a:rPr>
              <a:t>podat</a:t>
            </a:r>
            <a:r>
              <a:rPr lang="ru-RU" sz="1600" b="0" i="0" u="none" strike="noStrike" baseline="0" dirty="0">
                <a:ln>
                  <a:noFill/>
                </a:ln>
                <a:solidFill>
                  <a:srgbClr val="000000"/>
                </a:solidFill>
                <a:latin typeface="Times New Roman" pitchFamily="18"/>
                <a:ea typeface="MS Gothic" pitchFamily="2"/>
                <a:cs typeface="Tahoma" pitchFamily="2"/>
              </a:rPr>
              <a:t> </a:t>
            </a:r>
            <a:r>
              <a:rPr lang="de-DE" sz="1600" b="0" i="0" u="none" strike="noStrike" baseline="0" dirty="0">
                <a:ln>
                  <a:noFill/>
                </a:ln>
                <a:solidFill>
                  <a:srgbClr val="000000"/>
                </a:solidFill>
                <a:latin typeface="Times New Roman" pitchFamily="18"/>
                <a:ea typeface="MS Gothic" pitchFamily="2"/>
                <a:cs typeface="Tahoma" pitchFamily="2"/>
              </a:rPr>
              <a:t>mu</a:t>
            </a:r>
            <a:r>
              <a:rPr lang="ru-RU" sz="1600" b="0" i="0" u="none" strike="noStrike" baseline="0" dirty="0">
                <a:ln>
                  <a:noFill/>
                </a:ln>
                <a:solidFill>
                  <a:srgbClr val="000000"/>
                </a:solidFill>
                <a:latin typeface="Times New Roman" pitchFamily="18"/>
                <a:ea typeface="MS Gothic" pitchFamily="2"/>
                <a:cs typeface="Tahoma" pitchFamily="2"/>
              </a:rPr>
              <a:t> </a:t>
            </a:r>
            <a:r>
              <a:rPr lang="de-DE" sz="1600" b="0" i="0" u="none" strike="noStrike" baseline="0" dirty="0">
                <a:ln>
                  <a:noFill/>
                </a:ln>
                <a:solidFill>
                  <a:srgbClr val="000000"/>
                </a:solidFill>
                <a:latin typeface="Times New Roman" pitchFamily="18"/>
                <a:ea typeface="MS Gothic" pitchFamily="2"/>
                <a:cs typeface="Tahoma" pitchFamily="2"/>
              </a:rPr>
              <a:t>je</a:t>
            </a:r>
            <a:r>
              <a:rPr lang="ru-RU" sz="1600" b="0" i="0" u="none" strike="noStrike" baseline="0" dirty="0">
                <a:ln>
                  <a:noFill/>
                </a:ln>
                <a:solidFill>
                  <a:srgbClr val="000000"/>
                </a:solidFill>
                <a:latin typeface="Times New Roman" pitchFamily="18"/>
                <a:ea typeface="MS Gothic" pitchFamily="2"/>
                <a:cs typeface="Tahoma" pitchFamily="2"/>
              </a:rPr>
              <a:t> </a:t>
            </a:r>
            <a:r>
              <a:rPr lang="de-DE" sz="1600" b="0" i="0" u="none" strike="noStrike" baseline="0" dirty="0">
                <a:ln>
                  <a:noFill/>
                </a:ln>
                <a:solidFill>
                  <a:srgbClr val="000000"/>
                </a:solidFill>
                <a:latin typeface="Times New Roman" pitchFamily="18"/>
                <a:ea typeface="MS Gothic" pitchFamily="2"/>
                <a:cs typeface="Tahoma" pitchFamily="2"/>
              </a:rPr>
              <a:t>formou</a:t>
            </a:r>
            <a:r>
              <a:rPr lang="ru-RU" sz="1600" b="0" i="0" u="none" strike="noStrike" baseline="0" dirty="0">
                <a:ln>
                  <a:noFill/>
                </a:ln>
                <a:solidFill>
                  <a:srgbClr val="000000"/>
                </a:solidFill>
                <a:latin typeface="Times New Roman" pitchFamily="18"/>
                <a:ea typeface="MS Gothic" pitchFamily="2"/>
                <a:cs typeface="Tahoma" pitchFamily="2"/>
              </a:rPr>
              <a:t> </a:t>
            </a:r>
            <a:r>
              <a:rPr lang="de-DE" sz="1600" b="0" i="0" u="none" strike="noStrike" baseline="0" dirty="0">
                <a:ln>
                  <a:noFill/>
                </a:ln>
                <a:solidFill>
                  <a:srgbClr val="000000"/>
                </a:solidFill>
                <a:latin typeface="Times New Roman" pitchFamily="18"/>
                <a:ea typeface="MS Gothic" pitchFamily="2"/>
                <a:cs typeface="Tahoma" pitchFamily="2"/>
              </a:rPr>
              <a:t>pro</a:t>
            </a:r>
            <a:r>
              <a:rPr lang="ru-RU" sz="1600" b="0" i="0" u="none" strike="noStrike" baseline="0" dirty="0">
                <a:ln>
                  <a:noFill/>
                </a:ln>
                <a:solidFill>
                  <a:srgbClr val="000000"/>
                </a:solidFill>
                <a:latin typeface="Times New Roman" pitchFamily="18"/>
                <a:ea typeface="MS Gothic" pitchFamily="2"/>
                <a:cs typeface="Tahoma" pitchFamily="2"/>
              </a:rPr>
              <a:t> </a:t>
            </a:r>
            <a:r>
              <a:rPr lang="de-DE" sz="1600" b="0" i="0" u="none" strike="noStrike" baseline="0" dirty="0">
                <a:ln>
                  <a:noFill/>
                </a:ln>
                <a:solidFill>
                  <a:srgbClr val="000000"/>
                </a:solidFill>
                <a:latin typeface="Times New Roman" pitchFamily="18"/>
                <a:ea typeface="MS Gothic" pitchFamily="2"/>
                <a:cs typeface="Tahoma" pitchFamily="2"/>
              </a:rPr>
              <a:t>n</a:t>
            </a:r>
            <a:r>
              <a:rPr lang="ru-RU" sz="1600" b="0" i="0" u="none" strike="noStrike" baseline="0" dirty="0">
                <a:ln>
                  <a:noFill/>
                </a:ln>
                <a:solidFill>
                  <a:srgbClr val="000000"/>
                </a:solidFill>
                <a:latin typeface="Times New Roman" pitchFamily="18"/>
                <a:ea typeface="Times New Roman CE" pitchFamily="18"/>
                <a:cs typeface="Times New Roman CE" pitchFamily="18"/>
              </a:rPr>
              <a:t>ě</a:t>
            </a:r>
            <a:r>
              <a:rPr lang="de-DE" sz="1600" b="0" i="0" u="none" strike="noStrike" baseline="0" dirty="0">
                <a:ln>
                  <a:noFill/>
                </a:ln>
                <a:solidFill>
                  <a:srgbClr val="000000"/>
                </a:solidFill>
                <a:latin typeface="Times New Roman" pitchFamily="18"/>
                <a:ea typeface="MS Gothic" pitchFamily="2"/>
                <a:cs typeface="Tahoma" pitchFamily="2"/>
              </a:rPr>
              <a:t>ho</a:t>
            </a:r>
            <a:r>
              <a:rPr lang="ru-RU" sz="1600" b="0" i="0" u="none" strike="noStrike" baseline="0" dirty="0">
                <a:ln>
                  <a:noFill/>
                </a:ln>
                <a:solidFill>
                  <a:srgbClr val="000000"/>
                </a:solidFill>
                <a:latin typeface="Times New Roman" pitchFamily="18"/>
                <a:ea typeface="MS Gothic" pitchFamily="2"/>
                <a:cs typeface="Tahoma" pitchFamily="2"/>
              </a:rPr>
              <a:t> </a:t>
            </a:r>
            <a:r>
              <a:rPr lang="de-DE" sz="1600" b="0" i="0" u="none" strike="noStrike" baseline="0" dirty="0">
                <a:ln>
                  <a:noFill/>
                </a:ln>
                <a:solidFill>
                  <a:srgbClr val="000000"/>
                </a:solidFill>
                <a:latin typeface="Times New Roman" pitchFamily="18"/>
                <a:ea typeface="MS Gothic" pitchFamily="2"/>
                <a:cs typeface="Tahoma" pitchFamily="2"/>
              </a:rPr>
              <a:t>srozumitelnou</a:t>
            </a:r>
            <a:r>
              <a:rPr lang="ru-RU" sz="1600" b="0" i="0" u="none" strike="noStrike" baseline="0" dirty="0">
                <a:ln>
                  <a:noFill/>
                </a:ln>
                <a:solidFill>
                  <a:srgbClr val="000000"/>
                </a:solidFill>
                <a:latin typeface="Times New Roman" pitchFamily="18"/>
                <a:ea typeface="MS Gothic" pitchFamily="2"/>
                <a:cs typeface="Tahoma" pitchFamily="2"/>
              </a:rPr>
              <a:t>. </a:t>
            </a:r>
            <a:r>
              <a:rPr lang="de-DE" sz="1600" b="0" i="0" u="none" strike="noStrike" baseline="0" dirty="0">
                <a:ln>
                  <a:noFill/>
                </a:ln>
                <a:solidFill>
                  <a:srgbClr val="000000"/>
                </a:solidFill>
                <a:latin typeface="Times New Roman" pitchFamily="18"/>
                <a:ea typeface="MS Gothic" pitchFamily="2"/>
                <a:cs typeface="Tahoma" pitchFamily="2"/>
              </a:rPr>
              <a:t>Tento</a:t>
            </a:r>
            <a:r>
              <a:rPr lang="ru-RU" sz="1600" b="0" i="0" u="none" strike="noStrike" baseline="0" dirty="0">
                <a:ln>
                  <a:noFill/>
                </a:ln>
                <a:solidFill>
                  <a:srgbClr val="000000"/>
                </a:solidFill>
                <a:latin typeface="Times New Roman" pitchFamily="18"/>
                <a:ea typeface="MS Gothic" pitchFamily="2"/>
                <a:cs typeface="Tahoma" pitchFamily="2"/>
              </a:rPr>
              <a:t> </a:t>
            </a:r>
            <a:r>
              <a:rPr lang="de-DE" sz="1600" b="0" i="0" u="none" strike="noStrike" baseline="0" dirty="0">
                <a:ln>
                  <a:noFill/>
                </a:ln>
                <a:solidFill>
                  <a:srgbClr val="000000"/>
                </a:solidFill>
                <a:latin typeface="Times New Roman" pitchFamily="18"/>
                <a:ea typeface="MS Gothic" pitchFamily="2"/>
                <a:cs typeface="Tahoma" pitchFamily="2"/>
              </a:rPr>
              <a:t>r</a:t>
            </a:r>
            <a:r>
              <a:rPr lang="ru-RU" sz="1600" b="0" i="0" u="none" strike="noStrike" baseline="0" dirty="0">
                <a:ln>
                  <a:noFill/>
                </a:ln>
                <a:solidFill>
                  <a:srgbClr val="000000"/>
                </a:solidFill>
                <a:latin typeface="Times New Roman" pitchFamily="18"/>
                <a:ea typeface="MS Gothic" pitchFamily="2"/>
                <a:cs typeface="Tahoma" pitchFamily="2"/>
              </a:rPr>
              <a:t>á</a:t>
            </a:r>
            <a:r>
              <a:rPr lang="de-DE" sz="1600" b="0" i="0" u="none" strike="noStrike" baseline="0" dirty="0">
                <a:ln>
                  <a:noFill/>
                </a:ln>
                <a:solidFill>
                  <a:srgbClr val="000000"/>
                </a:solidFill>
                <a:latin typeface="Times New Roman" pitchFamily="18"/>
                <a:ea typeface="MS Gothic" pitchFamily="2"/>
                <a:cs typeface="Tahoma" pitchFamily="2"/>
              </a:rPr>
              <a:t>mcov</a:t>
            </a:r>
            <a:r>
              <a:rPr lang="ru-RU" sz="1600" b="0" i="0" u="none" strike="noStrike" baseline="0" dirty="0">
                <a:ln>
                  <a:noFill/>
                </a:ln>
                <a:solidFill>
                  <a:srgbClr val="000000"/>
                </a:solidFill>
                <a:latin typeface="Times New Roman" pitchFamily="18"/>
                <a:ea typeface="MS Gothic" pitchFamily="2"/>
                <a:cs typeface="Tahoma" pitchFamily="2"/>
              </a:rPr>
              <a:t>ý </a:t>
            </a:r>
            <a:r>
              <a:rPr lang="de-DE" sz="1600" b="0" i="0" u="none" strike="noStrike" baseline="0" dirty="0">
                <a:ln>
                  <a:noFill/>
                </a:ln>
                <a:solidFill>
                  <a:srgbClr val="000000"/>
                </a:solidFill>
                <a:latin typeface="Times New Roman" pitchFamily="18"/>
                <a:ea typeface="MS Gothic" pitchFamily="2"/>
                <a:cs typeface="Tahoma" pitchFamily="2"/>
              </a:rPr>
              <a:t>c</a:t>
            </a:r>
            <a:r>
              <a:rPr lang="ru-RU" sz="1600" b="0" i="0" u="none" strike="noStrike" baseline="0" dirty="0">
                <a:ln>
                  <a:noFill/>
                </a:ln>
                <a:solidFill>
                  <a:srgbClr val="000000"/>
                </a:solidFill>
                <a:latin typeface="Times New Roman" pitchFamily="18"/>
                <a:ea typeface="MS Gothic" pitchFamily="2"/>
                <a:cs typeface="Tahoma" pitchFamily="2"/>
              </a:rPr>
              <a:t>í</a:t>
            </a:r>
            <a:r>
              <a:rPr lang="de-DE" sz="1600" b="0" i="0" u="none" strike="noStrike" baseline="0" dirty="0">
                <a:ln>
                  <a:noFill/>
                </a:ln>
                <a:solidFill>
                  <a:srgbClr val="000000"/>
                </a:solidFill>
                <a:latin typeface="Times New Roman" pitchFamily="18"/>
                <a:ea typeface="MS Gothic" pitchFamily="2"/>
                <a:cs typeface="Tahoma" pitchFamily="2"/>
              </a:rPr>
              <a:t>l</a:t>
            </a:r>
            <a:r>
              <a:rPr lang="ru-RU" sz="1600" b="0" i="0" u="none" strike="noStrike" baseline="0" dirty="0">
                <a:ln>
                  <a:noFill/>
                </a:ln>
                <a:solidFill>
                  <a:srgbClr val="000000"/>
                </a:solidFill>
                <a:latin typeface="Times New Roman" pitchFamily="18"/>
                <a:ea typeface="Times New Roman CE" pitchFamily="18"/>
                <a:cs typeface="Times New Roman CE" pitchFamily="18"/>
              </a:rPr>
              <a:t> č</a:t>
            </a:r>
            <a:r>
              <a:rPr lang="de-DE" sz="1600" b="0" i="0" u="none" strike="noStrike" baseline="0" dirty="0">
                <a:ln>
                  <a:noFill/>
                </a:ln>
                <a:solidFill>
                  <a:srgbClr val="000000"/>
                </a:solidFill>
                <a:latin typeface="Times New Roman" pitchFamily="18"/>
                <a:ea typeface="MS Gothic" pitchFamily="2"/>
                <a:cs typeface="Tahoma" pitchFamily="2"/>
              </a:rPr>
              <a:t>asto</a:t>
            </a:r>
            <a:r>
              <a:rPr lang="ru-RU" sz="1600" b="0" i="0" u="none" strike="noStrike" baseline="0" dirty="0">
                <a:ln>
                  <a:noFill/>
                </a:ln>
                <a:solidFill>
                  <a:srgbClr val="000000"/>
                </a:solidFill>
                <a:latin typeface="Times New Roman" pitchFamily="18"/>
                <a:ea typeface="MS Gothic" pitchFamily="2"/>
                <a:cs typeface="Tahoma" pitchFamily="2"/>
              </a:rPr>
              <a:t> </a:t>
            </a:r>
            <a:r>
              <a:rPr lang="de-DE" sz="1600" b="0" i="0" u="none" strike="noStrike" baseline="0" dirty="0">
                <a:ln>
                  <a:noFill/>
                </a:ln>
                <a:solidFill>
                  <a:srgbClr val="000000"/>
                </a:solidFill>
                <a:latin typeface="Times New Roman" pitchFamily="18"/>
                <a:ea typeface="MS Gothic" pitchFamily="2"/>
                <a:cs typeface="Tahoma" pitchFamily="2"/>
              </a:rPr>
              <a:t>strhuje</a:t>
            </a:r>
            <a:r>
              <a:rPr lang="ru-RU" sz="1600" b="0" i="0" u="none" strike="noStrike" baseline="0" dirty="0">
                <a:ln>
                  <a:noFill/>
                </a:ln>
                <a:solidFill>
                  <a:srgbClr val="000000"/>
                </a:solidFill>
                <a:latin typeface="Times New Roman" pitchFamily="18"/>
                <a:ea typeface="MS Gothic" pitchFamily="2"/>
                <a:cs typeface="Tahoma" pitchFamily="2"/>
              </a:rPr>
              <a:t> </a:t>
            </a:r>
            <a:r>
              <a:rPr lang="de-DE" sz="1600" b="0" i="0" u="none" strike="noStrike" baseline="0" dirty="0">
                <a:ln>
                  <a:noFill/>
                </a:ln>
                <a:solidFill>
                  <a:srgbClr val="000000"/>
                </a:solidFill>
                <a:latin typeface="Times New Roman" pitchFamily="18"/>
                <a:ea typeface="MS Gothic" pitchFamily="2"/>
                <a:cs typeface="Tahoma" pitchFamily="2"/>
              </a:rPr>
              <a:t>i</a:t>
            </a:r>
            <a:r>
              <a:rPr lang="ru-RU" sz="1600" b="0" i="0" u="none" strike="noStrike" baseline="0" dirty="0">
                <a:ln>
                  <a:noFill/>
                </a:ln>
                <a:solidFill>
                  <a:srgbClr val="000000"/>
                </a:solidFill>
                <a:latin typeface="Times New Roman" pitchFamily="18"/>
                <a:ea typeface="MS Gothic" pitchFamily="2"/>
                <a:cs typeface="Tahoma" pitchFamily="2"/>
              </a:rPr>
              <a:t> </a:t>
            </a:r>
            <a:r>
              <a:rPr lang="de-DE" sz="1600" b="0" i="0" u="none" strike="noStrike" baseline="0" dirty="0">
                <a:ln>
                  <a:noFill/>
                </a:ln>
                <a:solidFill>
                  <a:srgbClr val="000000"/>
                </a:solidFill>
                <a:latin typeface="Times New Roman" pitchFamily="18"/>
                <a:ea typeface="MS Gothic" pitchFamily="2"/>
                <a:cs typeface="Tahoma" pitchFamily="2"/>
              </a:rPr>
              <a:t>v</a:t>
            </a:r>
            <a:r>
              <a:rPr lang="ru-RU" sz="1600" b="0" i="0" u="none" strike="noStrike" baseline="0" dirty="0">
                <a:ln>
                  <a:noFill/>
                </a:ln>
                <a:solidFill>
                  <a:srgbClr val="000000"/>
                </a:solidFill>
                <a:latin typeface="Times New Roman" pitchFamily="18"/>
                <a:ea typeface="MS Gothic" pitchFamily="2"/>
                <a:cs typeface="Tahoma" pitchFamily="2"/>
              </a:rPr>
              <a:t> </a:t>
            </a:r>
            <a:r>
              <a:rPr lang="de-DE" sz="1600" b="0" i="0" u="none" strike="noStrike" baseline="0" dirty="0">
                <a:ln>
                  <a:noFill/>
                </a:ln>
                <a:solidFill>
                  <a:srgbClr val="000000"/>
                </a:solidFill>
                <a:latin typeface="Times New Roman" pitchFamily="18"/>
                <a:ea typeface="MS Gothic" pitchFamily="2"/>
                <a:cs typeface="Tahoma" pitchFamily="2"/>
              </a:rPr>
              <a:t>detailech</a:t>
            </a:r>
            <a:r>
              <a:rPr lang="ru-RU" sz="1600" b="0" i="0" u="none" strike="noStrike" baseline="0" dirty="0">
                <a:ln>
                  <a:noFill/>
                </a:ln>
                <a:solidFill>
                  <a:srgbClr val="000000"/>
                </a:solidFill>
                <a:latin typeface="Times New Roman" pitchFamily="18"/>
                <a:ea typeface="MS Gothic" pitchFamily="2"/>
                <a:cs typeface="Tahoma" pitchFamily="2"/>
              </a:rPr>
              <a:t>.</a:t>
            </a:r>
          </a:p>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ru-RU" sz="1600" b="0" i="0" u="none" strike="noStrike" baseline="0" dirty="0">
              <a:ln>
                <a:noFill/>
              </a:ln>
              <a:solidFill>
                <a:srgbClr val="000000"/>
              </a:solidFill>
              <a:latin typeface="Times New Roman" pitchFamily="18"/>
              <a:ea typeface="MS Gothic" pitchFamily="2"/>
              <a:cs typeface="Tahoma" pitchFamily="2"/>
            </a:endParaRPr>
          </a:p>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de-DE" sz="1600" b="1" i="0" u="none" strike="noStrike" baseline="0" dirty="0">
                <a:ln>
                  <a:noFill/>
                </a:ln>
                <a:solidFill>
                  <a:srgbClr val="000000"/>
                </a:solidFill>
                <a:latin typeface="Times New Roman" pitchFamily="18"/>
                <a:ea typeface="MS Gothic" pitchFamily="2"/>
                <a:cs typeface="Tahoma" pitchFamily="2"/>
              </a:rPr>
              <a:t>P</a:t>
            </a:r>
            <a:r>
              <a:rPr lang="ru-RU" sz="1600" b="1" i="0" u="none" strike="noStrike" baseline="0" dirty="0">
                <a:ln>
                  <a:noFill/>
                </a:ln>
                <a:solidFill>
                  <a:srgbClr val="000000"/>
                </a:solidFill>
                <a:latin typeface="Times New Roman" pitchFamily="18"/>
                <a:ea typeface="Times New Roman CE" pitchFamily="18"/>
                <a:cs typeface="Times New Roman CE" pitchFamily="18"/>
              </a:rPr>
              <a:t>ř</a:t>
            </a:r>
            <a:r>
              <a:rPr lang="de-DE" sz="1600" b="1" i="0" u="none" strike="noStrike" baseline="0" dirty="0">
                <a:ln>
                  <a:noFill/>
                </a:ln>
                <a:solidFill>
                  <a:srgbClr val="000000"/>
                </a:solidFill>
                <a:latin typeface="Times New Roman" pitchFamily="18"/>
                <a:ea typeface="MS Gothic" pitchFamily="2"/>
                <a:cs typeface="Tahoma" pitchFamily="2"/>
              </a:rPr>
              <a:t>ekladatel</a:t>
            </a:r>
            <a:r>
              <a:rPr lang="ru-RU" sz="1600" b="0" i="0" u="none" strike="noStrike" baseline="0" dirty="0">
                <a:ln>
                  <a:noFill/>
                </a:ln>
                <a:solidFill>
                  <a:srgbClr val="000000"/>
                </a:solidFill>
                <a:latin typeface="Times New Roman" pitchFamily="18"/>
                <a:ea typeface="MS Gothic" pitchFamily="2"/>
                <a:cs typeface="Tahoma" pitchFamily="2"/>
              </a:rPr>
              <a:t> </a:t>
            </a:r>
            <a:r>
              <a:rPr lang="de-DE" sz="1600" b="0" i="0" u="none" strike="noStrike" baseline="0" dirty="0">
                <a:ln>
                  <a:noFill/>
                </a:ln>
                <a:solidFill>
                  <a:srgbClr val="000000"/>
                </a:solidFill>
                <a:latin typeface="Times New Roman" pitchFamily="18"/>
                <a:ea typeface="MS Gothic" pitchFamily="2"/>
                <a:cs typeface="Tahoma" pitchFamily="2"/>
              </a:rPr>
              <a:t>m</a:t>
            </a:r>
            <a:r>
              <a:rPr lang="ru-RU" sz="1600" b="0" i="0" u="none" strike="noStrike" baseline="0" dirty="0">
                <a:ln>
                  <a:noFill/>
                </a:ln>
                <a:solidFill>
                  <a:srgbClr val="000000"/>
                </a:solidFill>
                <a:latin typeface="Times New Roman" pitchFamily="18"/>
                <a:ea typeface="MS Gothic" pitchFamily="2"/>
                <a:cs typeface="Tahoma" pitchFamily="2"/>
              </a:rPr>
              <a:t>á </a:t>
            </a:r>
            <a:r>
              <a:rPr lang="de-DE" sz="1600" b="0" i="0" u="none" strike="noStrike" baseline="0" dirty="0">
                <a:ln>
                  <a:noFill/>
                </a:ln>
                <a:solidFill>
                  <a:srgbClr val="000000"/>
                </a:solidFill>
                <a:latin typeface="Times New Roman" pitchFamily="18"/>
                <a:ea typeface="MS Gothic" pitchFamily="2"/>
                <a:cs typeface="Tahoma" pitchFamily="2"/>
              </a:rPr>
              <a:t>k</a:t>
            </a:r>
            <a:r>
              <a:rPr lang="ru-RU" sz="1600" b="0" i="0" u="none" strike="noStrike" baseline="0" dirty="0">
                <a:ln>
                  <a:noFill/>
                </a:ln>
                <a:solidFill>
                  <a:srgbClr val="000000"/>
                </a:solidFill>
                <a:latin typeface="Times New Roman" pitchFamily="18"/>
                <a:ea typeface="MS Gothic" pitchFamily="2"/>
                <a:cs typeface="Tahoma" pitchFamily="2"/>
              </a:rPr>
              <a:t> </a:t>
            </a:r>
            <a:r>
              <a:rPr lang="de-DE" sz="1600" b="0" i="0" u="none" strike="noStrike" baseline="0" dirty="0">
                <a:ln>
                  <a:noFill/>
                </a:ln>
                <a:solidFill>
                  <a:srgbClr val="000000"/>
                </a:solidFill>
                <a:latin typeface="Times New Roman" pitchFamily="18"/>
                <a:ea typeface="MS Gothic" pitchFamily="2"/>
                <a:cs typeface="Tahoma" pitchFamily="2"/>
              </a:rPr>
              <a:t>textu</a:t>
            </a:r>
            <a:r>
              <a:rPr lang="ru-RU" sz="1600" b="0" i="0" u="none" strike="noStrike" baseline="0" dirty="0">
                <a:ln>
                  <a:noFill/>
                </a:ln>
                <a:solidFill>
                  <a:srgbClr val="000000"/>
                </a:solidFill>
                <a:latin typeface="Times New Roman" pitchFamily="18"/>
                <a:ea typeface="MS Gothic" pitchFamily="2"/>
                <a:cs typeface="Tahoma" pitchFamily="2"/>
              </a:rPr>
              <a:t> </a:t>
            </a:r>
            <a:r>
              <a:rPr lang="de-DE" sz="1600" b="0" i="0" u="none" strike="noStrike" baseline="0" dirty="0">
                <a:ln>
                  <a:noFill/>
                </a:ln>
                <a:solidFill>
                  <a:srgbClr val="000000"/>
                </a:solidFill>
                <a:latin typeface="Times New Roman" pitchFamily="18"/>
                <a:ea typeface="MS Gothic" pitchFamily="2"/>
                <a:cs typeface="Tahoma" pitchFamily="2"/>
              </a:rPr>
              <a:t>pom</a:t>
            </a:r>
            <a:r>
              <a:rPr lang="ru-RU" sz="1600" b="0" i="0" u="none" strike="noStrike" baseline="0" dirty="0">
                <a:ln>
                  <a:noFill/>
                </a:ln>
                <a:solidFill>
                  <a:srgbClr val="000000"/>
                </a:solidFill>
                <a:latin typeface="Times New Roman" pitchFamily="18"/>
                <a:ea typeface="Times New Roman CE" pitchFamily="18"/>
                <a:cs typeface="Times New Roman CE" pitchFamily="18"/>
              </a:rPr>
              <a:t>ě</a:t>
            </a:r>
            <a:r>
              <a:rPr lang="de-DE" sz="1600" b="0" i="0" u="none" strike="noStrike" baseline="0" dirty="0">
                <a:ln>
                  <a:noFill/>
                </a:ln>
                <a:solidFill>
                  <a:srgbClr val="000000"/>
                </a:solidFill>
                <a:latin typeface="Times New Roman" pitchFamily="18"/>
                <a:ea typeface="MS Gothic" pitchFamily="2"/>
                <a:cs typeface="Tahoma" pitchFamily="2"/>
              </a:rPr>
              <a:t>r</a:t>
            </a:r>
            <a:r>
              <a:rPr lang="ru-RU" sz="1600" b="0" i="0" u="none" strike="noStrike" baseline="0" dirty="0">
                <a:ln>
                  <a:noFill/>
                </a:ln>
                <a:solidFill>
                  <a:srgbClr val="000000"/>
                </a:solidFill>
                <a:latin typeface="Times New Roman" pitchFamily="18"/>
                <a:ea typeface="MS Gothic" pitchFamily="2"/>
                <a:cs typeface="Tahoma" pitchFamily="2"/>
              </a:rPr>
              <a:t> </a:t>
            </a:r>
            <a:r>
              <a:rPr lang="de-DE" sz="1600" b="0" i="0" u="none" strike="noStrike" baseline="0" dirty="0">
                <a:ln>
                  <a:noFill/>
                </a:ln>
                <a:solidFill>
                  <a:srgbClr val="000000"/>
                </a:solidFill>
                <a:latin typeface="Times New Roman" pitchFamily="18"/>
                <a:ea typeface="MS Gothic" pitchFamily="2"/>
                <a:cs typeface="Tahoma" pitchFamily="2"/>
              </a:rPr>
              <a:t>interpreta</a:t>
            </a:r>
            <a:r>
              <a:rPr lang="ru-RU" sz="1600" b="0" i="0" u="none" strike="noStrike" baseline="0" dirty="0">
                <a:ln>
                  <a:noFill/>
                </a:ln>
                <a:solidFill>
                  <a:srgbClr val="000000"/>
                </a:solidFill>
                <a:latin typeface="Times New Roman" pitchFamily="18"/>
                <a:ea typeface="MS Gothic" pitchFamily="2"/>
                <a:cs typeface="Tahoma" pitchFamily="2"/>
              </a:rPr>
              <a:t>, </a:t>
            </a:r>
            <a:r>
              <a:rPr lang="de-DE" sz="1600" b="0" i="0" u="none" strike="noStrike" baseline="0" dirty="0">
                <a:ln>
                  <a:noFill/>
                </a:ln>
                <a:solidFill>
                  <a:srgbClr val="000000"/>
                </a:solidFill>
                <a:latin typeface="Times New Roman" pitchFamily="18"/>
                <a:ea typeface="MS Gothic" pitchFamily="2"/>
                <a:cs typeface="Tahoma" pitchFamily="2"/>
              </a:rPr>
              <a:t>proto</a:t>
            </a:r>
            <a:r>
              <a:rPr lang="ru-RU" sz="1600" b="0" i="0" u="none" strike="noStrike" baseline="0" dirty="0">
                <a:ln>
                  <a:noFill/>
                </a:ln>
                <a:solidFill>
                  <a:srgbClr val="000000"/>
                </a:solidFill>
                <a:latin typeface="Times New Roman" pitchFamily="18"/>
                <a:ea typeface="MS Gothic" pitchFamily="2"/>
                <a:cs typeface="Tahoma" pitchFamily="2"/>
              </a:rPr>
              <a:t> </a:t>
            </a:r>
            <a:r>
              <a:rPr lang="de-DE" sz="1600" b="0" i="0" u="none" strike="noStrike" baseline="0" dirty="0">
                <a:ln>
                  <a:noFill/>
                </a:ln>
                <a:solidFill>
                  <a:srgbClr val="000000"/>
                </a:solidFill>
                <a:latin typeface="Times New Roman" pitchFamily="18"/>
                <a:ea typeface="MS Gothic" pitchFamily="2"/>
                <a:cs typeface="Tahoma" pitchFamily="2"/>
              </a:rPr>
              <a:t>text</a:t>
            </a:r>
            <a:r>
              <a:rPr lang="ru-RU" sz="1600" b="0" i="0" u="none" strike="noStrike" baseline="0" dirty="0">
                <a:ln>
                  <a:noFill/>
                </a:ln>
                <a:solidFill>
                  <a:srgbClr val="000000"/>
                </a:solidFill>
                <a:latin typeface="Times New Roman" pitchFamily="18"/>
                <a:ea typeface="MS Gothic" pitchFamily="2"/>
                <a:cs typeface="Tahoma" pitchFamily="2"/>
              </a:rPr>
              <a:t> </a:t>
            </a:r>
            <a:r>
              <a:rPr lang="de-DE" sz="1600" b="1" i="0" u="none" strike="noStrike" baseline="0" dirty="0">
                <a:ln>
                  <a:noFill/>
                </a:ln>
                <a:solidFill>
                  <a:srgbClr val="000000"/>
                </a:solidFill>
                <a:latin typeface="Times New Roman" pitchFamily="18"/>
                <a:ea typeface="MS Gothic" pitchFamily="2"/>
                <a:cs typeface="Tahoma" pitchFamily="2"/>
              </a:rPr>
              <a:t>nejen</a:t>
            </a:r>
            <a:r>
              <a:rPr lang="ru-RU" sz="1600" b="1" i="0" u="none" strike="noStrike" baseline="0" dirty="0">
                <a:ln>
                  <a:noFill/>
                </a:ln>
                <a:solidFill>
                  <a:srgbClr val="000000"/>
                </a:solidFill>
                <a:latin typeface="Times New Roman" pitchFamily="18"/>
                <a:ea typeface="MS Gothic" pitchFamily="2"/>
                <a:cs typeface="Tahoma" pitchFamily="2"/>
              </a:rPr>
              <a:t> </a:t>
            </a:r>
            <a:r>
              <a:rPr lang="de-DE" sz="1600" b="1" i="0" u="none" strike="noStrike" baseline="0" dirty="0">
                <a:ln>
                  <a:noFill/>
                </a:ln>
                <a:solidFill>
                  <a:srgbClr val="000000"/>
                </a:solidFill>
                <a:latin typeface="Times New Roman" pitchFamily="18"/>
                <a:ea typeface="MS Gothic" pitchFamily="2"/>
                <a:cs typeface="Tahoma" pitchFamily="2"/>
              </a:rPr>
              <a:t>p</a:t>
            </a:r>
            <a:r>
              <a:rPr lang="ru-RU" sz="1600" b="1" i="0" u="none" strike="noStrike" baseline="0" dirty="0">
                <a:ln>
                  <a:noFill/>
                </a:ln>
                <a:solidFill>
                  <a:srgbClr val="000000"/>
                </a:solidFill>
                <a:latin typeface="Times New Roman" pitchFamily="18"/>
                <a:ea typeface="Times New Roman CE" pitchFamily="18"/>
                <a:cs typeface="Times New Roman CE" pitchFamily="18"/>
              </a:rPr>
              <a:t>ř</a:t>
            </a:r>
            <a:r>
              <a:rPr lang="de-DE" sz="1600" b="1" i="0" u="none" strike="noStrike" baseline="0" dirty="0">
                <a:ln>
                  <a:noFill/>
                </a:ln>
                <a:solidFill>
                  <a:srgbClr val="000000"/>
                </a:solidFill>
                <a:latin typeface="Times New Roman" pitchFamily="18"/>
                <a:ea typeface="MS Gothic" pitchFamily="2"/>
                <a:cs typeface="Tahoma" pitchFamily="2"/>
              </a:rPr>
              <a:t>ekl</a:t>
            </a:r>
            <a:r>
              <a:rPr lang="ru-RU" sz="1600" b="1" i="0" u="none" strike="noStrike" baseline="0" dirty="0">
                <a:ln>
                  <a:noFill/>
                </a:ln>
                <a:solidFill>
                  <a:srgbClr val="000000"/>
                </a:solidFill>
                <a:latin typeface="Times New Roman" pitchFamily="18"/>
                <a:ea typeface="MS Gothic" pitchFamily="2"/>
                <a:cs typeface="Tahoma" pitchFamily="2"/>
              </a:rPr>
              <a:t>á</a:t>
            </a:r>
            <a:r>
              <a:rPr lang="de-DE" sz="1600" b="1" i="0" u="none" strike="noStrike" baseline="0" dirty="0">
                <a:ln>
                  <a:noFill/>
                </a:ln>
                <a:solidFill>
                  <a:srgbClr val="000000"/>
                </a:solidFill>
                <a:latin typeface="Times New Roman" pitchFamily="18"/>
                <a:ea typeface="MS Gothic" pitchFamily="2"/>
                <a:cs typeface="Tahoma" pitchFamily="2"/>
              </a:rPr>
              <a:t>d</a:t>
            </a:r>
            <a:r>
              <a:rPr lang="ru-RU" sz="1600" b="1" i="0" u="none" strike="noStrike" baseline="0" dirty="0">
                <a:ln>
                  <a:noFill/>
                </a:ln>
                <a:solidFill>
                  <a:srgbClr val="000000"/>
                </a:solidFill>
                <a:latin typeface="Times New Roman" pitchFamily="18"/>
                <a:ea typeface="MS Gothic" pitchFamily="2"/>
                <a:cs typeface="Tahoma" pitchFamily="2"/>
              </a:rPr>
              <a:t>á, </a:t>
            </a:r>
            <a:r>
              <a:rPr lang="de-DE" sz="1600" b="1" i="0" u="none" strike="noStrike" baseline="0" dirty="0">
                <a:ln>
                  <a:noFill/>
                </a:ln>
                <a:solidFill>
                  <a:srgbClr val="000000"/>
                </a:solidFill>
                <a:latin typeface="Times New Roman" pitchFamily="18"/>
                <a:ea typeface="MS Gothic" pitchFamily="2"/>
                <a:cs typeface="Tahoma" pitchFamily="2"/>
              </a:rPr>
              <a:t>ale</a:t>
            </a:r>
            <a:r>
              <a:rPr lang="ru-RU" sz="1600" b="1" i="0" u="none" strike="noStrike" baseline="0" dirty="0">
                <a:ln>
                  <a:noFill/>
                </a:ln>
                <a:solidFill>
                  <a:srgbClr val="000000"/>
                </a:solidFill>
                <a:latin typeface="Times New Roman" pitchFamily="18"/>
                <a:ea typeface="MS Gothic" pitchFamily="2"/>
                <a:cs typeface="Tahoma" pitchFamily="2"/>
              </a:rPr>
              <a:t> </a:t>
            </a:r>
            <a:r>
              <a:rPr lang="de-DE" sz="1600" b="1" i="0" u="none" strike="noStrike" baseline="0" dirty="0">
                <a:ln>
                  <a:noFill/>
                </a:ln>
                <a:solidFill>
                  <a:srgbClr val="000000"/>
                </a:solidFill>
                <a:latin typeface="Times New Roman" pitchFamily="18"/>
                <a:ea typeface="MS Gothic" pitchFamily="2"/>
                <a:cs typeface="Tahoma" pitchFamily="2"/>
              </a:rPr>
              <a:t>tak</a:t>
            </a:r>
            <a:r>
              <a:rPr lang="ru-RU" sz="1600" b="1" i="0" u="none" strike="noStrike" baseline="0" dirty="0">
                <a:ln>
                  <a:noFill/>
                </a:ln>
                <a:solidFill>
                  <a:srgbClr val="000000"/>
                </a:solidFill>
                <a:latin typeface="Times New Roman" pitchFamily="18"/>
                <a:ea typeface="MS Gothic" pitchFamily="2"/>
                <a:cs typeface="Tahoma" pitchFamily="2"/>
              </a:rPr>
              <a:t>é </a:t>
            </a:r>
            <a:r>
              <a:rPr lang="de-DE" sz="1600" b="1" i="0" u="none" strike="noStrike" baseline="0" dirty="0">
                <a:ln>
                  <a:noFill/>
                </a:ln>
                <a:solidFill>
                  <a:srgbClr val="000000"/>
                </a:solidFill>
                <a:latin typeface="Times New Roman" pitchFamily="18"/>
                <a:ea typeface="MS Gothic" pitchFamily="2"/>
                <a:cs typeface="Tahoma" pitchFamily="2"/>
              </a:rPr>
              <a:t>vykl</a:t>
            </a:r>
            <a:r>
              <a:rPr lang="ru-RU" sz="1600" b="1" i="0" u="none" strike="noStrike" baseline="0" dirty="0">
                <a:ln>
                  <a:noFill/>
                </a:ln>
                <a:solidFill>
                  <a:srgbClr val="000000"/>
                </a:solidFill>
                <a:latin typeface="Times New Roman" pitchFamily="18"/>
                <a:ea typeface="MS Gothic" pitchFamily="2"/>
                <a:cs typeface="Tahoma" pitchFamily="2"/>
              </a:rPr>
              <a:t>á</a:t>
            </a:r>
            <a:r>
              <a:rPr lang="de-DE" sz="1600" b="1" i="0" u="none" strike="noStrike" baseline="0" dirty="0">
                <a:ln>
                  <a:noFill/>
                </a:ln>
                <a:solidFill>
                  <a:srgbClr val="000000"/>
                </a:solidFill>
                <a:latin typeface="Times New Roman" pitchFamily="18"/>
                <a:ea typeface="MS Gothic" pitchFamily="2"/>
                <a:cs typeface="Tahoma" pitchFamily="2"/>
              </a:rPr>
              <a:t>d</a:t>
            </a:r>
            <a:r>
              <a:rPr lang="ru-RU" sz="1600" b="1" i="0" u="none" strike="noStrike" baseline="0" dirty="0">
                <a:ln>
                  <a:noFill/>
                </a:ln>
                <a:solidFill>
                  <a:srgbClr val="000000"/>
                </a:solidFill>
                <a:latin typeface="Times New Roman" pitchFamily="18"/>
                <a:ea typeface="MS Gothic" pitchFamily="2"/>
                <a:cs typeface="Tahoma" pitchFamily="2"/>
              </a:rPr>
              <a:t>á</a:t>
            </a:r>
            <a:r>
              <a:rPr lang="ru-RU" sz="1600" b="0" i="0" u="none" strike="noStrike" baseline="0" dirty="0">
                <a:ln>
                  <a:noFill/>
                </a:ln>
                <a:solidFill>
                  <a:srgbClr val="000000"/>
                </a:solidFill>
                <a:latin typeface="Times New Roman" pitchFamily="18"/>
                <a:ea typeface="MS Gothic" pitchFamily="2"/>
                <a:cs typeface="Tahoma" pitchFamily="2"/>
              </a:rPr>
              <a:t>, </a:t>
            </a:r>
            <a:r>
              <a:rPr lang="de-DE" sz="1600" b="0" i="0" u="none" strike="noStrike" baseline="0" dirty="0">
                <a:ln>
                  <a:noFill/>
                </a:ln>
                <a:solidFill>
                  <a:srgbClr val="000000"/>
                </a:solidFill>
                <a:latin typeface="Times New Roman" pitchFamily="18"/>
                <a:ea typeface="MS Gothic" pitchFamily="2"/>
                <a:cs typeface="Tahoma" pitchFamily="2"/>
              </a:rPr>
              <a:t>tj</a:t>
            </a:r>
            <a:r>
              <a:rPr lang="ru-RU" sz="1600" b="0" i="0" u="none" strike="noStrike" baseline="0" dirty="0">
                <a:ln>
                  <a:noFill/>
                </a:ln>
                <a:solidFill>
                  <a:srgbClr val="000000"/>
                </a:solidFill>
                <a:latin typeface="Times New Roman" pitchFamily="18"/>
                <a:ea typeface="MS Gothic" pitchFamily="2"/>
                <a:cs typeface="Tahoma" pitchFamily="2"/>
              </a:rPr>
              <a:t>. </a:t>
            </a:r>
            <a:r>
              <a:rPr lang="de-DE" sz="1600" b="0" i="0" u="none" strike="noStrike" baseline="0" dirty="0">
                <a:ln>
                  <a:noFill/>
                </a:ln>
                <a:solidFill>
                  <a:srgbClr val="000000"/>
                </a:solidFill>
                <a:latin typeface="Times New Roman" pitchFamily="18"/>
                <a:ea typeface="MS Gothic" pitchFamily="2"/>
                <a:cs typeface="Tahoma" pitchFamily="2"/>
              </a:rPr>
              <a:t>zlogi</a:t>
            </a:r>
            <a:r>
              <a:rPr lang="ru-RU" sz="1600" b="0" i="0" u="none" strike="noStrike" baseline="0" dirty="0" err="1">
                <a:ln>
                  <a:noFill/>
                </a:ln>
                <a:solidFill>
                  <a:srgbClr val="000000"/>
                </a:solidFill>
                <a:latin typeface="Times New Roman" pitchFamily="18"/>
                <a:ea typeface="Times New Roman CE" pitchFamily="18"/>
                <a:cs typeface="Times New Roman CE" pitchFamily="18"/>
              </a:rPr>
              <a:t>čť</a:t>
            </a:r>
            <a:r>
              <a:rPr lang="de-DE" sz="1600" b="0" i="0" u="none" strike="noStrike" baseline="0" dirty="0">
                <a:ln>
                  <a:noFill/>
                </a:ln>
                <a:solidFill>
                  <a:srgbClr val="000000"/>
                </a:solidFill>
                <a:latin typeface="Times New Roman" pitchFamily="18"/>
                <a:ea typeface="MS Gothic" pitchFamily="2"/>
                <a:cs typeface="Tahoma" pitchFamily="2"/>
              </a:rPr>
              <a:t>uje</a:t>
            </a:r>
            <a:r>
              <a:rPr lang="ru-RU" sz="1600" b="0" i="0" u="none" strike="noStrike" baseline="0" dirty="0">
                <a:ln>
                  <a:noFill/>
                </a:ln>
                <a:solidFill>
                  <a:srgbClr val="000000"/>
                </a:solidFill>
                <a:latin typeface="Times New Roman" pitchFamily="18"/>
                <a:ea typeface="MS Gothic" pitchFamily="2"/>
                <a:cs typeface="Tahoma" pitchFamily="2"/>
              </a:rPr>
              <a:t>, </a:t>
            </a:r>
            <a:r>
              <a:rPr lang="de-DE" sz="1600" b="0" i="0" u="none" strike="noStrike" baseline="0" dirty="0">
                <a:ln>
                  <a:noFill/>
                </a:ln>
                <a:solidFill>
                  <a:srgbClr val="000000"/>
                </a:solidFill>
                <a:latin typeface="Times New Roman" pitchFamily="18"/>
                <a:ea typeface="MS Gothic" pitchFamily="2"/>
                <a:cs typeface="Tahoma" pitchFamily="2"/>
              </a:rPr>
              <a:t>dokresluje</a:t>
            </a:r>
            <a:r>
              <a:rPr lang="ru-RU" sz="1600" b="0" i="0" u="none" strike="noStrike" baseline="0" dirty="0">
                <a:ln>
                  <a:noFill/>
                </a:ln>
                <a:solidFill>
                  <a:srgbClr val="000000"/>
                </a:solidFill>
                <a:latin typeface="Times New Roman" pitchFamily="18"/>
                <a:ea typeface="MS Gothic" pitchFamily="2"/>
                <a:cs typeface="Tahoma" pitchFamily="2"/>
              </a:rPr>
              <a:t>, </a:t>
            </a:r>
            <a:r>
              <a:rPr lang="de-DE" sz="1600" b="0" i="0" u="none" strike="noStrike" baseline="0" dirty="0">
                <a:ln>
                  <a:noFill/>
                </a:ln>
                <a:solidFill>
                  <a:srgbClr val="000000"/>
                </a:solidFill>
                <a:latin typeface="Times New Roman" pitchFamily="18"/>
                <a:ea typeface="MS Gothic" pitchFamily="2"/>
                <a:cs typeface="Tahoma" pitchFamily="2"/>
              </a:rPr>
              <a:t>intelektualizuje</a:t>
            </a:r>
            <a:r>
              <a:rPr lang="ru-RU" sz="1600" b="0" i="0" u="none" strike="noStrike" baseline="0" dirty="0">
                <a:ln>
                  <a:noFill/>
                </a:ln>
                <a:solidFill>
                  <a:srgbClr val="000000"/>
                </a:solidFill>
                <a:latin typeface="Times New Roman" pitchFamily="18"/>
                <a:ea typeface="MS Gothic" pitchFamily="2"/>
                <a:cs typeface="Tahoma" pitchFamily="2"/>
              </a:rPr>
              <a:t>. </a:t>
            </a:r>
            <a:r>
              <a:rPr lang="de-DE" sz="1600" b="0" i="0" u="none" strike="noStrike" baseline="0" dirty="0">
                <a:ln>
                  <a:noFill/>
                </a:ln>
                <a:solidFill>
                  <a:srgbClr val="000000"/>
                </a:solidFill>
                <a:latin typeface="Times New Roman" pitchFamily="18"/>
                <a:ea typeface="MS Gothic" pitchFamily="2"/>
                <a:cs typeface="Tahoma" pitchFamily="2"/>
              </a:rPr>
              <a:t>T</a:t>
            </a:r>
            <a:r>
              <a:rPr lang="ru-RU" sz="1600" b="0" i="0" u="none" strike="noStrike" baseline="0" dirty="0">
                <a:ln>
                  <a:noFill/>
                </a:ln>
                <a:solidFill>
                  <a:srgbClr val="000000"/>
                </a:solidFill>
                <a:latin typeface="Times New Roman" pitchFamily="18"/>
                <a:ea typeface="MS Gothic" pitchFamily="2"/>
                <a:cs typeface="Tahoma" pitchFamily="2"/>
              </a:rPr>
              <a:t>í</a:t>
            </a:r>
            <a:r>
              <a:rPr lang="de-DE" sz="1600" b="0" i="0" u="none" strike="noStrike" baseline="0" dirty="0">
                <a:ln>
                  <a:noFill/>
                </a:ln>
                <a:solidFill>
                  <a:srgbClr val="000000"/>
                </a:solidFill>
                <a:latin typeface="Times New Roman" pitchFamily="18"/>
                <a:ea typeface="MS Gothic" pitchFamily="2"/>
                <a:cs typeface="Tahoma" pitchFamily="2"/>
              </a:rPr>
              <a:t>m</a:t>
            </a:r>
            <a:r>
              <a:rPr lang="ru-RU" sz="1600" b="0" i="0" u="none" strike="noStrike" baseline="0" dirty="0">
                <a:ln>
                  <a:noFill/>
                </a:ln>
                <a:solidFill>
                  <a:srgbClr val="000000"/>
                </a:solidFill>
                <a:latin typeface="Times New Roman" pitchFamily="18"/>
                <a:ea typeface="MS Gothic" pitchFamily="2"/>
                <a:cs typeface="Tahoma" pitchFamily="2"/>
              </a:rPr>
              <a:t> </a:t>
            </a:r>
            <a:r>
              <a:rPr lang="de-DE" sz="1600" b="0" i="0" u="none" strike="noStrike" baseline="0" dirty="0">
                <a:ln>
                  <a:noFill/>
                </a:ln>
                <a:solidFill>
                  <a:srgbClr val="000000"/>
                </a:solidFill>
                <a:latin typeface="Times New Roman" pitchFamily="18"/>
                <a:ea typeface="MS Gothic" pitchFamily="2"/>
                <a:cs typeface="Tahoma" pitchFamily="2"/>
              </a:rPr>
              <a:t>jej</a:t>
            </a:r>
            <a:r>
              <a:rPr lang="ru-RU" sz="1600" b="0" i="0" u="none" strike="noStrike" baseline="0" dirty="0">
                <a:ln>
                  <a:noFill/>
                </a:ln>
                <a:solidFill>
                  <a:srgbClr val="000000"/>
                </a:solidFill>
                <a:latin typeface="Times New Roman" pitchFamily="18"/>
                <a:ea typeface="Times New Roman CE" pitchFamily="18"/>
                <a:cs typeface="Times New Roman CE" pitchFamily="18"/>
              </a:rPr>
              <a:t> č</a:t>
            </a:r>
            <a:r>
              <a:rPr lang="de-DE" sz="1600" b="0" i="0" u="none" strike="noStrike" baseline="0" dirty="0">
                <a:ln>
                  <a:noFill/>
                </a:ln>
                <a:solidFill>
                  <a:srgbClr val="000000"/>
                </a:solidFill>
                <a:latin typeface="Times New Roman" pitchFamily="18"/>
                <a:ea typeface="MS Gothic" pitchFamily="2"/>
                <a:cs typeface="Tahoma" pitchFamily="2"/>
              </a:rPr>
              <a:t>asto</a:t>
            </a:r>
            <a:r>
              <a:rPr lang="ru-RU" sz="1600" b="0" i="0" u="none" strike="noStrike" baseline="0" dirty="0">
                <a:ln>
                  <a:noFill/>
                </a:ln>
                <a:solidFill>
                  <a:srgbClr val="000000"/>
                </a:solidFill>
                <a:latin typeface="Times New Roman" pitchFamily="18"/>
                <a:ea typeface="MS Gothic" pitchFamily="2"/>
                <a:cs typeface="Tahoma" pitchFamily="2"/>
              </a:rPr>
              <a:t> </a:t>
            </a:r>
            <a:r>
              <a:rPr lang="de-DE" sz="1600" b="0" i="0" u="none" strike="noStrike" baseline="0" dirty="0">
                <a:ln>
                  <a:noFill/>
                </a:ln>
                <a:solidFill>
                  <a:srgbClr val="000000"/>
                </a:solidFill>
                <a:latin typeface="Times New Roman" pitchFamily="18"/>
                <a:ea typeface="MS Gothic" pitchFamily="2"/>
                <a:cs typeface="Tahoma" pitchFamily="2"/>
              </a:rPr>
              <a:t>zbavuje</a:t>
            </a:r>
            <a:r>
              <a:rPr lang="ru-RU" sz="1600" b="0" i="0" u="none" strike="noStrike" baseline="0" dirty="0">
                <a:ln>
                  <a:noFill/>
                </a:ln>
                <a:solidFill>
                  <a:srgbClr val="000000"/>
                </a:solidFill>
                <a:latin typeface="Times New Roman" pitchFamily="18"/>
                <a:ea typeface="MS Gothic" pitchFamily="2"/>
                <a:cs typeface="Tahoma" pitchFamily="2"/>
              </a:rPr>
              <a:t> </a:t>
            </a:r>
            <a:r>
              <a:rPr lang="de-DE" sz="1600" b="0" i="0" u="none" strike="noStrike" baseline="0" dirty="0">
                <a:ln>
                  <a:noFill/>
                </a:ln>
                <a:solidFill>
                  <a:srgbClr val="000000"/>
                </a:solidFill>
                <a:latin typeface="Times New Roman" pitchFamily="18"/>
                <a:ea typeface="MS Gothic" pitchFamily="2"/>
                <a:cs typeface="Tahoma" pitchFamily="2"/>
              </a:rPr>
              <a:t>um</a:t>
            </a:r>
            <a:r>
              <a:rPr lang="ru-RU" sz="1600" b="0" i="0" u="none" strike="noStrike" baseline="0" dirty="0">
                <a:ln>
                  <a:noFill/>
                </a:ln>
                <a:solidFill>
                  <a:srgbClr val="000000"/>
                </a:solidFill>
                <a:latin typeface="Times New Roman" pitchFamily="18"/>
                <a:ea typeface="Times New Roman CE" pitchFamily="18"/>
                <a:cs typeface="Times New Roman CE" pitchFamily="18"/>
              </a:rPr>
              <a:t>ě</a:t>
            </a:r>
            <a:r>
              <a:rPr lang="de-DE" sz="1600" b="0" i="0" u="none" strike="noStrike" baseline="0" dirty="0">
                <a:ln>
                  <a:noFill/>
                </a:ln>
                <a:solidFill>
                  <a:srgbClr val="000000"/>
                </a:solidFill>
                <a:latin typeface="Times New Roman" pitchFamily="18"/>
                <a:ea typeface="MS Gothic" pitchFamily="2"/>
                <a:cs typeface="Tahoma" pitchFamily="2"/>
              </a:rPr>
              <a:t>lecky</a:t>
            </a:r>
            <a:r>
              <a:rPr lang="ru-RU" sz="1600" b="0" i="0" u="none" strike="noStrike" baseline="0" dirty="0">
                <a:ln>
                  <a:noFill/>
                </a:ln>
                <a:solidFill>
                  <a:srgbClr val="000000"/>
                </a:solidFill>
                <a:latin typeface="Times New Roman" pitchFamily="18"/>
                <a:ea typeface="Times New Roman CE" pitchFamily="18"/>
                <a:cs typeface="Times New Roman CE" pitchFamily="18"/>
              </a:rPr>
              <a:t> </a:t>
            </a:r>
            <a:r>
              <a:rPr lang="ru-RU" sz="1600" b="0" i="0" u="none" strike="noStrike" baseline="0" dirty="0" err="1">
                <a:ln>
                  <a:noFill/>
                </a:ln>
                <a:solidFill>
                  <a:srgbClr val="000000"/>
                </a:solidFill>
                <a:latin typeface="Times New Roman" pitchFamily="18"/>
                <a:ea typeface="Times New Roman CE" pitchFamily="18"/>
                <a:cs typeface="Times New Roman CE" pitchFamily="18"/>
              </a:rPr>
              <a:t>úč</a:t>
            </a:r>
            <a:r>
              <a:rPr lang="de-DE" sz="1600" b="0" i="0" u="none" strike="noStrike" baseline="0" dirty="0">
                <a:ln>
                  <a:noFill/>
                </a:ln>
                <a:solidFill>
                  <a:srgbClr val="000000"/>
                </a:solidFill>
                <a:latin typeface="Times New Roman" pitchFamily="18"/>
                <a:ea typeface="MS Gothic" pitchFamily="2"/>
                <a:cs typeface="Tahoma" pitchFamily="2"/>
              </a:rPr>
              <a:t>inn</a:t>
            </a:r>
            <a:r>
              <a:rPr lang="ru-RU" sz="1600" b="0" i="0" u="none" strike="noStrike" baseline="0" dirty="0">
                <a:ln>
                  <a:noFill/>
                </a:ln>
                <a:solidFill>
                  <a:srgbClr val="000000"/>
                </a:solidFill>
                <a:latin typeface="Times New Roman" pitchFamily="18"/>
                <a:ea typeface="MS Gothic" pitchFamily="2"/>
                <a:cs typeface="Tahoma" pitchFamily="2"/>
              </a:rPr>
              <a:t>é</a:t>
            </a:r>
            <a:r>
              <a:rPr lang="de-DE" sz="1600" b="0" i="0" u="none" strike="noStrike" baseline="0" dirty="0">
                <a:ln>
                  <a:noFill/>
                </a:ln>
                <a:solidFill>
                  <a:srgbClr val="000000"/>
                </a:solidFill>
                <a:latin typeface="Times New Roman" pitchFamily="18"/>
                <a:ea typeface="MS Gothic" pitchFamily="2"/>
                <a:cs typeface="Tahoma" pitchFamily="2"/>
              </a:rPr>
              <a:t>ho</a:t>
            </a:r>
            <a:r>
              <a:rPr lang="ru-RU" sz="1600" b="0" i="0" u="none" strike="noStrike" baseline="0" dirty="0">
                <a:ln>
                  <a:noFill/>
                </a:ln>
                <a:solidFill>
                  <a:srgbClr val="000000"/>
                </a:solidFill>
                <a:latin typeface="Times New Roman" pitchFamily="18"/>
                <a:ea typeface="MS Gothic" pitchFamily="2"/>
                <a:cs typeface="Tahoma" pitchFamily="2"/>
              </a:rPr>
              <a:t> </a:t>
            </a:r>
            <a:r>
              <a:rPr lang="de-DE" sz="1600" b="0" i="0" u="none" strike="noStrike" baseline="0" dirty="0">
                <a:ln>
                  <a:noFill/>
                </a:ln>
                <a:solidFill>
                  <a:srgbClr val="000000"/>
                </a:solidFill>
                <a:latin typeface="Times New Roman" pitchFamily="18"/>
                <a:ea typeface="MS Gothic" pitchFamily="2"/>
                <a:cs typeface="Tahoma" pitchFamily="2"/>
              </a:rPr>
              <a:t>nap</a:t>
            </a:r>
            <a:r>
              <a:rPr lang="ru-RU" sz="1600" b="0" i="0" u="none" strike="noStrike" baseline="0" dirty="0">
                <a:ln>
                  <a:noFill/>
                </a:ln>
                <a:solidFill>
                  <a:srgbClr val="000000"/>
                </a:solidFill>
                <a:latin typeface="Times New Roman" pitchFamily="18"/>
                <a:ea typeface="Times New Roman CE" pitchFamily="18"/>
                <a:cs typeface="Times New Roman CE" pitchFamily="18"/>
              </a:rPr>
              <a:t>ě</a:t>
            </a:r>
            <a:r>
              <a:rPr lang="de-DE" sz="1600" b="0" i="0" u="none" strike="noStrike" baseline="0" dirty="0">
                <a:ln>
                  <a:noFill/>
                </a:ln>
                <a:solidFill>
                  <a:srgbClr val="000000"/>
                </a:solidFill>
                <a:latin typeface="Times New Roman" pitchFamily="18"/>
                <a:ea typeface="MS Gothic" pitchFamily="2"/>
                <a:cs typeface="Tahoma" pitchFamily="2"/>
              </a:rPr>
              <a:t>t</a:t>
            </a:r>
            <a:r>
              <a:rPr lang="ru-RU" sz="1600" b="0" i="0" u="none" strike="noStrike" baseline="0" dirty="0">
                <a:ln>
                  <a:noFill/>
                </a:ln>
                <a:solidFill>
                  <a:srgbClr val="000000"/>
                </a:solidFill>
                <a:latin typeface="Times New Roman" pitchFamily="18"/>
                <a:ea typeface="MS Gothic" pitchFamily="2"/>
                <a:cs typeface="Tahoma" pitchFamily="2"/>
              </a:rPr>
              <a:t>í </a:t>
            </a:r>
            <a:r>
              <a:rPr lang="de-DE" sz="1600" b="0" i="0" u="none" strike="noStrike" baseline="0" dirty="0">
                <a:ln>
                  <a:noFill/>
                </a:ln>
                <a:solidFill>
                  <a:srgbClr val="000000"/>
                </a:solidFill>
                <a:latin typeface="Times New Roman" pitchFamily="18"/>
                <a:ea typeface="MS Gothic" pitchFamily="2"/>
                <a:cs typeface="Tahoma" pitchFamily="2"/>
              </a:rPr>
              <a:t>mezi</a:t>
            </a:r>
            <a:r>
              <a:rPr lang="ru-RU" sz="1600" b="0" i="0" u="none" strike="noStrike" baseline="0" dirty="0">
                <a:ln>
                  <a:noFill/>
                </a:ln>
                <a:solidFill>
                  <a:srgbClr val="000000"/>
                </a:solidFill>
                <a:latin typeface="Times New Roman" pitchFamily="18"/>
                <a:ea typeface="MS Gothic" pitchFamily="2"/>
                <a:cs typeface="Tahoma" pitchFamily="2"/>
              </a:rPr>
              <a:t> </a:t>
            </a:r>
            <a:r>
              <a:rPr lang="de-DE" sz="1600" b="0" i="0" u="none" strike="noStrike" baseline="0" dirty="0">
                <a:ln>
                  <a:noFill/>
                </a:ln>
                <a:solidFill>
                  <a:srgbClr val="000000"/>
                </a:solidFill>
                <a:latin typeface="Times New Roman" pitchFamily="18"/>
                <a:ea typeface="MS Gothic" pitchFamily="2"/>
                <a:cs typeface="Tahoma" pitchFamily="2"/>
              </a:rPr>
              <a:t>my</a:t>
            </a:r>
            <a:r>
              <a:rPr lang="ru-RU" sz="1600" b="0" i="0" u="none" strike="noStrike" baseline="0" dirty="0">
                <a:ln>
                  <a:noFill/>
                </a:ln>
                <a:solidFill>
                  <a:srgbClr val="000000"/>
                </a:solidFill>
                <a:latin typeface="Times New Roman" pitchFamily="18"/>
                <a:ea typeface="MS Gothic" pitchFamily="2"/>
                <a:cs typeface="Tahoma" pitchFamily="2"/>
              </a:rPr>
              <a:t>š</a:t>
            </a:r>
            <a:r>
              <a:rPr lang="de-DE" sz="1600" b="0" i="0" u="none" strike="noStrike" baseline="0" dirty="0">
                <a:ln>
                  <a:noFill/>
                </a:ln>
                <a:solidFill>
                  <a:srgbClr val="000000"/>
                </a:solidFill>
                <a:latin typeface="Times New Roman" pitchFamily="18"/>
                <a:ea typeface="MS Gothic" pitchFamily="2"/>
                <a:cs typeface="Tahoma" pitchFamily="2"/>
              </a:rPr>
              <a:t>lenkou</a:t>
            </a:r>
            <a:r>
              <a:rPr lang="ru-RU" sz="1600" b="0" i="0" u="none" strike="noStrike" baseline="0" dirty="0">
                <a:ln>
                  <a:noFill/>
                </a:ln>
                <a:solidFill>
                  <a:srgbClr val="000000"/>
                </a:solidFill>
                <a:latin typeface="Times New Roman" pitchFamily="18"/>
                <a:ea typeface="MS Gothic" pitchFamily="2"/>
                <a:cs typeface="Tahoma" pitchFamily="2"/>
              </a:rPr>
              <a:t> </a:t>
            </a:r>
            <a:r>
              <a:rPr lang="de-DE" sz="1600" b="0" i="0" u="none" strike="noStrike" baseline="0" dirty="0">
                <a:ln>
                  <a:noFill/>
                </a:ln>
                <a:solidFill>
                  <a:srgbClr val="000000"/>
                </a:solidFill>
                <a:latin typeface="Times New Roman" pitchFamily="18"/>
                <a:ea typeface="MS Gothic" pitchFamily="2"/>
                <a:cs typeface="Tahoma" pitchFamily="2"/>
              </a:rPr>
              <a:t>a</a:t>
            </a:r>
            <a:r>
              <a:rPr lang="ru-RU" sz="1600" b="0" i="0" u="none" strike="noStrike" baseline="0" dirty="0">
                <a:ln>
                  <a:noFill/>
                </a:ln>
                <a:solidFill>
                  <a:srgbClr val="000000"/>
                </a:solidFill>
                <a:latin typeface="Times New Roman" pitchFamily="18"/>
                <a:ea typeface="MS Gothic" pitchFamily="2"/>
                <a:cs typeface="Tahoma" pitchFamily="2"/>
              </a:rPr>
              <a:t> </a:t>
            </a:r>
            <a:r>
              <a:rPr lang="de-DE" sz="1600" b="0" i="0" u="none" strike="noStrike" baseline="0" dirty="0">
                <a:ln>
                  <a:noFill/>
                </a:ln>
                <a:solidFill>
                  <a:srgbClr val="000000"/>
                </a:solidFill>
                <a:latin typeface="Times New Roman" pitchFamily="18"/>
                <a:ea typeface="MS Gothic" pitchFamily="2"/>
                <a:cs typeface="Tahoma" pitchFamily="2"/>
              </a:rPr>
              <a:t>jej</a:t>
            </a:r>
            <a:r>
              <a:rPr lang="ru-RU" sz="1600" b="0" i="0" u="none" strike="noStrike" baseline="0" dirty="0">
                <a:ln>
                  <a:noFill/>
                </a:ln>
                <a:solidFill>
                  <a:srgbClr val="000000"/>
                </a:solidFill>
                <a:latin typeface="Times New Roman" pitchFamily="18"/>
                <a:ea typeface="MS Gothic" pitchFamily="2"/>
                <a:cs typeface="Tahoma" pitchFamily="2"/>
              </a:rPr>
              <a:t>í</a:t>
            </a:r>
            <a:r>
              <a:rPr lang="de-DE" sz="1600" b="0" i="0" u="none" strike="noStrike" baseline="0" dirty="0">
                <a:ln>
                  <a:noFill/>
                </a:ln>
                <a:solidFill>
                  <a:srgbClr val="000000"/>
                </a:solidFill>
                <a:latin typeface="Times New Roman" pitchFamily="18"/>
                <a:ea typeface="MS Gothic" pitchFamily="2"/>
                <a:cs typeface="Tahoma" pitchFamily="2"/>
              </a:rPr>
              <a:t>m</a:t>
            </a:r>
            <a:r>
              <a:rPr lang="ru-RU" sz="1600" b="0" i="0" u="none" strike="noStrike" baseline="0" dirty="0">
                <a:ln>
                  <a:noFill/>
                </a:ln>
                <a:solidFill>
                  <a:srgbClr val="000000"/>
                </a:solidFill>
                <a:latin typeface="Times New Roman" pitchFamily="18"/>
                <a:ea typeface="MS Gothic" pitchFamily="2"/>
                <a:cs typeface="Tahoma" pitchFamily="2"/>
              </a:rPr>
              <a:t> </a:t>
            </a:r>
            <a:r>
              <a:rPr lang="de-DE" sz="1600" b="0" i="0" u="none" strike="noStrike" baseline="0" dirty="0">
                <a:ln>
                  <a:noFill/>
                </a:ln>
                <a:solidFill>
                  <a:srgbClr val="000000"/>
                </a:solidFill>
                <a:latin typeface="Times New Roman" pitchFamily="18"/>
                <a:ea typeface="MS Gothic" pitchFamily="2"/>
                <a:cs typeface="Tahoma" pitchFamily="2"/>
              </a:rPr>
              <a:t>vyj</a:t>
            </a:r>
            <a:r>
              <a:rPr lang="ru-RU" sz="1600" b="0" i="0" u="none" strike="noStrike" baseline="0" dirty="0">
                <a:ln>
                  <a:noFill/>
                </a:ln>
                <a:solidFill>
                  <a:srgbClr val="000000"/>
                </a:solidFill>
                <a:latin typeface="Times New Roman" pitchFamily="18"/>
                <a:ea typeface="MS Gothic" pitchFamily="2"/>
                <a:cs typeface="Tahoma" pitchFamily="2"/>
              </a:rPr>
              <a:t>á</a:t>
            </a:r>
            <a:r>
              <a:rPr lang="de-DE" sz="1600" b="0" i="0" u="none" strike="noStrike" baseline="0" dirty="0">
                <a:ln>
                  <a:noFill/>
                </a:ln>
                <a:solidFill>
                  <a:srgbClr val="000000"/>
                </a:solidFill>
                <a:latin typeface="Times New Roman" pitchFamily="18"/>
                <a:ea typeface="MS Gothic" pitchFamily="2"/>
                <a:cs typeface="Tahoma" pitchFamily="2"/>
              </a:rPr>
              <a:t>d</a:t>
            </a:r>
            <a:r>
              <a:rPr lang="ru-RU" sz="1600" b="0" i="0" u="none" strike="noStrike" baseline="0" dirty="0">
                <a:ln>
                  <a:noFill/>
                </a:ln>
                <a:solidFill>
                  <a:srgbClr val="000000"/>
                </a:solidFill>
                <a:latin typeface="Times New Roman" pitchFamily="18"/>
                <a:ea typeface="Times New Roman CE" pitchFamily="18"/>
                <a:cs typeface="Times New Roman CE" pitchFamily="18"/>
              </a:rPr>
              <a:t>ř</a:t>
            </a:r>
            <a:r>
              <a:rPr lang="de-DE" sz="1600" b="0" i="0" u="none" strike="noStrike" baseline="0" dirty="0">
                <a:ln>
                  <a:noFill/>
                </a:ln>
                <a:solidFill>
                  <a:srgbClr val="000000"/>
                </a:solidFill>
                <a:latin typeface="Times New Roman" pitchFamily="18"/>
                <a:ea typeface="MS Gothic" pitchFamily="2"/>
                <a:cs typeface="Tahoma" pitchFamily="2"/>
              </a:rPr>
              <a:t>en</a:t>
            </a:r>
            <a:r>
              <a:rPr lang="ru-RU" sz="1600" b="0" i="0" u="none" strike="noStrike" baseline="0" dirty="0">
                <a:ln>
                  <a:noFill/>
                </a:ln>
                <a:solidFill>
                  <a:srgbClr val="000000"/>
                </a:solidFill>
                <a:latin typeface="Times New Roman" pitchFamily="18"/>
                <a:ea typeface="MS Gothic" pitchFamily="2"/>
                <a:cs typeface="Tahoma" pitchFamily="2"/>
              </a:rPr>
              <a:t>í</a:t>
            </a:r>
            <a:r>
              <a:rPr lang="de-DE" sz="1600" b="0" i="0" u="none" strike="noStrike" baseline="0" dirty="0">
                <a:ln>
                  <a:noFill/>
                </a:ln>
                <a:solidFill>
                  <a:srgbClr val="000000"/>
                </a:solidFill>
                <a:latin typeface="Times New Roman" pitchFamily="18"/>
                <a:ea typeface="MS Gothic" pitchFamily="2"/>
                <a:cs typeface="Tahoma" pitchFamily="2"/>
              </a:rPr>
              <a:t>m</a:t>
            </a:r>
            <a:r>
              <a:rPr lang="ru-RU" sz="1600" b="0" i="0" u="none" strike="noStrike" baseline="0" dirty="0">
                <a:ln>
                  <a:noFill/>
                </a:ln>
                <a:solidFill>
                  <a:srgbClr val="000000"/>
                </a:solidFill>
                <a:latin typeface="Times New Roman" pitchFamily="18"/>
                <a:ea typeface="MS Gothic" pitchFamily="2"/>
                <a:cs typeface="Tahoma" pitchFamily="2"/>
              </a:rPr>
              <a:t>.</a:t>
            </a:r>
          </a:p>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ru-RU" sz="1600" b="0" i="0" u="none" strike="noStrike" baseline="0" dirty="0">
              <a:ln>
                <a:noFill/>
              </a:ln>
              <a:solidFill>
                <a:srgbClr val="000000"/>
              </a:solidFill>
              <a:latin typeface="Times New Roman" pitchFamily="18"/>
              <a:ea typeface="MS Gothic" pitchFamily="2"/>
              <a:cs typeface="Tahoma" pitchFamily="2"/>
            </a:endParaRPr>
          </a:p>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ru-RU" sz="1600" b="0" i="0" u="none" strike="noStrike" baseline="0" dirty="0" err="1">
                <a:ln>
                  <a:noFill/>
                </a:ln>
                <a:solidFill>
                  <a:srgbClr val="000000"/>
                </a:solidFill>
                <a:latin typeface="Times New Roman" pitchFamily="18"/>
                <a:ea typeface="MS Gothic" pitchFamily="2"/>
                <a:cs typeface="Tahoma" pitchFamily="2"/>
              </a:rPr>
              <a:t>Levý</a:t>
            </a:r>
            <a:r>
              <a:rPr lang="ru-RU" sz="1600" b="0" i="0" u="none" strike="noStrike" baseline="0" dirty="0">
                <a:ln>
                  <a:noFill/>
                </a:ln>
                <a:solidFill>
                  <a:srgbClr val="000000"/>
                </a:solidFill>
                <a:latin typeface="Times New Roman" pitchFamily="18"/>
                <a:ea typeface="MS Gothic" pitchFamily="2"/>
                <a:cs typeface="Tahoma" pitchFamily="2"/>
              </a:rPr>
              <a:t> 1998, 145</a:t>
            </a:r>
          </a:p>
        </p:txBody>
      </p:sp>
    </p:spTree>
  </p:cSld>
  <p:clrMapOvr>
    <a:masterClrMapping/>
  </p:clrMapOvr>
  <p:transition>
    <p:pull dir="r"/>
  </p:transition>
  <p:timing>
    <p:tnLst>
      <p:par>
        <p:cTn id="1" dur="indefinite" restart="never" nodeType="tmRoot"/>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name="page19">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pPr lvl="0"/>
            <a:r>
              <a:rPr lang="en-GB" smtClean="0"/>
              <a:t>InterCorp Workshop  září 2013   patrickcorness.wordpress.com</a:t>
            </a:r>
            <a:endParaRPr lang="en-GB"/>
          </a:p>
        </p:txBody>
      </p:sp>
      <p:sp>
        <p:nvSpPr>
          <p:cNvPr id="2" name="Title 1">
            <a:hlinkClick r:id="" action="ppaction://hlinkshowjump?jump=nextslide"/>
          </p:cNvPr>
          <p:cNvSpPr txBox="1">
            <a:spLocks noGrp="1"/>
          </p:cNvSpPr>
          <p:nvPr>
            <p:ph type="title" idx="4294967295"/>
          </p:nvPr>
        </p:nvSpPr>
        <p:spPr>
          <a:xfrm>
            <a:off x="216360" y="377722"/>
            <a:ext cx="8033679" cy="1202510"/>
          </a:xfrm>
        </p:spPr>
        <p:txBody>
          <a:bodyPr wrap="square" anchorCtr="0">
            <a:spAutoFit/>
          </a:bodyPr>
          <a:lstStyle/>
          <a:p>
            <a:r>
              <a:rPr lang="en-GB" sz="2000" dirty="0" err="1"/>
              <a:t>vyhledávání</a:t>
            </a:r>
            <a:r>
              <a:rPr lang="en-GB" sz="2000" dirty="0"/>
              <a:t> a </a:t>
            </a:r>
            <a:r>
              <a:rPr lang="en-GB" sz="2000" dirty="0" err="1"/>
              <a:t>čtyřjazyčný</a:t>
            </a:r>
            <a:r>
              <a:rPr lang="en-GB" sz="2000" dirty="0"/>
              <a:t> </a:t>
            </a:r>
            <a:r>
              <a:rPr lang="en-GB" sz="2000" dirty="0" err="1" smtClean="0"/>
              <a:t>výstup</a:t>
            </a:r>
            <a:r>
              <a:rPr lang="en-GB" sz="2000" dirty="0" smtClean="0"/>
              <a:t/>
            </a:r>
            <a:br>
              <a:rPr lang="en-GB" sz="2000" dirty="0" smtClean="0"/>
            </a:br>
            <a:r>
              <a:rPr lang="en-GB" sz="1600" dirty="0" err="1" smtClean="0"/>
              <a:t>translatologické</a:t>
            </a:r>
            <a:r>
              <a:rPr lang="en-GB" sz="1600" dirty="0" smtClean="0"/>
              <a:t> </a:t>
            </a:r>
            <a:r>
              <a:rPr lang="en-GB" sz="1600" dirty="0" err="1" smtClean="0"/>
              <a:t>termíny</a:t>
            </a:r>
            <a:r>
              <a:rPr lang="en-GB" sz="2000" dirty="0" smtClean="0"/>
              <a:t/>
            </a:r>
            <a:br>
              <a:rPr lang="en-GB" sz="2000" dirty="0" smtClean="0"/>
            </a:br>
            <a:r>
              <a:rPr lang="en-GB" sz="2000" dirty="0"/>
              <a:t/>
            </a:r>
            <a:br>
              <a:rPr lang="en-GB" sz="2000" dirty="0"/>
            </a:br>
            <a:r>
              <a:rPr lang="en-GB" sz="1600" b="1" dirty="0" err="1" smtClean="0">
                <a:latin typeface="Times New Roman" pitchFamily="18"/>
                <a:cs typeface="Times New Roman CE" pitchFamily="18"/>
              </a:rPr>
              <a:t>vinterpretovávání</a:t>
            </a:r>
            <a:r>
              <a:rPr lang="en-GB" sz="1600" b="1" dirty="0" smtClean="0">
                <a:latin typeface="Times New Roman" pitchFamily="18"/>
                <a:cs typeface="Times New Roman CE" pitchFamily="18"/>
              </a:rPr>
              <a:t>   </a:t>
            </a:r>
            <a:r>
              <a:rPr lang="en-GB" sz="1600" b="1" dirty="0" smtClean="0">
                <a:solidFill>
                  <a:srgbClr val="0000FF"/>
                </a:solidFill>
                <a:latin typeface="Times New Roman" pitchFamily="18"/>
                <a:cs typeface="Times New Roman CE" pitchFamily="18"/>
              </a:rPr>
              <a:t>over-interpretation</a:t>
            </a:r>
            <a:endParaRPr lang="en-GB" sz="3600" dirty="0"/>
          </a:p>
        </p:txBody>
      </p:sp>
      <p:sp>
        <p:nvSpPr>
          <p:cNvPr id="3" name="Text Placeholder 2"/>
          <p:cNvSpPr txBox="1">
            <a:spLocks noGrp="1"/>
          </p:cNvSpPr>
          <p:nvPr>
            <p:ph type="body" idx="4294967295"/>
          </p:nvPr>
        </p:nvSpPr>
        <p:spPr>
          <a:xfrm>
            <a:off x="216360" y="2590327"/>
            <a:ext cx="8640000" cy="2046843"/>
          </a:xfrm>
        </p:spPr>
        <p:txBody>
          <a:bodyPr wrap="square" anchor="t" anchorCtr="0">
            <a:spAutoFit/>
          </a:bodyPr>
          <a:lstStyle/>
          <a:p>
            <a:pPr lvl="0">
              <a:spcBef>
                <a:spcPts val="697"/>
              </a:spcBef>
            </a:pPr>
            <a:r>
              <a:rPr lang="en-GB" sz="1600" dirty="0" err="1" smtClean="0">
                <a:latin typeface="Times New Roman" pitchFamily="18"/>
                <a:cs typeface="Times New Roman CE" pitchFamily="18"/>
              </a:rPr>
              <a:t>Někteří</a:t>
            </a:r>
            <a:r>
              <a:rPr lang="en-GB" sz="1600" dirty="0" smtClean="0">
                <a:latin typeface="Times New Roman" pitchFamily="18"/>
                <a:cs typeface="Times New Roman CE" pitchFamily="18"/>
              </a:rPr>
              <a:t> </a:t>
            </a:r>
            <a:r>
              <a:rPr lang="en-GB" sz="1600" dirty="0" err="1" smtClean="0">
                <a:latin typeface="Times New Roman" pitchFamily="18"/>
                <a:cs typeface="Times New Roman CE" pitchFamily="18"/>
              </a:rPr>
              <a:t>překladatelé</a:t>
            </a:r>
            <a:r>
              <a:rPr lang="en-GB" sz="1600" dirty="0" smtClean="0">
                <a:latin typeface="Times New Roman" pitchFamily="18"/>
                <a:cs typeface="Times New Roman CE" pitchFamily="18"/>
              </a:rPr>
              <a:t> se </a:t>
            </a:r>
            <a:r>
              <a:rPr lang="en-GB" sz="1600" dirty="0" err="1">
                <a:latin typeface="Times New Roman" pitchFamily="18"/>
                <a:cs typeface="Times New Roman CE" pitchFamily="18"/>
              </a:rPr>
              <a:t>domnívají</a:t>
            </a:r>
            <a:r>
              <a:rPr lang="en-GB" sz="1600" dirty="0">
                <a:latin typeface="Times New Roman" pitchFamily="18"/>
                <a:cs typeface="Times New Roman CE" pitchFamily="18"/>
              </a:rPr>
              <a:t>, </a:t>
            </a:r>
            <a:r>
              <a:rPr lang="en-GB" sz="1600" dirty="0" err="1">
                <a:latin typeface="Times New Roman" pitchFamily="18"/>
                <a:cs typeface="Times New Roman CE" pitchFamily="18"/>
              </a:rPr>
              <a:t>že</a:t>
            </a:r>
            <a:r>
              <a:rPr lang="en-GB" sz="1600" dirty="0">
                <a:latin typeface="Times New Roman" pitchFamily="18"/>
                <a:cs typeface="Times New Roman CE" pitchFamily="18"/>
              </a:rPr>
              <a:t> </a:t>
            </a:r>
            <a:r>
              <a:rPr lang="en-GB" sz="1600" dirty="0" err="1">
                <a:latin typeface="Times New Roman" pitchFamily="18"/>
                <a:cs typeface="Times New Roman CE" pitchFamily="18"/>
              </a:rPr>
              <a:t>skutečnostní</a:t>
            </a:r>
            <a:r>
              <a:rPr lang="en-GB" sz="1600" dirty="0">
                <a:latin typeface="Times New Roman" pitchFamily="18"/>
                <a:cs typeface="Times New Roman CE" pitchFamily="18"/>
              </a:rPr>
              <a:t> </a:t>
            </a:r>
            <a:r>
              <a:rPr lang="en-GB" sz="1600" dirty="0" err="1">
                <a:latin typeface="Times New Roman" pitchFamily="18"/>
                <a:cs typeface="Times New Roman CE" pitchFamily="18"/>
              </a:rPr>
              <a:t>chápání</a:t>
            </a:r>
            <a:r>
              <a:rPr lang="en-GB" sz="1600" dirty="0">
                <a:latin typeface="Times New Roman" pitchFamily="18"/>
                <a:cs typeface="Times New Roman CE" pitchFamily="18"/>
              </a:rPr>
              <a:t> by </a:t>
            </a:r>
            <a:r>
              <a:rPr lang="en-GB" sz="1600" dirty="0" err="1">
                <a:latin typeface="Times New Roman" pitchFamily="18"/>
                <a:cs typeface="Times New Roman CE" pitchFamily="18"/>
              </a:rPr>
              <a:t>mohlo</a:t>
            </a:r>
            <a:r>
              <a:rPr lang="en-GB" sz="1600" dirty="0">
                <a:latin typeface="Times New Roman" pitchFamily="18"/>
                <a:cs typeface="Times New Roman CE" pitchFamily="18"/>
              </a:rPr>
              <a:t> </a:t>
            </a:r>
            <a:r>
              <a:rPr lang="en-GB" sz="1600" dirty="0" err="1">
                <a:latin typeface="Times New Roman" pitchFamily="18"/>
                <a:cs typeface="Times New Roman CE" pitchFamily="18"/>
              </a:rPr>
              <a:t>při</a:t>
            </a:r>
            <a:r>
              <a:rPr lang="en-GB" sz="1600" dirty="0">
                <a:latin typeface="Times New Roman" pitchFamily="18"/>
                <a:cs typeface="Times New Roman CE" pitchFamily="18"/>
              </a:rPr>
              <a:t> </a:t>
            </a:r>
            <a:r>
              <a:rPr lang="en-GB" sz="1600" dirty="0" err="1">
                <a:latin typeface="Times New Roman" pitchFamily="18"/>
                <a:cs typeface="Times New Roman CE" pitchFamily="18"/>
              </a:rPr>
              <a:t>přeexponování</a:t>
            </a:r>
            <a:r>
              <a:rPr lang="en-GB" sz="1600" dirty="0">
                <a:latin typeface="Times New Roman" pitchFamily="18"/>
                <a:cs typeface="Times New Roman CE" pitchFamily="18"/>
              </a:rPr>
              <a:t> </a:t>
            </a:r>
            <a:r>
              <a:rPr lang="en-GB" sz="1600" dirty="0" err="1">
                <a:latin typeface="Times New Roman" pitchFamily="18"/>
                <a:cs typeface="Times New Roman CE" pitchFamily="18"/>
              </a:rPr>
              <a:t>vést</a:t>
            </a:r>
            <a:r>
              <a:rPr lang="en-GB" sz="1600" dirty="0">
                <a:latin typeface="Times New Roman" pitchFamily="18"/>
                <a:cs typeface="Times New Roman CE" pitchFamily="18"/>
              </a:rPr>
              <a:t> k </a:t>
            </a:r>
            <a:r>
              <a:rPr lang="en-GB" sz="1600" dirty="0" err="1" smtClean="0">
                <a:latin typeface="Times New Roman" pitchFamily="18"/>
                <a:cs typeface="Times New Roman CE" pitchFamily="18"/>
              </a:rPr>
              <a:t>dokreslování</a:t>
            </a:r>
            <a:r>
              <a:rPr lang="en-GB" sz="1600" dirty="0" smtClean="0">
                <a:latin typeface="Times New Roman" pitchFamily="18"/>
                <a:cs typeface="Times New Roman CE" pitchFamily="18"/>
              </a:rPr>
              <a:t> </a:t>
            </a:r>
            <a:r>
              <a:rPr lang="en-GB" sz="1600" dirty="0">
                <a:latin typeface="Times New Roman" pitchFamily="18"/>
                <a:cs typeface="Times New Roman CE" pitchFamily="18"/>
              </a:rPr>
              <a:t>a </a:t>
            </a:r>
            <a:r>
              <a:rPr lang="en-GB" sz="1600" b="1" dirty="0" err="1">
                <a:latin typeface="Times New Roman" pitchFamily="18"/>
              </a:rPr>
              <a:t>vinterpretovávání</a:t>
            </a:r>
            <a:r>
              <a:rPr lang="en-GB" sz="1600" dirty="0">
                <a:latin typeface="Times New Roman" pitchFamily="18"/>
                <a:cs typeface="Times New Roman CE" pitchFamily="18"/>
              </a:rPr>
              <a:t> </a:t>
            </a:r>
            <a:r>
              <a:rPr lang="en-GB" sz="1600" dirty="0" err="1">
                <a:latin typeface="Times New Roman" pitchFamily="18"/>
                <a:cs typeface="Times New Roman CE" pitchFamily="18"/>
              </a:rPr>
              <a:t>významů</a:t>
            </a:r>
            <a:r>
              <a:rPr lang="en-GB" sz="1600" dirty="0">
                <a:latin typeface="Times New Roman" pitchFamily="18"/>
                <a:cs typeface="Times New Roman CE" pitchFamily="18"/>
              </a:rPr>
              <a:t>, </a:t>
            </a:r>
            <a:r>
              <a:rPr lang="en-GB" sz="1600" dirty="0" err="1">
                <a:latin typeface="Times New Roman" pitchFamily="18"/>
                <a:cs typeface="Times New Roman CE" pitchFamily="18"/>
              </a:rPr>
              <a:t>které</a:t>
            </a:r>
            <a:r>
              <a:rPr lang="en-GB" sz="1600" dirty="0">
                <a:latin typeface="Times New Roman" pitchFamily="18"/>
                <a:cs typeface="Times New Roman CE" pitchFamily="18"/>
              </a:rPr>
              <a:t> v </a:t>
            </a:r>
            <a:r>
              <a:rPr lang="en-GB" sz="1600" dirty="0" err="1">
                <a:latin typeface="Times New Roman" pitchFamily="18"/>
                <a:cs typeface="Times New Roman CE" pitchFamily="18"/>
              </a:rPr>
              <a:t>díle</a:t>
            </a:r>
            <a:r>
              <a:rPr lang="en-GB" sz="1600" dirty="0">
                <a:latin typeface="Times New Roman" pitchFamily="18"/>
                <a:cs typeface="Times New Roman CE" pitchFamily="18"/>
              </a:rPr>
              <a:t> </a:t>
            </a:r>
            <a:r>
              <a:rPr lang="en-GB" sz="1600" dirty="0" err="1">
                <a:latin typeface="Times New Roman" pitchFamily="18"/>
                <a:cs typeface="Times New Roman CE" pitchFamily="18"/>
              </a:rPr>
              <a:t>nejsou</a:t>
            </a:r>
            <a:r>
              <a:rPr lang="en-GB" sz="1600" dirty="0">
                <a:latin typeface="Times New Roman" pitchFamily="18"/>
                <a:cs typeface="Times New Roman CE" pitchFamily="18"/>
              </a:rPr>
              <a:t>.</a:t>
            </a:r>
          </a:p>
          <a:p>
            <a:pPr lvl="0">
              <a:spcBef>
                <a:spcPts val="697"/>
              </a:spcBef>
            </a:pPr>
            <a:endParaRPr lang="en-GB" sz="1600" dirty="0">
              <a:solidFill>
                <a:srgbClr val="0000FF"/>
              </a:solidFill>
              <a:latin typeface="Times New Roman" pitchFamily="18"/>
              <a:cs typeface="Times New Roman CE" pitchFamily="18"/>
            </a:endParaRPr>
          </a:p>
          <a:p>
            <a:pPr lvl="0">
              <a:spcBef>
                <a:spcPts val="697"/>
              </a:spcBef>
            </a:pPr>
            <a:r>
              <a:rPr lang="en-GB" sz="1600" dirty="0">
                <a:solidFill>
                  <a:srgbClr val="0000FF"/>
                </a:solidFill>
                <a:latin typeface="Times New Roman" pitchFamily="18"/>
              </a:rPr>
              <a:t>Some translators believe that an approach to the apprehension of artistic reality based on such a reconstruction, if overdone, could lead to over-representation, and to </a:t>
            </a:r>
            <a:r>
              <a:rPr lang="en-GB" sz="1600" b="1" dirty="0">
                <a:solidFill>
                  <a:srgbClr val="0000FF"/>
                </a:solidFill>
                <a:latin typeface="Times New Roman" pitchFamily="18"/>
              </a:rPr>
              <a:t>over-interpretation</a:t>
            </a:r>
            <a:r>
              <a:rPr lang="en-GB" sz="1600" dirty="0">
                <a:solidFill>
                  <a:srgbClr val="0000FF"/>
                </a:solidFill>
                <a:latin typeface="Times New Roman" pitchFamily="18"/>
              </a:rPr>
              <a:t> </a:t>
            </a:r>
            <a:r>
              <a:rPr lang="en-GB" sz="1600" b="1" dirty="0">
                <a:solidFill>
                  <a:srgbClr val="0000FF"/>
                </a:solidFill>
                <a:latin typeface="Times New Roman" pitchFamily="18"/>
              </a:rPr>
              <a:t>whereby translators</a:t>
            </a:r>
            <a:r>
              <a:rPr lang="en-GB" sz="1600" dirty="0">
                <a:solidFill>
                  <a:srgbClr val="0000FF"/>
                </a:solidFill>
                <a:latin typeface="Times New Roman" pitchFamily="18"/>
              </a:rPr>
              <a:t> </a:t>
            </a:r>
            <a:r>
              <a:rPr lang="en-GB" sz="1600" b="1" dirty="0">
                <a:solidFill>
                  <a:srgbClr val="0000FF"/>
                </a:solidFill>
                <a:latin typeface="Times New Roman" pitchFamily="18"/>
              </a:rPr>
              <a:t>read into</a:t>
            </a:r>
            <a:r>
              <a:rPr lang="en-GB" sz="1600" dirty="0">
                <a:solidFill>
                  <a:srgbClr val="0000FF"/>
                </a:solidFill>
                <a:latin typeface="Times New Roman" pitchFamily="18"/>
              </a:rPr>
              <a:t> the source work meanings which are not actually present.</a:t>
            </a:r>
          </a:p>
        </p:txBody>
      </p:sp>
    </p:spTree>
  </p:cSld>
  <p:clrMapOvr>
    <a:masterClrMapping/>
  </p:clrMapOvr>
  <p:transition>
    <p:pull dir="r"/>
  </p:transition>
  <p:timing>
    <p:tnLst>
      <p:par>
        <p:cTn id="1" dur="indefinite" restart="never" nodeType="tmRoot"/>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7" name="Footer Placeholder 2"/>
          <p:cNvSpPr>
            <a:spLocks noGrp="1"/>
          </p:cNvSpPr>
          <p:nvPr>
            <p:ph type="ftr" sz="quarter" idx="11"/>
          </p:nvPr>
        </p:nvSpPr>
        <p:spPr/>
        <p:txBody>
          <a:bodyPr/>
          <a:lstStyle/>
          <a:p>
            <a:pPr lvl="0"/>
            <a:r>
              <a:rPr lang="en-GB" dirty="0" err="1" smtClean="0"/>
              <a:t>InterCorp</a:t>
            </a:r>
            <a:r>
              <a:rPr lang="en-GB" dirty="0" smtClean="0"/>
              <a:t> Workshop  </a:t>
            </a:r>
            <a:r>
              <a:rPr lang="en-GB" dirty="0" err="1" smtClean="0"/>
              <a:t>září</a:t>
            </a:r>
            <a:r>
              <a:rPr lang="en-GB" dirty="0" smtClean="0"/>
              <a:t> 2013   </a:t>
            </a:r>
          </a:p>
          <a:p>
            <a:pPr lvl="0"/>
            <a:r>
              <a:rPr lang="en-GB" dirty="0" smtClean="0"/>
              <a:t>patrickcorness.wordpress.com</a:t>
            </a:r>
            <a:endParaRPr lang="en-GB" dirty="0"/>
          </a:p>
        </p:txBody>
      </p:sp>
      <p:sp>
        <p:nvSpPr>
          <p:cNvPr id="2" name="Title 1">
            <a:hlinkClick r:id="" action="ppaction://hlinkshowjump?jump=nextslide"/>
          </p:cNvPr>
          <p:cNvSpPr txBox="1">
            <a:spLocks noGrp="1"/>
          </p:cNvSpPr>
          <p:nvPr>
            <p:ph type="title" idx="4294967295"/>
          </p:nvPr>
        </p:nvSpPr>
        <p:spPr>
          <a:xfrm>
            <a:off x="685800" y="382919"/>
            <a:ext cx="7772400" cy="956288"/>
          </a:xfrm>
        </p:spPr>
        <p:txBody>
          <a:bodyPr wrap="square" anchorCtr="0">
            <a:spAutoFit/>
          </a:bodyPr>
          <a:lstStyle/>
          <a:p>
            <a:pPr lvl="0"/>
            <a:r>
              <a:rPr lang="en-GB" sz="2000" dirty="0" err="1"/>
              <a:t>Čtyřjazyčný</a:t>
            </a:r>
            <a:r>
              <a:rPr lang="en-GB" sz="2000" dirty="0"/>
              <a:t> </a:t>
            </a:r>
            <a:r>
              <a:rPr lang="en-GB" sz="2000" dirty="0" err="1"/>
              <a:t>korpus</a:t>
            </a:r>
            <a:r>
              <a:rPr lang="en-GB" sz="2000" dirty="0"/>
              <a:t/>
            </a:r>
            <a:br>
              <a:rPr lang="en-GB" sz="2000" dirty="0"/>
            </a:br>
            <a:r>
              <a:rPr lang="en-GB" sz="2000" dirty="0" err="1"/>
              <a:t>Jiří</a:t>
            </a:r>
            <a:r>
              <a:rPr lang="en-GB" sz="2000" dirty="0"/>
              <a:t> </a:t>
            </a:r>
            <a:r>
              <a:rPr lang="en-GB" sz="2000" dirty="0" err="1"/>
              <a:t>Levý</a:t>
            </a:r>
            <a:r>
              <a:rPr lang="en-GB" sz="2000" dirty="0"/>
              <a:t>, </a:t>
            </a:r>
            <a:r>
              <a:rPr lang="en-GB" sz="2000" i="1" dirty="0" err="1"/>
              <a:t>Umění</a:t>
            </a:r>
            <a:r>
              <a:rPr lang="en-GB" sz="2000" i="1" dirty="0"/>
              <a:t> </a:t>
            </a:r>
            <a:r>
              <a:rPr lang="en-GB" sz="2000" i="1" dirty="0" err="1"/>
              <a:t>překladu</a:t>
            </a:r>
            <a:r>
              <a:rPr lang="en-GB" sz="3600" dirty="0"/>
              <a:t/>
            </a:r>
            <a:br>
              <a:rPr lang="en-GB" sz="3600" dirty="0"/>
            </a:br>
            <a:r>
              <a:rPr lang="en-GB" sz="1600" dirty="0" err="1"/>
              <a:t>česky-anglicky-německy-rusky</a:t>
            </a:r>
            <a:endParaRPr lang="en-GB" sz="1600" dirty="0"/>
          </a:p>
        </p:txBody>
      </p:sp>
      <p:sp>
        <p:nvSpPr>
          <p:cNvPr id="3" name="Text Placeholder 2"/>
          <p:cNvSpPr txBox="1">
            <a:spLocks noGrp="1"/>
          </p:cNvSpPr>
          <p:nvPr>
            <p:ph type="body" idx="4294967295"/>
          </p:nvPr>
        </p:nvSpPr>
        <p:spPr>
          <a:xfrm>
            <a:off x="0" y="1980000"/>
            <a:ext cx="8100000" cy="1418979"/>
          </a:xfrm>
        </p:spPr>
        <p:txBody>
          <a:bodyPr wrap="square" anchor="t" anchorCtr="0">
            <a:spAutoFit/>
          </a:bodyPr>
          <a:lstStyle/>
          <a:p>
            <a:pPr lvl="0">
              <a:spcBef>
                <a:spcPts val="697"/>
              </a:spcBef>
            </a:pPr>
            <a:endParaRPr lang="en-GB" sz="2200" dirty="0"/>
          </a:p>
          <a:p>
            <a:pPr lvl="0">
              <a:spcBef>
                <a:spcPts val="697"/>
              </a:spcBef>
            </a:pPr>
            <a:endParaRPr lang="en-GB" sz="2000" i="1" dirty="0"/>
          </a:p>
          <a:p>
            <a:pPr lvl="0" algn="ctr">
              <a:spcBef>
                <a:spcPts val="697"/>
              </a:spcBef>
            </a:pPr>
            <a:endParaRPr lang="en-GB" sz="2000" dirty="0"/>
          </a:p>
        </p:txBody>
      </p:sp>
      <p:pic>
        <p:nvPicPr>
          <p:cNvPr id="4" name="Picture 3"/>
          <p:cNvPicPr>
            <a:picLocks noChangeAspect="1"/>
          </p:cNvPicPr>
          <p:nvPr/>
        </p:nvPicPr>
        <p:blipFill>
          <a:blip r:embed="rId3">
            <a:lum bright="-50000"/>
            <a:alphaModFix/>
          </a:blip>
          <a:srcRect/>
          <a:stretch>
            <a:fillRect/>
          </a:stretch>
        </p:blipFill>
        <p:spPr>
          <a:xfrm>
            <a:off x="684359" y="2688660"/>
            <a:ext cx="3060000" cy="2880000"/>
          </a:xfrm>
          <a:prstGeom prst="rect">
            <a:avLst/>
          </a:prstGeom>
          <a:noFill/>
          <a:ln>
            <a:noFill/>
          </a:ln>
        </p:spPr>
      </p:pic>
      <p:sp>
        <p:nvSpPr>
          <p:cNvPr id="5" name="TextBox 4"/>
          <p:cNvSpPr txBox="1"/>
          <p:nvPr/>
        </p:nvSpPr>
        <p:spPr>
          <a:xfrm>
            <a:off x="4050000" y="2688660"/>
            <a:ext cx="3960000" cy="1321985"/>
          </a:xfrm>
          <a:prstGeom prst="rect">
            <a:avLst/>
          </a:prstGeom>
          <a:noFill/>
          <a:ln>
            <a:noFill/>
          </a:ln>
        </p:spPr>
        <p:txBody>
          <a:bodyPr vert="horz" lIns="90000" tIns="45000" rIns="90000" bIns="4500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1600" b="0" i="0" u="none" strike="noStrike" baseline="0" dirty="0" err="1">
                <a:ln>
                  <a:noFill/>
                </a:ln>
                <a:solidFill>
                  <a:srgbClr val="000000"/>
                </a:solidFill>
                <a:latin typeface="Times" pitchFamily="18"/>
                <a:ea typeface="MS Gothic" pitchFamily="2"/>
                <a:cs typeface="Tahoma" pitchFamily="2"/>
              </a:rPr>
              <a:t>Popis</a:t>
            </a:r>
            <a:r>
              <a:rPr lang="en-GB" sz="1600" b="0" i="0" u="none" strike="noStrike" baseline="0" dirty="0">
                <a:ln>
                  <a:noFill/>
                </a:ln>
                <a:solidFill>
                  <a:srgbClr val="000000"/>
                </a:solidFill>
                <a:latin typeface="Times" pitchFamily="18"/>
                <a:ea typeface="MS Gothic" pitchFamily="2"/>
                <a:cs typeface="Tahoma" pitchFamily="2"/>
              </a:rPr>
              <a:t> </a:t>
            </a:r>
            <a:r>
              <a:rPr lang="en-GB" sz="1600" b="0" i="0" u="none" strike="noStrike" baseline="0" dirty="0" err="1">
                <a:ln>
                  <a:noFill/>
                </a:ln>
                <a:solidFill>
                  <a:srgbClr val="000000"/>
                </a:solidFill>
                <a:latin typeface="Times" pitchFamily="18"/>
                <a:ea typeface="MS Gothic" pitchFamily="2"/>
                <a:cs typeface="Tahoma" pitchFamily="2"/>
              </a:rPr>
              <a:t>korpusu</a:t>
            </a:r>
            <a:endParaRPr lang="en-GB" sz="1600" b="0" i="0" u="none" strike="noStrike" baseline="0" dirty="0">
              <a:ln>
                <a:noFill/>
              </a:ln>
              <a:solidFill>
                <a:srgbClr val="000000"/>
              </a:solidFill>
              <a:latin typeface="Times" pitchFamily="18"/>
              <a:ea typeface="MS Gothic" pitchFamily="2"/>
              <a:cs typeface="Tahoma" pitchFamily="2"/>
            </a:endParaRPr>
          </a:p>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600" b="0" i="0" u="none" strike="noStrike" baseline="0" dirty="0">
              <a:ln>
                <a:noFill/>
              </a:ln>
              <a:solidFill>
                <a:srgbClr val="000000"/>
              </a:solidFill>
              <a:latin typeface="Times" pitchFamily="18"/>
              <a:ea typeface="MS Gothic" pitchFamily="2"/>
              <a:cs typeface="Tahoma" pitchFamily="2"/>
            </a:endParaRPr>
          </a:p>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1600" b="0" i="0" u="none" strike="noStrike" baseline="0" dirty="0">
                <a:ln>
                  <a:noFill/>
                </a:ln>
                <a:solidFill>
                  <a:srgbClr val="000000"/>
                </a:solidFill>
                <a:latin typeface="Times" pitchFamily="18"/>
                <a:ea typeface="MS Gothic" pitchFamily="2"/>
                <a:cs typeface="Tahoma" pitchFamily="2"/>
              </a:rPr>
              <a:t>Co ČK </a:t>
            </a:r>
            <a:r>
              <a:rPr lang="en-GB" sz="1600" b="0" i="0" u="none" strike="noStrike" baseline="0" dirty="0" err="1">
                <a:ln>
                  <a:noFill/>
                </a:ln>
                <a:solidFill>
                  <a:srgbClr val="000000"/>
                </a:solidFill>
                <a:latin typeface="Times" pitchFamily="18"/>
                <a:ea typeface="MS Gothic" pitchFamily="2"/>
                <a:cs typeface="Tahoma" pitchFamily="2"/>
              </a:rPr>
              <a:t>přináší</a:t>
            </a:r>
            <a:r>
              <a:rPr lang="en-GB" sz="1600" b="0" i="0" u="none" strike="noStrike" baseline="0" dirty="0">
                <a:ln>
                  <a:noFill/>
                </a:ln>
                <a:solidFill>
                  <a:srgbClr val="000000"/>
                </a:solidFill>
                <a:latin typeface="Times" pitchFamily="18"/>
                <a:ea typeface="MS Gothic" pitchFamily="2"/>
                <a:cs typeface="Tahoma" pitchFamily="2"/>
              </a:rPr>
              <a:t> </a:t>
            </a:r>
            <a:r>
              <a:rPr lang="en-GB" sz="1600" b="0" i="0" u="none" strike="noStrike" baseline="0" dirty="0" err="1">
                <a:ln>
                  <a:noFill/>
                </a:ln>
                <a:solidFill>
                  <a:srgbClr val="000000"/>
                </a:solidFill>
                <a:latin typeface="Times" pitchFamily="18"/>
                <a:ea typeface="MS Gothic" pitchFamily="2"/>
                <a:cs typeface="Tahoma" pitchFamily="2"/>
              </a:rPr>
              <a:t>InterCorpu</a:t>
            </a:r>
            <a:endParaRPr lang="en-GB" sz="1600" b="0" i="0" u="none" strike="noStrike" baseline="0" dirty="0">
              <a:ln>
                <a:noFill/>
              </a:ln>
              <a:solidFill>
                <a:srgbClr val="000000"/>
              </a:solidFill>
              <a:latin typeface="Times" pitchFamily="18"/>
              <a:ea typeface="MS Gothic" pitchFamily="2"/>
              <a:cs typeface="Tahoma" pitchFamily="2"/>
            </a:endParaRPr>
          </a:p>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600" b="0" i="0" u="none" strike="noStrike" baseline="0" dirty="0">
              <a:ln>
                <a:noFill/>
              </a:ln>
              <a:solidFill>
                <a:srgbClr val="000000"/>
              </a:solidFill>
              <a:latin typeface="Times" pitchFamily="18"/>
              <a:ea typeface="MS Gothic" pitchFamily="2"/>
              <a:cs typeface="Tahoma" pitchFamily="2"/>
            </a:endParaRPr>
          </a:p>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1600" b="0" i="0" u="none" strike="noStrike" baseline="0" dirty="0" err="1">
                <a:ln>
                  <a:noFill/>
                </a:ln>
                <a:solidFill>
                  <a:srgbClr val="000000"/>
                </a:solidFill>
                <a:latin typeface="Times" pitchFamily="18"/>
                <a:ea typeface="MS Gothic" pitchFamily="2"/>
                <a:cs typeface="Tahoma" pitchFamily="2"/>
              </a:rPr>
              <a:t>Vyhledávání</a:t>
            </a:r>
            <a:r>
              <a:rPr lang="en-GB" sz="1600" b="0" i="0" u="none" strike="noStrike" baseline="0" dirty="0">
                <a:ln>
                  <a:noFill/>
                </a:ln>
                <a:solidFill>
                  <a:srgbClr val="000000"/>
                </a:solidFill>
                <a:latin typeface="Times" pitchFamily="18"/>
                <a:ea typeface="MS Gothic" pitchFamily="2"/>
                <a:cs typeface="Tahoma" pitchFamily="2"/>
              </a:rPr>
              <a:t> a </a:t>
            </a:r>
            <a:r>
              <a:rPr lang="en-GB" sz="1600" b="0" i="0" u="none" strike="noStrike" baseline="0" dirty="0" err="1">
                <a:ln>
                  <a:noFill/>
                </a:ln>
                <a:solidFill>
                  <a:srgbClr val="000000"/>
                </a:solidFill>
                <a:latin typeface="Times" pitchFamily="18"/>
                <a:ea typeface="MS Gothic" pitchFamily="2"/>
                <a:cs typeface="Tahoma" pitchFamily="2"/>
              </a:rPr>
              <a:t>čtyřjazyčný</a:t>
            </a:r>
            <a:r>
              <a:rPr lang="en-GB" sz="1600" b="0" i="0" u="none" strike="noStrike" baseline="0" dirty="0">
                <a:ln>
                  <a:noFill/>
                </a:ln>
                <a:solidFill>
                  <a:srgbClr val="000000"/>
                </a:solidFill>
                <a:latin typeface="Times" pitchFamily="18"/>
                <a:ea typeface="MS Gothic" pitchFamily="2"/>
                <a:cs typeface="Tahoma" pitchFamily="2"/>
              </a:rPr>
              <a:t> </a:t>
            </a:r>
            <a:r>
              <a:rPr lang="en-GB" sz="1600" b="0" i="0" u="none" strike="noStrike" baseline="0" dirty="0" err="1">
                <a:ln>
                  <a:noFill/>
                </a:ln>
                <a:solidFill>
                  <a:srgbClr val="000000"/>
                </a:solidFill>
                <a:latin typeface="Times" pitchFamily="18"/>
                <a:ea typeface="MS Gothic" pitchFamily="2"/>
                <a:cs typeface="Tahoma" pitchFamily="2"/>
              </a:rPr>
              <a:t>výstup</a:t>
            </a:r>
            <a:endParaRPr lang="en-GB" sz="1600" b="0" i="0" u="none" strike="noStrike" baseline="0" dirty="0">
              <a:ln>
                <a:noFill/>
              </a:ln>
              <a:solidFill>
                <a:srgbClr val="000000"/>
              </a:solidFill>
              <a:latin typeface="Times" pitchFamily="18"/>
              <a:ea typeface="MS Gothic" pitchFamily="2"/>
              <a:cs typeface="Tahoma" pitchFamily="2"/>
            </a:endParaRPr>
          </a:p>
        </p:txBody>
      </p:sp>
    </p:spTree>
  </p:cSld>
  <p:clrMapOvr>
    <a:masterClrMapping/>
  </p:clrMapOvr>
  <p:transition>
    <p:pull dir="r"/>
  </p:transition>
  <p:timing>
    <p:tnLst>
      <p:par>
        <p:cTn id="1" dur="indefinite" restart="never" nodeType="tmRoot"/>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name="page20">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pPr lvl="0"/>
            <a:r>
              <a:rPr lang="en-GB" smtClean="0"/>
              <a:t>InterCorp Workshop  září 2013   patrickcorness.wordpress.com</a:t>
            </a:r>
            <a:endParaRPr lang="en-GB"/>
          </a:p>
        </p:txBody>
      </p:sp>
      <p:sp>
        <p:nvSpPr>
          <p:cNvPr id="2" name="Title 1">
            <a:hlinkClick r:id="" action="ppaction://hlinkshowjump?jump=nextslide"/>
          </p:cNvPr>
          <p:cNvSpPr txBox="1">
            <a:spLocks noGrp="1"/>
          </p:cNvSpPr>
          <p:nvPr>
            <p:ph type="title" idx="4294967295"/>
          </p:nvPr>
        </p:nvSpPr>
        <p:spPr>
          <a:xfrm>
            <a:off x="303661" y="329048"/>
            <a:ext cx="8154539" cy="1202510"/>
          </a:xfrm>
        </p:spPr>
        <p:txBody>
          <a:bodyPr wrap="square" anchorCtr="0">
            <a:spAutoFit/>
          </a:bodyPr>
          <a:lstStyle/>
          <a:p>
            <a:r>
              <a:rPr lang="en-GB" sz="2000" dirty="0" err="1" smtClean="0"/>
              <a:t>vyhledávání</a:t>
            </a:r>
            <a:r>
              <a:rPr lang="en-GB" sz="2000" dirty="0" smtClean="0"/>
              <a:t> </a:t>
            </a:r>
            <a:r>
              <a:rPr lang="en-GB" sz="2000" dirty="0"/>
              <a:t>a </a:t>
            </a:r>
            <a:r>
              <a:rPr lang="en-GB" sz="2000" dirty="0" err="1"/>
              <a:t>čtyřjazyčný</a:t>
            </a:r>
            <a:r>
              <a:rPr lang="en-GB" sz="2000" dirty="0"/>
              <a:t> </a:t>
            </a:r>
            <a:r>
              <a:rPr lang="en-GB" sz="2000" dirty="0" err="1" smtClean="0"/>
              <a:t>výstup</a:t>
            </a:r>
            <a:r>
              <a:rPr lang="en-GB" sz="2000" dirty="0" smtClean="0"/>
              <a:t/>
            </a:r>
            <a:br>
              <a:rPr lang="en-GB" sz="2000" dirty="0" smtClean="0"/>
            </a:br>
            <a:r>
              <a:rPr lang="en-GB" sz="1600" dirty="0" err="1" smtClean="0"/>
              <a:t>translatologické</a:t>
            </a:r>
            <a:r>
              <a:rPr lang="en-GB" sz="1600" dirty="0" smtClean="0"/>
              <a:t> </a:t>
            </a:r>
            <a:r>
              <a:rPr lang="en-GB" sz="1600" dirty="0" err="1" smtClean="0"/>
              <a:t>termíny</a:t>
            </a:r>
            <a:r>
              <a:rPr lang="en-GB" sz="1600" dirty="0" smtClean="0"/>
              <a:t/>
            </a:r>
            <a:br>
              <a:rPr lang="en-GB" sz="1600" dirty="0" smtClean="0"/>
            </a:br>
            <a:r>
              <a:rPr lang="en-GB" sz="2000" dirty="0" smtClean="0"/>
              <a:t/>
            </a:r>
            <a:br>
              <a:rPr lang="en-GB" sz="2000" dirty="0" smtClean="0"/>
            </a:br>
            <a:r>
              <a:rPr lang="en-GB" sz="1600" b="1" dirty="0" err="1" smtClean="0">
                <a:latin typeface="Times New Roman" pitchFamily="18"/>
                <a:cs typeface="Times New Roman CE" pitchFamily="18"/>
              </a:rPr>
              <a:t>vinterpretovat</a:t>
            </a:r>
            <a:r>
              <a:rPr lang="en-GB" sz="1600" b="1" dirty="0" smtClean="0">
                <a:latin typeface="Times New Roman" pitchFamily="18"/>
                <a:cs typeface="Times New Roman CE" pitchFamily="18"/>
              </a:rPr>
              <a:t>  </a:t>
            </a:r>
            <a:r>
              <a:rPr lang="en-GB" sz="1600" b="1" dirty="0" smtClean="0">
                <a:solidFill>
                  <a:srgbClr val="0000FF"/>
                </a:solidFill>
                <a:latin typeface="Times New Roman" pitchFamily="18"/>
                <a:cs typeface="Times New Roman CE" pitchFamily="18"/>
              </a:rPr>
              <a:t>read into  </a:t>
            </a:r>
            <a:r>
              <a:rPr lang="de-DE" sz="1600" b="1" dirty="0" smtClean="0">
                <a:solidFill>
                  <a:srgbClr val="008000"/>
                </a:solidFill>
                <a:latin typeface="Times New Roman" pitchFamily="18"/>
                <a:cs typeface="Times New Roman CE" pitchFamily="18"/>
              </a:rPr>
              <a:t>hineininterpretieren  </a:t>
            </a:r>
            <a:r>
              <a:rPr lang="ru-RU" sz="1600" b="1" dirty="0" smtClean="0">
                <a:solidFill>
                  <a:srgbClr val="993300"/>
                </a:solidFill>
                <a:latin typeface="Times New Roman" pitchFamily="18"/>
                <a:cs typeface="Times New Roman Cyr" pitchFamily="18"/>
              </a:rPr>
              <a:t>воспроизвести</a:t>
            </a:r>
            <a:endParaRPr lang="en-GB" sz="3600" dirty="0"/>
          </a:p>
        </p:txBody>
      </p:sp>
      <p:sp>
        <p:nvSpPr>
          <p:cNvPr id="3" name="Text Placeholder 2"/>
          <p:cNvSpPr txBox="1">
            <a:spLocks noGrp="1"/>
          </p:cNvSpPr>
          <p:nvPr>
            <p:ph type="body" idx="4294967295"/>
          </p:nvPr>
        </p:nvSpPr>
        <p:spPr>
          <a:xfrm>
            <a:off x="303661" y="2199749"/>
            <a:ext cx="8640000" cy="2727543"/>
          </a:xfrm>
        </p:spPr>
        <p:txBody>
          <a:bodyPr wrap="square" anchor="t" anchorCtr="0">
            <a:spAutoFit/>
          </a:bodyPr>
          <a:lstStyle/>
          <a:p>
            <a:pPr lvl="0">
              <a:spcBef>
                <a:spcPts val="697"/>
              </a:spcBef>
            </a:pPr>
            <a:r>
              <a:rPr lang="en-GB" sz="1600" dirty="0" err="1" smtClean="0">
                <a:latin typeface="Times New Roman" pitchFamily="18"/>
                <a:cs typeface="Times New Roman CE" pitchFamily="18"/>
              </a:rPr>
              <a:t>překladatelé</a:t>
            </a:r>
            <a:r>
              <a:rPr lang="en-GB" sz="1600" dirty="0" smtClean="0">
                <a:latin typeface="Times New Roman" pitchFamily="18"/>
                <a:cs typeface="Times New Roman CE" pitchFamily="18"/>
              </a:rPr>
              <a:t> </a:t>
            </a:r>
            <a:r>
              <a:rPr lang="en-GB" sz="1600" dirty="0">
                <a:latin typeface="Times New Roman" pitchFamily="18"/>
                <a:cs typeface="Times New Roman CE" pitchFamily="18"/>
              </a:rPr>
              <a:t>text </a:t>
            </a:r>
            <a:r>
              <a:rPr lang="en-GB" sz="1600" dirty="0" err="1">
                <a:latin typeface="Times New Roman" pitchFamily="18"/>
                <a:cs typeface="Times New Roman CE" pitchFamily="18"/>
              </a:rPr>
              <a:t>logicky</a:t>
            </a:r>
            <a:r>
              <a:rPr lang="en-GB" sz="1600" dirty="0">
                <a:latin typeface="Times New Roman" pitchFamily="18"/>
                <a:cs typeface="Times New Roman CE" pitchFamily="18"/>
              </a:rPr>
              <a:t> </a:t>
            </a:r>
            <a:r>
              <a:rPr lang="en-GB" sz="1600" dirty="0" err="1">
                <a:latin typeface="Times New Roman" pitchFamily="18"/>
                <a:cs typeface="Times New Roman CE" pitchFamily="18"/>
              </a:rPr>
              <a:t>domýšleli</a:t>
            </a:r>
            <a:r>
              <a:rPr lang="en-GB" sz="1600" dirty="0">
                <a:latin typeface="Times New Roman" pitchFamily="18"/>
                <a:cs typeface="Times New Roman CE" pitchFamily="18"/>
              </a:rPr>
              <a:t> a </a:t>
            </a:r>
            <a:r>
              <a:rPr lang="en-GB" sz="1600" b="1" dirty="0" err="1">
                <a:latin typeface="Times New Roman" pitchFamily="18"/>
              </a:rPr>
              <a:t>vinterpretovali</a:t>
            </a:r>
            <a:r>
              <a:rPr lang="en-GB" sz="1600" dirty="0">
                <a:latin typeface="Times New Roman" pitchFamily="18"/>
                <a:cs typeface="Times New Roman CE" pitchFamily="18"/>
              </a:rPr>
              <a:t> do </a:t>
            </a:r>
            <a:r>
              <a:rPr lang="en-GB" sz="1600" dirty="0" err="1">
                <a:latin typeface="Times New Roman" pitchFamily="18"/>
                <a:cs typeface="Times New Roman CE" pitchFamily="18"/>
              </a:rPr>
              <a:t>něho</a:t>
            </a:r>
            <a:r>
              <a:rPr lang="en-GB" sz="1600" dirty="0">
                <a:latin typeface="Times New Roman" pitchFamily="18"/>
                <a:cs typeface="Times New Roman CE" pitchFamily="18"/>
              </a:rPr>
              <a:t> </a:t>
            </a:r>
            <a:r>
              <a:rPr lang="en-GB" sz="1600" dirty="0" err="1">
                <a:latin typeface="Times New Roman" pitchFamily="18"/>
                <a:cs typeface="Times New Roman CE" pitchFamily="18"/>
              </a:rPr>
              <a:t>představu</a:t>
            </a:r>
            <a:r>
              <a:rPr lang="en-GB" sz="1600" dirty="0">
                <a:latin typeface="Times New Roman" pitchFamily="18"/>
                <a:cs typeface="Times New Roman CE" pitchFamily="18"/>
              </a:rPr>
              <a:t> </a:t>
            </a:r>
            <a:r>
              <a:rPr lang="en-GB" sz="1600" dirty="0" err="1">
                <a:latin typeface="Times New Roman" pitchFamily="18"/>
                <a:cs typeface="Times New Roman CE" pitchFamily="18"/>
              </a:rPr>
              <a:t>zvuku</a:t>
            </a:r>
            <a:r>
              <a:rPr lang="en-GB" sz="1600" dirty="0">
                <a:latin typeface="Times New Roman" pitchFamily="18"/>
                <a:cs typeface="Times New Roman CE" pitchFamily="18"/>
              </a:rPr>
              <a:t>, </a:t>
            </a:r>
            <a:r>
              <a:rPr lang="en-GB" sz="1600" dirty="0" err="1">
                <a:latin typeface="Times New Roman" pitchFamily="18"/>
                <a:cs typeface="Times New Roman CE" pitchFamily="18"/>
              </a:rPr>
              <a:t>který</a:t>
            </a:r>
            <a:r>
              <a:rPr lang="en-GB" sz="1600" dirty="0">
                <a:latin typeface="Times New Roman" pitchFamily="18"/>
                <a:cs typeface="Times New Roman CE" pitchFamily="18"/>
              </a:rPr>
              <a:t> </a:t>
            </a:r>
            <a:r>
              <a:rPr lang="en-GB" sz="1600" dirty="0" err="1">
                <a:latin typeface="Times New Roman" pitchFamily="18"/>
                <a:cs typeface="Times New Roman CE" pitchFamily="18"/>
              </a:rPr>
              <a:t>si</a:t>
            </a:r>
            <a:r>
              <a:rPr lang="en-GB" sz="1600" dirty="0">
                <a:latin typeface="Times New Roman" pitchFamily="18"/>
                <a:cs typeface="Times New Roman CE" pitchFamily="18"/>
              </a:rPr>
              <a:t> s </a:t>
            </a:r>
            <a:r>
              <a:rPr lang="en-GB" sz="1600" dirty="0" err="1">
                <a:latin typeface="Times New Roman" pitchFamily="18"/>
                <a:cs typeface="Times New Roman CE" pitchFamily="18"/>
              </a:rPr>
              <a:t>hlukem</a:t>
            </a:r>
            <a:r>
              <a:rPr lang="en-GB" sz="1600" dirty="0">
                <a:latin typeface="Times New Roman" pitchFamily="18"/>
                <a:cs typeface="Times New Roman CE" pitchFamily="18"/>
              </a:rPr>
              <a:t> </a:t>
            </a:r>
            <a:r>
              <a:rPr lang="en-GB" sz="1600" dirty="0" err="1">
                <a:latin typeface="Times New Roman" pitchFamily="18"/>
                <a:cs typeface="Times New Roman CE" pitchFamily="18"/>
              </a:rPr>
              <a:t>aut</a:t>
            </a:r>
            <a:r>
              <a:rPr lang="en-GB" sz="1600" dirty="0">
                <a:latin typeface="Times New Roman" pitchFamily="18"/>
                <a:cs typeface="Times New Roman CE" pitchFamily="18"/>
              </a:rPr>
              <a:t> </a:t>
            </a:r>
            <a:r>
              <a:rPr lang="en-GB" sz="1600" dirty="0" err="1">
                <a:latin typeface="Times New Roman" pitchFamily="18"/>
                <a:cs typeface="Times New Roman CE" pitchFamily="18"/>
              </a:rPr>
              <a:t>nejspíše</a:t>
            </a:r>
            <a:r>
              <a:rPr lang="en-GB" sz="1600" dirty="0">
                <a:latin typeface="Times New Roman" pitchFamily="18"/>
                <a:cs typeface="Times New Roman CE" pitchFamily="18"/>
              </a:rPr>
              <a:t> </a:t>
            </a:r>
            <a:r>
              <a:rPr lang="en-GB" sz="1600" dirty="0" err="1" smtClean="0">
                <a:latin typeface="Times New Roman" pitchFamily="18"/>
                <a:cs typeface="Times New Roman CE" pitchFamily="18"/>
              </a:rPr>
              <a:t>spojujeme</a:t>
            </a:r>
            <a:r>
              <a:rPr lang="en-GB" sz="1600" dirty="0" smtClean="0">
                <a:latin typeface="Times New Roman" pitchFamily="18"/>
                <a:cs typeface="Times New Roman CE" pitchFamily="18"/>
              </a:rPr>
              <a:t>.</a:t>
            </a:r>
          </a:p>
          <a:p>
            <a:pPr lvl="0">
              <a:spcBef>
                <a:spcPts val="697"/>
              </a:spcBef>
            </a:pPr>
            <a:r>
              <a:rPr lang="en-GB" sz="1600" dirty="0" smtClean="0">
                <a:solidFill>
                  <a:srgbClr val="0000FF"/>
                </a:solidFill>
                <a:latin typeface="Times New Roman" pitchFamily="18"/>
              </a:rPr>
              <a:t>the translators rationalised their interpretation of the text and </a:t>
            </a:r>
            <a:r>
              <a:rPr lang="en-GB" sz="1600" b="1" dirty="0" smtClean="0">
                <a:solidFill>
                  <a:srgbClr val="0000FF"/>
                </a:solidFill>
                <a:latin typeface="Times New Roman" pitchFamily="18"/>
              </a:rPr>
              <a:t>read into</a:t>
            </a:r>
            <a:r>
              <a:rPr lang="en-GB" sz="1600" dirty="0" smtClean="0">
                <a:solidFill>
                  <a:srgbClr val="0000FF"/>
                </a:solidFill>
                <a:latin typeface="Times New Roman" pitchFamily="18"/>
              </a:rPr>
              <a:t> it a notion we normally associate with the sound made by a car.</a:t>
            </a:r>
          </a:p>
          <a:p>
            <a:pPr lvl="0">
              <a:spcBef>
                <a:spcPts val="697"/>
              </a:spcBef>
            </a:pPr>
            <a:r>
              <a:rPr lang="de-DE" sz="1600" dirty="0" smtClean="0">
                <a:solidFill>
                  <a:srgbClr val="008000"/>
                </a:solidFill>
                <a:latin typeface="Times New Roman" pitchFamily="18"/>
                <a:cs typeface="Times New Roman CE" pitchFamily="18"/>
              </a:rPr>
              <a:t>die </a:t>
            </a:r>
            <a:r>
              <a:rPr lang="de-DE" sz="1600" dirty="0">
                <a:solidFill>
                  <a:srgbClr val="008000"/>
                </a:solidFill>
                <a:latin typeface="Times New Roman" pitchFamily="18"/>
                <a:cs typeface="Times New Roman CE" pitchFamily="18"/>
              </a:rPr>
              <a:t>Übersetzer haben den Text zu Ende gedacht und die Klangvorstellung, die wir mit dem Autolärm ve</a:t>
            </a:r>
            <a:r>
              <a:rPr lang="de-DE" sz="1600" dirty="0">
                <a:solidFill>
                  <a:srgbClr val="008000"/>
                </a:solidFill>
                <a:latin typeface="Times New Roman" pitchFamily="18"/>
              </a:rPr>
              <a:t>rbinden, </a:t>
            </a:r>
            <a:r>
              <a:rPr lang="de-DE" sz="1600" b="1" dirty="0" smtClean="0">
                <a:solidFill>
                  <a:srgbClr val="008000"/>
                </a:solidFill>
                <a:latin typeface="Times New Roman" pitchFamily="18"/>
              </a:rPr>
              <a:t>hineininterpretiert</a:t>
            </a:r>
            <a:endParaRPr lang="de-DE" sz="1600" dirty="0">
              <a:solidFill>
                <a:srgbClr val="008000"/>
              </a:solidFill>
              <a:latin typeface="Times New Roman" pitchFamily="18"/>
            </a:endParaRPr>
          </a:p>
          <a:p>
            <a:pPr lvl="0">
              <a:spcBef>
                <a:spcPts val="697"/>
              </a:spcBef>
            </a:pPr>
            <a:r>
              <a:rPr lang="ru-RU" sz="1600" dirty="0" smtClean="0">
                <a:solidFill>
                  <a:srgbClr val="993300"/>
                </a:solidFill>
                <a:latin typeface="Times New Roman" pitchFamily="18"/>
                <a:cs typeface="Times New Roman Cyr" pitchFamily="18"/>
              </a:rPr>
              <a:t>переводчики </a:t>
            </a:r>
            <a:r>
              <a:rPr lang="ru-RU" sz="1600" dirty="0">
                <a:solidFill>
                  <a:srgbClr val="993300"/>
                </a:solidFill>
                <a:latin typeface="Times New Roman" pitchFamily="18"/>
                <a:cs typeface="Times New Roman Cyr" pitchFamily="18"/>
              </a:rPr>
              <a:t>логически домыслили и </a:t>
            </a:r>
            <a:r>
              <a:rPr lang="ru-RU" sz="1600" b="1" dirty="0">
                <a:solidFill>
                  <a:srgbClr val="993300"/>
                </a:solidFill>
                <a:latin typeface="Times New Roman" pitchFamily="18"/>
                <a:cs typeface="Times New Roman Cyr" pitchFamily="18"/>
              </a:rPr>
              <a:t>воспроизвели</a:t>
            </a:r>
            <a:r>
              <a:rPr lang="ru-RU" sz="1600" dirty="0">
                <a:solidFill>
                  <a:srgbClr val="993300"/>
                </a:solidFill>
                <a:latin typeface="Times New Roman" pitchFamily="18"/>
                <a:cs typeface="Times New Roman Cyr" pitchFamily="18"/>
              </a:rPr>
              <a:t> образ звука, более всего ассоциирующегося с шумом автомашин.</a:t>
            </a:r>
          </a:p>
        </p:txBody>
      </p:sp>
    </p:spTree>
  </p:cSld>
  <p:clrMapOvr>
    <a:masterClrMapping/>
  </p:clrMapOvr>
  <p:transition>
    <p:pull dir="r"/>
  </p:transition>
  <p:timing>
    <p:tnLst>
      <p:par>
        <p:cTn id="1" dur="indefinite" restart="never" nodeType="tmRoot"/>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name="page21">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pPr lvl="0"/>
            <a:r>
              <a:rPr lang="en-GB" smtClean="0"/>
              <a:t>InterCorp Workshop  září 2013   patrickcorness.wordpress.com</a:t>
            </a:r>
            <a:endParaRPr lang="en-GB"/>
          </a:p>
        </p:txBody>
      </p:sp>
      <p:sp>
        <p:nvSpPr>
          <p:cNvPr id="2" name="Title 1">
            <a:hlinkClick r:id="" action="ppaction://hlinkshowjump?jump=nextslide"/>
          </p:cNvPr>
          <p:cNvSpPr txBox="1">
            <a:spLocks noGrp="1"/>
          </p:cNvSpPr>
          <p:nvPr>
            <p:ph type="title" idx="4294967295"/>
          </p:nvPr>
        </p:nvSpPr>
        <p:spPr>
          <a:xfrm>
            <a:off x="216360" y="365500"/>
            <a:ext cx="8463616" cy="1140954"/>
          </a:xfrm>
        </p:spPr>
        <p:txBody>
          <a:bodyPr wrap="square" anchorCtr="0">
            <a:spAutoFit/>
          </a:bodyPr>
          <a:lstStyle/>
          <a:p>
            <a:r>
              <a:rPr lang="en-GB" sz="2000" dirty="0" err="1"/>
              <a:t>vyhledávání</a:t>
            </a:r>
            <a:r>
              <a:rPr lang="en-GB" sz="2000" dirty="0"/>
              <a:t> a </a:t>
            </a:r>
            <a:r>
              <a:rPr lang="en-GB" sz="2000" dirty="0" err="1"/>
              <a:t>čtyřjazyčný</a:t>
            </a:r>
            <a:r>
              <a:rPr lang="en-GB" sz="2000" dirty="0"/>
              <a:t> </a:t>
            </a:r>
            <a:r>
              <a:rPr lang="en-GB" sz="2000" dirty="0" err="1" smtClean="0"/>
              <a:t>výstup</a:t>
            </a:r>
            <a:r>
              <a:rPr lang="en-GB" sz="2000" dirty="0" smtClean="0"/>
              <a:t/>
            </a:r>
            <a:br>
              <a:rPr lang="en-GB" sz="2000" dirty="0" smtClean="0"/>
            </a:br>
            <a:r>
              <a:rPr lang="en-GB" sz="1600" dirty="0" err="1" smtClean="0"/>
              <a:t>translatologické</a:t>
            </a:r>
            <a:r>
              <a:rPr lang="en-GB" sz="1600" dirty="0" smtClean="0"/>
              <a:t> </a:t>
            </a:r>
            <a:r>
              <a:rPr lang="en-GB" sz="1600" dirty="0" err="1" smtClean="0"/>
              <a:t>termíny</a:t>
            </a:r>
            <a:r>
              <a:rPr lang="en-GB" sz="1600" dirty="0" smtClean="0"/>
              <a:t/>
            </a:r>
            <a:br>
              <a:rPr lang="en-GB" sz="1600" dirty="0" smtClean="0"/>
            </a:br>
            <a:r>
              <a:rPr lang="en-GB" sz="1600" dirty="0" smtClean="0"/>
              <a:t/>
            </a:r>
            <a:br>
              <a:rPr lang="en-GB" sz="1600" dirty="0" smtClean="0"/>
            </a:br>
            <a:r>
              <a:rPr lang="en-GB" sz="1600" b="1" dirty="0" err="1">
                <a:latin typeface="Times New Roman" pitchFamily="18"/>
              </a:rPr>
              <a:t>vinterpretov</a:t>
            </a:r>
            <a:r>
              <a:rPr lang="ru-RU" sz="1600" b="1" dirty="0">
                <a:latin typeface="Times New Roman" pitchFamily="18"/>
              </a:rPr>
              <a:t>á</a:t>
            </a:r>
            <a:r>
              <a:rPr lang="en-GB" sz="1600" b="1" dirty="0" err="1">
                <a:latin typeface="Times New Roman" pitchFamily="18"/>
              </a:rPr>
              <a:t>ny</a:t>
            </a:r>
            <a:r>
              <a:rPr lang="en-GB" sz="1600" b="1" dirty="0">
                <a:latin typeface="Times New Roman" pitchFamily="18"/>
              </a:rPr>
              <a:t>  </a:t>
            </a:r>
            <a:r>
              <a:rPr lang="en-GB" sz="1600" b="1" dirty="0">
                <a:solidFill>
                  <a:srgbClr val="0000FF"/>
                </a:solidFill>
                <a:latin typeface="Times New Roman" pitchFamily="18"/>
              </a:rPr>
              <a:t>read </a:t>
            </a:r>
            <a:r>
              <a:rPr lang="en-GB" sz="1600" b="1" dirty="0" smtClean="0">
                <a:solidFill>
                  <a:srgbClr val="0000FF"/>
                </a:solidFill>
                <a:latin typeface="Times New Roman" pitchFamily="18"/>
              </a:rPr>
              <a:t>into</a:t>
            </a:r>
            <a:endParaRPr lang="en-GB" sz="3600" dirty="0"/>
          </a:p>
        </p:txBody>
      </p:sp>
      <p:sp>
        <p:nvSpPr>
          <p:cNvPr id="3" name="Text Placeholder 2"/>
          <p:cNvSpPr txBox="1">
            <a:spLocks noGrp="1"/>
          </p:cNvSpPr>
          <p:nvPr>
            <p:ph type="body" idx="4294967295"/>
          </p:nvPr>
        </p:nvSpPr>
        <p:spPr>
          <a:xfrm>
            <a:off x="216360" y="2071920"/>
            <a:ext cx="8640000" cy="1481560"/>
          </a:xfrm>
        </p:spPr>
        <p:txBody>
          <a:bodyPr wrap="square" anchor="t" anchorCtr="0">
            <a:spAutoFit/>
          </a:bodyPr>
          <a:lstStyle/>
          <a:p>
            <a:pPr lvl="0"/>
            <a:r>
              <a:rPr lang="ru-RU" sz="1600" dirty="0" smtClean="0">
                <a:latin typeface="Times New Roman" pitchFamily="18"/>
                <a:cs typeface="Times New Roman Cyr" pitchFamily="18"/>
              </a:rPr>
              <a:t>I </a:t>
            </a:r>
            <a:r>
              <a:rPr lang="ru-RU" sz="1600" dirty="0" err="1">
                <a:latin typeface="Times New Roman" pitchFamily="18"/>
                <a:cs typeface="Times New Roman Cyr" pitchFamily="18"/>
              </a:rPr>
              <a:t>ve</a:t>
            </a:r>
            <a:r>
              <a:rPr lang="ru-RU" sz="1600" dirty="0">
                <a:latin typeface="Times New Roman" pitchFamily="18"/>
                <a:cs typeface="Times New Roman Cyr" pitchFamily="18"/>
              </a:rPr>
              <a:t> </a:t>
            </a:r>
            <a:r>
              <a:rPr lang="ru-RU" sz="1600" dirty="0" err="1">
                <a:latin typeface="Times New Roman" pitchFamily="18"/>
                <a:cs typeface="Times New Roman Cyr" pitchFamily="18"/>
              </a:rPr>
              <a:t>zp</a:t>
            </a:r>
            <a:r>
              <a:rPr lang="ru-RU" sz="1600" dirty="0" err="1">
                <a:latin typeface="Times New Roman" pitchFamily="18"/>
                <a:cs typeface="Times New Roman CE" pitchFamily="18"/>
              </a:rPr>
              <a:t>ě</a:t>
            </a:r>
            <a:r>
              <a:rPr lang="ru-RU" sz="1600" dirty="0" err="1">
                <a:latin typeface="Times New Roman" pitchFamily="18"/>
                <a:cs typeface="Times New Roman Cyr" pitchFamily="18"/>
              </a:rPr>
              <a:t>tných</a:t>
            </a:r>
            <a:r>
              <a:rPr lang="ru-RU" sz="1600" dirty="0">
                <a:latin typeface="Times New Roman" pitchFamily="18"/>
                <a:cs typeface="Times New Roman Cyr" pitchFamily="18"/>
              </a:rPr>
              <a:t> </a:t>
            </a:r>
            <a:r>
              <a:rPr lang="ru-RU" sz="1600" dirty="0" err="1">
                <a:latin typeface="Times New Roman" pitchFamily="18"/>
                <a:cs typeface="Times New Roman Cyr" pitchFamily="18"/>
              </a:rPr>
              <a:t>p</a:t>
            </a:r>
            <a:r>
              <a:rPr lang="ru-RU" sz="1600" dirty="0" err="1">
                <a:latin typeface="Times New Roman" pitchFamily="18"/>
                <a:cs typeface="Times New Roman CE" pitchFamily="18"/>
              </a:rPr>
              <a:t>ř</a:t>
            </a:r>
            <a:r>
              <a:rPr lang="ru-RU" sz="1600" dirty="0" err="1">
                <a:latin typeface="Times New Roman" pitchFamily="18"/>
                <a:cs typeface="Times New Roman Cyr" pitchFamily="18"/>
              </a:rPr>
              <a:t>ekladech</a:t>
            </a:r>
            <a:r>
              <a:rPr lang="ru-RU" sz="1600" dirty="0">
                <a:latin typeface="Times New Roman" pitchFamily="18"/>
                <a:cs typeface="Times New Roman Cyr" pitchFamily="18"/>
              </a:rPr>
              <a:t> </a:t>
            </a:r>
            <a:r>
              <a:rPr lang="ru-RU" sz="1600" dirty="0" err="1">
                <a:latin typeface="Times New Roman" pitchFamily="18"/>
                <a:cs typeface="Times New Roman Cyr" pitchFamily="18"/>
              </a:rPr>
              <a:t>úryvk</a:t>
            </a:r>
            <a:r>
              <a:rPr lang="ru-RU" sz="1600" dirty="0" err="1">
                <a:latin typeface="Times New Roman" pitchFamily="18"/>
                <a:cs typeface="Times New Roman CE" pitchFamily="18"/>
              </a:rPr>
              <a:t>ů</a:t>
            </a:r>
            <a:r>
              <a:rPr lang="ru-RU" sz="1600" dirty="0">
                <a:latin typeface="Times New Roman" pitchFamily="18"/>
                <a:cs typeface="Times New Roman CE" pitchFamily="18"/>
              </a:rPr>
              <a:t> </a:t>
            </a:r>
            <a:r>
              <a:rPr lang="ru-RU" sz="1600" dirty="0">
                <a:latin typeface="Times New Roman" pitchFamily="18"/>
                <a:cs typeface="Times New Roman Cyr" pitchFamily="18"/>
              </a:rPr>
              <a:t>z</a:t>
            </a:r>
            <a:r>
              <a:rPr lang="ru-RU" sz="1600" dirty="0">
                <a:latin typeface="Times New Roman" pitchFamily="18"/>
                <a:cs typeface="Times New Roman CE" pitchFamily="18"/>
              </a:rPr>
              <a:t> </a:t>
            </a:r>
            <a:r>
              <a:rPr lang="ru-RU" sz="1600" dirty="0" err="1">
                <a:latin typeface="Times New Roman" pitchFamily="18"/>
                <a:cs typeface="Times New Roman CE" pitchFamily="18"/>
              </a:rPr>
              <a:t>Č</a:t>
            </a:r>
            <a:r>
              <a:rPr lang="ru-RU" sz="1600" dirty="0" err="1">
                <a:latin typeface="Times New Roman" pitchFamily="18"/>
                <a:cs typeface="Times New Roman Cyr" pitchFamily="18"/>
              </a:rPr>
              <a:t>apka</a:t>
            </a:r>
            <a:r>
              <a:rPr lang="ru-RU" sz="1600" dirty="0">
                <a:latin typeface="Times New Roman" pitchFamily="18"/>
                <a:cs typeface="Times New Roman Cyr" pitchFamily="18"/>
              </a:rPr>
              <a:t> </a:t>
            </a:r>
            <a:r>
              <a:rPr lang="ru-RU" sz="1600" dirty="0" err="1">
                <a:latin typeface="Times New Roman" pitchFamily="18"/>
                <a:cs typeface="Times New Roman Cyr" pitchFamily="18"/>
              </a:rPr>
              <a:t>jsou</a:t>
            </a:r>
            <a:r>
              <a:rPr lang="ru-RU" sz="1600" dirty="0">
                <a:latin typeface="Times New Roman" pitchFamily="18"/>
                <a:cs typeface="Times New Roman Cyr" pitchFamily="18"/>
              </a:rPr>
              <a:t> </a:t>
            </a:r>
            <a:r>
              <a:rPr lang="ru-RU" sz="1600" dirty="0" err="1">
                <a:latin typeface="Times New Roman" pitchFamily="18"/>
                <a:cs typeface="Times New Roman Cyr" pitchFamily="18"/>
              </a:rPr>
              <a:t>mnohé</a:t>
            </a:r>
            <a:r>
              <a:rPr lang="ru-RU" sz="1600" dirty="0">
                <a:latin typeface="Times New Roman" pitchFamily="18"/>
                <a:cs typeface="Times New Roman Cyr" pitchFamily="18"/>
              </a:rPr>
              <a:t> </a:t>
            </a:r>
            <a:r>
              <a:rPr lang="ru-RU" sz="1600" dirty="0" err="1">
                <a:latin typeface="Times New Roman" pitchFamily="18"/>
                <a:cs typeface="Times New Roman Cyr" pitchFamily="18"/>
              </a:rPr>
              <a:t>v</a:t>
            </a:r>
            <a:r>
              <a:rPr lang="ru-RU" sz="1600" dirty="0" err="1">
                <a:latin typeface="Times New Roman" pitchFamily="18"/>
                <a:cs typeface="Times New Roman CE" pitchFamily="18"/>
              </a:rPr>
              <a:t>ě</a:t>
            </a:r>
            <a:r>
              <a:rPr lang="ru-RU" sz="1600" dirty="0" err="1">
                <a:latin typeface="Times New Roman" pitchFamily="18"/>
                <a:cs typeface="Times New Roman Cyr" pitchFamily="18"/>
              </a:rPr>
              <a:t>ci</a:t>
            </a:r>
            <a:r>
              <a:rPr lang="ru-RU" sz="1600" dirty="0">
                <a:latin typeface="Times New Roman" pitchFamily="18"/>
                <a:cs typeface="Times New Roman Cyr" pitchFamily="18"/>
              </a:rPr>
              <a:t> </a:t>
            </a:r>
            <a:r>
              <a:rPr lang="ru-RU" sz="1600" dirty="0" err="1">
                <a:latin typeface="Times New Roman" pitchFamily="18"/>
                <a:cs typeface="Times New Roman Cyr" pitchFamily="18"/>
              </a:rPr>
              <a:t>do</a:t>
            </a:r>
            <a:r>
              <a:rPr lang="ru-RU" sz="1600" dirty="0">
                <a:latin typeface="Times New Roman" pitchFamily="18"/>
                <a:cs typeface="Times New Roman Cyr" pitchFamily="18"/>
              </a:rPr>
              <a:t> </a:t>
            </a:r>
            <a:r>
              <a:rPr lang="ru-RU" sz="1600" dirty="0" err="1">
                <a:latin typeface="Times New Roman" pitchFamily="18"/>
                <a:cs typeface="Times New Roman Cyr" pitchFamily="18"/>
              </a:rPr>
              <a:t>textu</a:t>
            </a:r>
            <a:r>
              <a:rPr lang="ru-RU" sz="1600" dirty="0">
                <a:latin typeface="Times New Roman" pitchFamily="18"/>
                <a:cs typeface="Times New Roman Cyr" pitchFamily="18"/>
              </a:rPr>
              <a:t> </a:t>
            </a:r>
            <a:r>
              <a:rPr lang="ru-RU" sz="1600" b="1" dirty="0" err="1" smtClean="0">
                <a:latin typeface="Times New Roman" pitchFamily="18"/>
                <a:cs typeface="Times New Roman Cyr" pitchFamily="18"/>
              </a:rPr>
              <a:t>vinterpretovány</a:t>
            </a:r>
            <a:endParaRPr lang="en-GB" sz="1600" b="1" dirty="0" smtClean="0">
              <a:latin typeface="Times New Roman" pitchFamily="18"/>
              <a:cs typeface="Times New Roman Cyr" pitchFamily="18"/>
            </a:endParaRPr>
          </a:p>
          <a:p>
            <a:pPr lvl="0"/>
            <a:endParaRPr lang="en-GB" sz="1600" b="1" dirty="0">
              <a:solidFill>
                <a:srgbClr val="0000FF"/>
              </a:solidFill>
              <a:latin typeface="Times New Roman" pitchFamily="18"/>
              <a:cs typeface="Times New Roman Cyr" pitchFamily="18"/>
            </a:endParaRPr>
          </a:p>
          <a:p>
            <a:pPr lvl="0"/>
            <a:r>
              <a:rPr lang="en-GB" sz="1600" dirty="0" smtClean="0">
                <a:solidFill>
                  <a:srgbClr val="0000FF"/>
                </a:solidFill>
                <a:latin typeface="Times New Roman" pitchFamily="18"/>
              </a:rPr>
              <a:t>There </a:t>
            </a:r>
            <a:r>
              <a:rPr lang="en-GB" sz="1600" dirty="0">
                <a:solidFill>
                  <a:srgbClr val="0000FF"/>
                </a:solidFill>
                <a:latin typeface="Times New Roman" pitchFamily="18"/>
              </a:rPr>
              <a:t>is much that has been </a:t>
            </a:r>
            <a:r>
              <a:rPr lang="en-GB" sz="1600" b="1" dirty="0">
                <a:solidFill>
                  <a:srgbClr val="0000FF"/>
                </a:solidFill>
                <a:latin typeface="Times New Roman" pitchFamily="18"/>
              </a:rPr>
              <a:t>read into</a:t>
            </a:r>
            <a:r>
              <a:rPr lang="en-GB" sz="1600" dirty="0">
                <a:solidFill>
                  <a:srgbClr val="0000FF"/>
                </a:solidFill>
                <a:latin typeface="Times New Roman" pitchFamily="18"/>
                <a:cs typeface="Times New Roman CE" pitchFamily="18"/>
              </a:rPr>
              <a:t> the text, even in the back translations of the above passages from </a:t>
            </a:r>
            <a:r>
              <a:rPr lang="en-GB" sz="1600" dirty="0" err="1">
                <a:solidFill>
                  <a:srgbClr val="0000FF"/>
                </a:solidFill>
                <a:latin typeface="Times New Roman" pitchFamily="18"/>
                <a:cs typeface="Times New Roman CE" pitchFamily="18"/>
              </a:rPr>
              <a:t>Čapek</a:t>
            </a:r>
            <a:r>
              <a:rPr lang="en-GB" sz="1600" dirty="0">
                <a:solidFill>
                  <a:srgbClr val="0000FF"/>
                </a:solidFill>
                <a:latin typeface="Times New Roman" pitchFamily="18"/>
                <a:cs typeface="Times New Roman CE" pitchFamily="18"/>
              </a:rPr>
              <a:t>.</a:t>
            </a:r>
          </a:p>
        </p:txBody>
      </p:sp>
    </p:spTree>
  </p:cSld>
  <p:clrMapOvr>
    <a:masterClrMapping/>
  </p:clrMapOvr>
  <p:transition>
    <p:pull dir="r"/>
  </p:transition>
  <p:timing>
    <p:tnLst>
      <p:par>
        <p:cTn id="1" dur="indefinite" restart="never" nodeType="tmRoot"/>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name="page22">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pPr lvl="0"/>
            <a:r>
              <a:rPr lang="en-GB" smtClean="0"/>
              <a:t>InterCorp Workshop  září 2013   patrickcorness.wordpress.com</a:t>
            </a:r>
            <a:endParaRPr lang="en-GB" dirty="0"/>
          </a:p>
        </p:txBody>
      </p:sp>
      <p:sp>
        <p:nvSpPr>
          <p:cNvPr id="2" name="Title 1">
            <a:hlinkClick r:id="" action="ppaction://hlinkshowjump?jump=nextslide"/>
          </p:cNvPr>
          <p:cNvSpPr txBox="1">
            <a:spLocks noGrp="1"/>
          </p:cNvSpPr>
          <p:nvPr>
            <p:ph type="title" idx="4294967295"/>
          </p:nvPr>
        </p:nvSpPr>
        <p:spPr>
          <a:xfrm>
            <a:off x="220943" y="310845"/>
            <a:ext cx="8517170" cy="1140954"/>
          </a:xfrm>
        </p:spPr>
        <p:txBody>
          <a:bodyPr wrap="square" anchorCtr="0">
            <a:spAutoFit/>
          </a:bodyPr>
          <a:lstStyle/>
          <a:p>
            <a:pPr lvl="0"/>
            <a:r>
              <a:rPr lang="en-GB" sz="2000" dirty="0" err="1"/>
              <a:t>vyhledávání</a:t>
            </a:r>
            <a:r>
              <a:rPr lang="en-GB" sz="2000" dirty="0"/>
              <a:t> a </a:t>
            </a:r>
            <a:r>
              <a:rPr lang="en-GB" sz="2000" dirty="0" err="1"/>
              <a:t>čtyřjazyčný</a:t>
            </a:r>
            <a:r>
              <a:rPr lang="en-GB" sz="2000" dirty="0"/>
              <a:t> </a:t>
            </a:r>
            <a:r>
              <a:rPr lang="en-GB" sz="2000" dirty="0" err="1" smtClean="0"/>
              <a:t>výstup</a:t>
            </a:r>
            <a:r>
              <a:rPr lang="en-GB" sz="2000" dirty="0" smtClean="0"/>
              <a:t/>
            </a:r>
            <a:br>
              <a:rPr lang="en-GB" sz="2000" dirty="0" smtClean="0"/>
            </a:br>
            <a:r>
              <a:rPr lang="en-GB" sz="1600" dirty="0" err="1" smtClean="0"/>
              <a:t>translatologické</a:t>
            </a:r>
            <a:r>
              <a:rPr lang="en-GB" sz="1600" dirty="0" smtClean="0"/>
              <a:t> </a:t>
            </a:r>
            <a:r>
              <a:rPr lang="en-GB" sz="1600" dirty="0" err="1" smtClean="0"/>
              <a:t>termíny</a:t>
            </a:r>
            <a:r>
              <a:rPr lang="en-GB" sz="1600" dirty="0" smtClean="0"/>
              <a:t/>
            </a:r>
            <a:br>
              <a:rPr lang="en-GB" sz="1600" dirty="0" smtClean="0"/>
            </a:br>
            <a:r>
              <a:rPr lang="en-GB" sz="1600" dirty="0" smtClean="0"/>
              <a:t/>
            </a:r>
            <a:br>
              <a:rPr lang="en-GB" sz="1600" dirty="0" smtClean="0"/>
            </a:br>
            <a:r>
              <a:rPr lang="en-GB" sz="1600" b="1" dirty="0" err="1">
                <a:latin typeface="Times New Roman" pitchFamily="18"/>
              </a:rPr>
              <a:t>vinterpretuje</a:t>
            </a:r>
            <a:r>
              <a:rPr lang="en-GB" sz="1600" b="1" dirty="0">
                <a:latin typeface="Times New Roman" pitchFamily="18"/>
              </a:rPr>
              <a:t>  </a:t>
            </a:r>
            <a:r>
              <a:rPr lang="en-GB" sz="1600" b="1" dirty="0">
                <a:solidFill>
                  <a:srgbClr val="0000FF"/>
                </a:solidFill>
                <a:latin typeface="Times New Roman" pitchFamily="18"/>
              </a:rPr>
              <a:t>build...into  </a:t>
            </a:r>
            <a:r>
              <a:rPr lang="de-DE" sz="1600" b="1" dirty="0">
                <a:solidFill>
                  <a:srgbClr val="008000"/>
                </a:solidFill>
                <a:latin typeface="Times New Roman" pitchFamily="18"/>
              </a:rPr>
              <a:t>interpretiert...hinein  </a:t>
            </a:r>
            <a:r>
              <a:rPr lang="ru-RU" sz="1600" b="1" dirty="0" smtClean="0">
                <a:solidFill>
                  <a:srgbClr val="993300"/>
                </a:solidFill>
                <a:latin typeface="Times New Roman" pitchFamily="18"/>
                <a:cs typeface="Times New Roman Cyr" pitchFamily="18"/>
              </a:rPr>
              <a:t>раскрывает</a:t>
            </a:r>
            <a:endParaRPr lang="en-GB" sz="3600" dirty="0"/>
          </a:p>
        </p:txBody>
      </p:sp>
      <p:sp>
        <p:nvSpPr>
          <p:cNvPr id="3" name="Text Placeholder 2"/>
          <p:cNvSpPr txBox="1">
            <a:spLocks noGrp="1"/>
          </p:cNvSpPr>
          <p:nvPr>
            <p:ph type="body" idx="4294967295"/>
          </p:nvPr>
        </p:nvSpPr>
        <p:spPr>
          <a:xfrm>
            <a:off x="216360" y="1981983"/>
            <a:ext cx="8640000" cy="3356946"/>
          </a:xfrm>
        </p:spPr>
        <p:txBody>
          <a:bodyPr wrap="square" anchor="t" anchorCtr="0">
            <a:spAutoFit/>
          </a:bodyPr>
          <a:lstStyle/>
          <a:p>
            <a:pPr lvl="0"/>
            <a:r>
              <a:rPr lang="en-GB" sz="1600" dirty="0" err="1" smtClean="0">
                <a:latin typeface="Times New Roman" pitchFamily="18"/>
                <a:cs typeface="Times New Roman CE" pitchFamily="18"/>
              </a:rPr>
              <a:t>Překladatel</a:t>
            </a:r>
            <a:r>
              <a:rPr lang="en-GB" sz="1600" dirty="0" smtClean="0">
                <a:latin typeface="Times New Roman" pitchFamily="18"/>
                <a:cs typeface="Times New Roman CE" pitchFamily="18"/>
              </a:rPr>
              <a:t> </a:t>
            </a:r>
            <a:r>
              <a:rPr lang="en-GB" sz="1600" dirty="0" err="1">
                <a:latin typeface="Times New Roman" pitchFamily="18"/>
                <a:cs typeface="Times New Roman CE" pitchFamily="18"/>
              </a:rPr>
              <a:t>ovšem</a:t>
            </a:r>
            <a:r>
              <a:rPr lang="en-GB" sz="1600" dirty="0">
                <a:latin typeface="Times New Roman" pitchFamily="18"/>
                <a:cs typeface="Times New Roman CE" pitchFamily="18"/>
              </a:rPr>
              <a:t> </a:t>
            </a:r>
            <a:r>
              <a:rPr lang="en-GB" sz="1600" dirty="0" err="1">
                <a:latin typeface="Times New Roman" pitchFamily="18"/>
                <a:cs typeface="Times New Roman CE" pitchFamily="18"/>
              </a:rPr>
              <a:t>zná</a:t>
            </a:r>
            <a:r>
              <a:rPr lang="en-GB" sz="1600" dirty="0">
                <a:latin typeface="Times New Roman" pitchFamily="18"/>
                <a:cs typeface="Times New Roman CE" pitchFamily="18"/>
              </a:rPr>
              <a:t> </a:t>
            </a:r>
            <a:r>
              <a:rPr lang="en-GB" sz="1600" dirty="0" err="1">
                <a:latin typeface="Times New Roman" pitchFamily="18"/>
                <a:cs typeface="Times New Roman CE" pitchFamily="18"/>
              </a:rPr>
              <a:t>celý</a:t>
            </a:r>
            <a:r>
              <a:rPr lang="en-GB" sz="1600" dirty="0">
                <a:latin typeface="Times New Roman" pitchFamily="18"/>
                <a:cs typeface="Times New Roman CE" pitchFamily="18"/>
              </a:rPr>
              <a:t> </a:t>
            </a:r>
            <a:r>
              <a:rPr lang="en-GB" sz="1600" dirty="0" err="1">
                <a:latin typeface="Times New Roman" pitchFamily="18"/>
                <a:cs typeface="Times New Roman CE" pitchFamily="18"/>
              </a:rPr>
              <a:t>vývoj</a:t>
            </a:r>
            <a:r>
              <a:rPr lang="en-GB" sz="1600" dirty="0">
                <a:latin typeface="Times New Roman" pitchFamily="18"/>
                <a:cs typeface="Times New Roman CE" pitchFamily="18"/>
              </a:rPr>
              <a:t>, </a:t>
            </a:r>
            <a:r>
              <a:rPr lang="en-GB" sz="1600" dirty="0" err="1">
                <a:latin typeface="Times New Roman" pitchFamily="18"/>
                <a:cs typeface="Times New Roman CE" pitchFamily="18"/>
              </a:rPr>
              <a:t>který</a:t>
            </a:r>
            <a:r>
              <a:rPr lang="en-GB" sz="1600" dirty="0">
                <a:latin typeface="Times New Roman" pitchFamily="18"/>
                <a:cs typeface="Times New Roman CE" pitchFamily="18"/>
              </a:rPr>
              <a:t> </a:t>
            </a:r>
            <a:r>
              <a:rPr lang="en-GB" sz="1600" dirty="0" err="1">
                <a:latin typeface="Times New Roman" pitchFamily="18"/>
                <a:cs typeface="Times New Roman CE" pitchFamily="18"/>
              </a:rPr>
              <a:t>ve</a:t>
            </a:r>
            <a:r>
              <a:rPr lang="en-GB" sz="1600" dirty="0">
                <a:latin typeface="Times New Roman" pitchFamily="18"/>
                <a:cs typeface="Times New Roman CE" pitchFamily="18"/>
              </a:rPr>
              <a:t> </a:t>
            </a:r>
            <a:r>
              <a:rPr lang="en-GB" sz="1600" dirty="0" err="1">
                <a:latin typeface="Times New Roman" pitchFamily="18"/>
                <a:cs typeface="Times New Roman CE" pitchFamily="18"/>
              </a:rPr>
              <a:t>hře</a:t>
            </a:r>
            <a:r>
              <a:rPr lang="en-GB" sz="1600" dirty="0">
                <a:latin typeface="Times New Roman" pitchFamily="18"/>
                <a:cs typeface="Times New Roman CE" pitchFamily="18"/>
              </a:rPr>
              <a:t> </a:t>
            </a:r>
            <a:r>
              <a:rPr lang="en-GB" sz="1600" dirty="0" err="1">
                <a:latin typeface="Times New Roman" pitchFamily="18"/>
                <a:cs typeface="Times New Roman CE" pitchFamily="18"/>
              </a:rPr>
              <a:t>proběhne</a:t>
            </a:r>
            <a:r>
              <a:rPr lang="en-GB" sz="1600" dirty="0">
                <a:latin typeface="Times New Roman" pitchFamily="18"/>
                <a:cs typeface="Times New Roman CE" pitchFamily="18"/>
              </a:rPr>
              <a:t>, a </a:t>
            </a:r>
            <a:r>
              <a:rPr lang="en-GB" sz="1600" dirty="0" err="1">
                <a:latin typeface="Times New Roman" pitchFamily="18"/>
                <a:cs typeface="Times New Roman CE" pitchFamily="18"/>
              </a:rPr>
              <a:t>někdy</a:t>
            </a:r>
            <a:r>
              <a:rPr lang="en-GB" sz="1600" dirty="0">
                <a:latin typeface="Times New Roman" pitchFamily="18"/>
                <a:cs typeface="Times New Roman CE" pitchFamily="18"/>
              </a:rPr>
              <a:t> </a:t>
            </a:r>
            <a:r>
              <a:rPr lang="en-GB" sz="1600" dirty="0" err="1">
                <a:latin typeface="Times New Roman" pitchFamily="18"/>
                <a:cs typeface="Times New Roman CE" pitchFamily="18"/>
              </a:rPr>
              <a:t>tyto</a:t>
            </a:r>
            <a:r>
              <a:rPr lang="en-GB" sz="1600" dirty="0">
                <a:latin typeface="Times New Roman" pitchFamily="18"/>
                <a:cs typeface="Times New Roman CE" pitchFamily="18"/>
              </a:rPr>
              <a:t> </a:t>
            </a:r>
            <a:r>
              <a:rPr lang="en-GB" sz="1600" dirty="0" err="1">
                <a:latin typeface="Times New Roman" pitchFamily="18"/>
                <a:cs typeface="Times New Roman CE" pitchFamily="18"/>
              </a:rPr>
              <a:t>své</a:t>
            </a:r>
            <a:r>
              <a:rPr lang="en-GB" sz="1600" dirty="0">
                <a:latin typeface="Times New Roman" pitchFamily="18"/>
                <a:cs typeface="Times New Roman CE" pitchFamily="18"/>
              </a:rPr>
              <a:t> </a:t>
            </a:r>
            <a:r>
              <a:rPr lang="en-GB" sz="1600" dirty="0" err="1">
                <a:latin typeface="Times New Roman" pitchFamily="18"/>
                <a:cs typeface="Times New Roman CE" pitchFamily="18"/>
              </a:rPr>
              <a:t>vědomosti</a:t>
            </a:r>
            <a:r>
              <a:rPr lang="en-GB" sz="1600" dirty="0">
                <a:latin typeface="Times New Roman" pitchFamily="18"/>
                <a:cs typeface="Times New Roman CE" pitchFamily="18"/>
              </a:rPr>
              <a:t> </a:t>
            </a:r>
            <a:r>
              <a:rPr lang="en-GB" sz="1600" b="1" dirty="0" err="1">
                <a:latin typeface="Times New Roman" pitchFamily="18"/>
              </a:rPr>
              <a:t>vinterpretuje</a:t>
            </a:r>
            <a:r>
              <a:rPr lang="en-GB" sz="1600" dirty="0">
                <a:latin typeface="Times New Roman" pitchFamily="18"/>
                <a:cs typeface="Times New Roman CE" pitchFamily="18"/>
              </a:rPr>
              <a:t> </a:t>
            </a:r>
            <a:r>
              <a:rPr lang="en-GB" sz="1600" dirty="0" err="1">
                <a:latin typeface="Times New Roman" pitchFamily="18"/>
                <a:cs typeface="Times New Roman CE" pitchFamily="18"/>
              </a:rPr>
              <a:t>již</a:t>
            </a:r>
            <a:r>
              <a:rPr lang="en-GB" sz="1600" dirty="0">
                <a:latin typeface="Times New Roman" pitchFamily="18"/>
                <a:cs typeface="Times New Roman CE" pitchFamily="18"/>
              </a:rPr>
              <a:t> do </a:t>
            </a:r>
            <a:r>
              <a:rPr lang="en-GB" sz="1600" dirty="0" err="1">
                <a:latin typeface="Times New Roman" pitchFamily="18"/>
                <a:cs typeface="Times New Roman CE" pitchFamily="18"/>
              </a:rPr>
              <a:t>počátečních</a:t>
            </a:r>
            <a:r>
              <a:rPr lang="en-GB" sz="1600" dirty="0">
                <a:latin typeface="Times New Roman" pitchFamily="18"/>
                <a:cs typeface="Times New Roman CE" pitchFamily="18"/>
              </a:rPr>
              <a:t> </a:t>
            </a:r>
            <a:r>
              <a:rPr lang="en-GB" sz="1600" dirty="0" err="1" smtClean="0">
                <a:latin typeface="Times New Roman" pitchFamily="18"/>
                <a:cs typeface="Times New Roman CE" pitchFamily="18"/>
              </a:rPr>
              <a:t>scén</a:t>
            </a:r>
            <a:r>
              <a:rPr lang="en-GB" sz="1600" dirty="0" smtClean="0">
                <a:latin typeface="Times New Roman" pitchFamily="18"/>
                <a:cs typeface="Times New Roman CE" pitchFamily="18"/>
              </a:rPr>
              <a:t>.</a:t>
            </a:r>
          </a:p>
          <a:p>
            <a:pPr lvl="0"/>
            <a:r>
              <a:rPr lang="en-GB" sz="1600" dirty="0" smtClean="0">
                <a:solidFill>
                  <a:srgbClr val="0000FF"/>
                </a:solidFill>
                <a:latin typeface="Times New Roman" pitchFamily="18"/>
              </a:rPr>
              <a:t>Translators </a:t>
            </a:r>
            <a:r>
              <a:rPr lang="en-GB" sz="1600" dirty="0">
                <a:solidFill>
                  <a:srgbClr val="0000FF"/>
                </a:solidFill>
                <a:latin typeface="Times New Roman" pitchFamily="18"/>
              </a:rPr>
              <a:t>of course know the full story that is to unfold, and they are inclined to prematurely </a:t>
            </a:r>
            <a:r>
              <a:rPr lang="en-GB" sz="1600" b="1" dirty="0">
                <a:solidFill>
                  <a:srgbClr val="0000FF"/>
                </a:solidFill>
                <a:latin typeface="Times New Roman" pitchFamily="18"/>
              </a:rPr>
              <a:t>build</a:t>
            </a:r>
            <a:r>
              <a:rPr lang="en-GB" sz="1600" dirty="0">
                <a:solidFill>
                  <a:srgbClr val="0000FF"/>
                </a:solidFill>
                <a:latin typeface="Times New Roman" pitchFamily="18"/>
              </a:rPr>
              <a:t> their knowledge </a:t>
            </a:r>
            <a:r>
              <a:rPr lang="en-GB" sz="1600" b="1" dirty="0">
                <a:solidFill>
                  <a:srgbClr val="0000FF"/>
                </a:solidFill>
                <a:latin typeface="Times New Roman" pitchFamily="18"/>
              </a:rPr>
              <a:t>into</a:t>
            </a:r>
            <a:r>
              <a:rPr lang="en-GB" sz="1600" dirty="0">
                <a:solidFill>
                  <a:srgbClr val="0000FF"/>
                </a:solidFill>
                <a:latin typeface="Times New Roman" pitchFamily="18"/>
              </a:rPr>
              <a:t> the early scenes, as for example in </a:t>
            </a:r>
            <a:r>
              <a:rPr lang="en-GB" sz="1600" dirty="0" err="1">
                <a:solidFill>
                  <a:srgbClr val="0000FF"/>
                </a:solidFill>
                <a:latin typeface="Times New Roman" pitchFamily="18"/>
              </a:rPr>
              <a:t>Althaus’s</a:t>
            </a:r>
            <a:r>
              <a:rPr lang="en-GB" sz="1600" dirty="0">
                <a:solidFill>
                  <a:srgbClr val="0000FF"/>
                </a:solidFill>
                <a:latin typeface="Times New Roman" pitchFamily="18"/>
              </a:rPr>
              <a:t> translation of the ‘fencing match in words’ between </a:t>
            </a:r>
            <a:r>
              <a:rPr lang="en-GB" sz="1600" dirty="0" err="1">
                <a:solidFill>
                  <a:srgbClr val="0000FF"/>
                </a:solidFill>
                <a:latin typeface="Times New Roman" pitchFamily="18"/>
              </a:rPr>
              <a:t>Valère</a:t>
            </a:r>
            <a:r>
              <a:rPr lang="en-GB" sz="1600" dirty="0">
                <a:solidFill>
                  <a:srgbClr val="0000FF"/>
                </a:solidFill>
                <a:latin typeface="Times New Roman" pitchFamily="18"/>
              </a:rPr>
              <a:t> und </a:t>
            </a:r>
            <a:r>
              <a:rPr lang="en-GB" sz="1600" dirty="0" err="1">
                <a:solidFill>
                  <a:srgbClr val="0000FF"/>
                </a:solidFill>
                <a:latin typeface="Times New Roman" pitchFamily="18"/>
              </a:rPr>
              <a:t>Mariane</a:t>
            </a:r>
            <a:r>
              <a:rPr lang="en-GB" sz="1600" dirty="0">
                <a:solidFill>
                  <a:srgbClr val="0000FF"/>
                </a:solidFill>
                <a:latin typeface="Times New Roman" pitchFamily="18"/>
              </a:rPr>
              <a:t> quoted in 5.4 above (Verbal Action</a:t>
            </a:r>
            <a:r>
              <a:rPr lang="en-GB" sz="1600" dirty="0" smtClean="0">
                <a:solidFill>
                  <a:srgbClr val="0000FF"/>
                </a:solidFill>
                <a:latin typeface="Times New Roman" pitchFamily="18"/>
              </a:rPr>
              <a:t>).</a:t>
            </a:r>
          </a:p>
          <a:p>
            <a:pPr lvl="0"/>
            <a:r>
              <a:rPr lang="de-DE" sz="1600" dirty="0" smtClean="0">
                <a:solidFill>
                  <a:srgbClr val="008000"/>
                </a:solidFill>
                <a:latin typeface="Times New Roman" pitchFamily="18"/>
              </a:rPr>
              <a:t>Der </a:t>
            </a:r>
            <a:r>
              <a:rPr lang="de-DE" sz="1600" dirty="0">
                <a:solidFill>
                  <a:srgbClr val="008000"/>
                </a:solidFill>
                <a:latin typeface="Times New Roman" pitchFamily="18"/>
              </a:rPr>
              <a:t>Übersetzer kennt freilich die ganze Entwicklung, die das Stück durchläuft, und er </a:t>
            </a:r>
            <a:r>
              <a:rPr lang="de-DE" sz="1600" b="1" dirty="0">
                <a:solidFill>
                  <a:srgbClr val="008000"/>
                </a:solidFill>
                <a:latin typeface="Times New Roman" pitchFamily="18"/>
              </a:rPr>
              <a:t>interpretiert</a:t>
            </a:r>
            <a:r>
              <a:rPr lang="de-DE" sz="1600" dirty="0">
                <a:solidFill>
                  <a:srgbClr val="008000"/>
                </a:solidFill>
                <a:latin typeface="Times New Roman" pitchFamily="18"/>
              </a:rPr>
              <a:t> sein Wissen manchmal schon in die Anfangsszenen </a:t>
            </a:r>
            <a:r>
              <a:rPr lang="de-DE" sz="1600" b="1" dirty="0">
                <a:solidFill>
                  <a:srgbClr val="008000"/>
                </a:solidFill>
                <a:latin typeface="Times New Roman" pitchFamily="18"/>
              </a:rPr>
              <a:t>hinein</a:t>
            </a:r>
            <a:r>
              <a:rPr lang="de-DE" sz="1600" dirty="0">
                <a:solidFill>
                  <a:srgbClr val="008000"/>
                </a:solidFill>
                <a:latin typeface="Times New Roman" pitchFamily="18"/>
              </a:rPr>
              <a:t> (z. B. in dem Redestreit zwischen Valère und Marianne in der zitierten Übersetzung von Althaus</a:t>
            </a:r>
            <a:r>
              <a:rPr lang="de-DE" sz="1600" dirty="0" smtClean="0">
                <a:solidFill>
                  <a:srgbClr val="008000"/>
                </a:solidFill>
                <a:latin typeface="Times New Roman" pitchFamily="18"/>
              </a:rPr>
              <a:t>).</a:t>
            </a:r>
          </a:p>
          <a:p>
            <a:pPr lvl="0"/>
            <a:r>
              <a:rPr lang="ru-RU" sz="1600" dirty="0" smtClean="0">
                <a:solidFill>
                  <a:srgbClr val="993300"/>
                </a:solidFill>
                <a:latin typeface="Times New Roman" pitchFamily="18"/>
                <a:cs typeface="Times New Roman Cyr" pitchFamily="18"/>
              </a:rPr>
              <a:t>Переводчику</a:t>
            </a:r>
            <a:r>
              <a:rPr lang="ru-RU" sz="1600" dirty="0">
                <a:solidFill>
                  <a:srgbClr val="993300"/>
                </a:solidFill>
                <a:latin typeface="Times New Roman" pitchFamily="18"/>
                <a:cs typeface="Times New Roman Cyr" pitchFamily="18"/>
              </a:rPr>
              <a:t>, разумеется, известен весь путь развития, который предстоит пройти персонажу на протяжении спектакля, и он иногда </a:t>
            </a:r>
            <a:r>
              <a:rPr lang="ru-RU" sz="1600" b="1" dirty="0">
                <a:solidFill>
                  <a:srgbClr val="993300"/>
                </a:solidFill>
                <a:latin typeface="Times New Roman" pitchFamily="18"/>
                <a:cs typeface="Times New Roman Cyr" pitchFamily="18"/>
              </a:rPr>
              <a:t>раскрывает</a:t>
            </a:r>
            <a:r>
              <a:rPr lang="ru-RU" sz="1600" dirty="0">
                <a:solidFill>
                  <a:srgbClr val="993300"/>
                </a:solidFill>
                <a:latin typeface="Times New Roman" pitchFamily="18"/>
                <a:cs typeface="Times New Roman Cyr" pitchFamily="18"/>
              </a:rPr>
              <a:t> эти свои знания уже в начальных сценах.</a:t>
            </a:r>
          </a:p>
        </p:txBody>
      </p:sp>
    </p:spTree>
  </p:cSld>
  <p:clrMapOvr>
    <a:masterClrMapping/>
  </p:clrMapOvr>
  <p:transition>
    <p:pull dir="r"/>
  </p:transition>
  <p:timing>
    <p:tnLst>
      <p:par>
        <p:cTn id="1" dur="indefinite" restart="never" nodeType="tmRoot"/>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name="page23">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pPr lvl="0"/>
            <a:r>
              <a:rPr lang="en-GB" smtClean="0"/>
              <a:t>InterCorp Workshop  září 2013   patrickcorness.wordpress.com</a:t>
            </a:r>
            <a:endParaRPr lang="en-GB"/>
          </a:p>
        </p:txBody>
      </p:sp>
      <p:sp>
        <p:nvSpPr>
          <p:cNvPr id="2" name="Title 1">
            <a:hlinkClick r:id="" action="ppaction://hlinkshowjump?jump=nextslide"/>
          </p:cNvPr>
          <p:cNvSpPr txBox="1">
            <a:spLocks noGrp="1"/>
          </p:cNvSpPr>
          <p:nvPr>
            <p:ph type="title" idx="4294967295"/>
          </p:nvPr>
        </p:nvSpPr>
        <p:spPr>
          <a:xfrm>
            <a:off x="429648" y="356435"/>
            <a:ext cx="8460000" cy="1140954"/>
          </a:xfrm>
        </p:spPr>
        <p:txBody>
          <a:bodyPr wrap="square" anchorCtr="0">
            <a:spAutoFit/>
          </a:bodyPr>
          <a:lstStyle/>
          <a:p>
            <a:pPr lvl="0"/>
            <a:r>
              <a:rPr lang="en-GB" sz="2000" dirty="0" err="1"/>
              <a:t>vyhledávání</a:t>
            </a:r>
            <a:r>
              <a:rPr lang="en-GB" sz="2000" dirty="0"/>
              <a:t> a </a:t>
            </a:r>
            <a:r>
              <a:rPr lang="en-GB" sz="2000" dirty="0" err="1"/>
              <a:t>čtyřjazyčný</a:t>
            </a:r>
            <a:r>
              <a:rPr lang="en-GB" sz="2000" dirty="0"/>
              <a:t> </a:t>
            </a:r>
            <a:r>
              <a:rPr lang="en-GB" sz="2000" dirty="0" err="1" smtClean="0"/>
              <a:t>výstup</a:t>
            </a:r>
            <a:r>
              <a:rPr lang="en-GB" sz="2000" dirty="0" smtClean="0"/>
              <a:t/>
            </a:r>
            <a:br>
              <a:rPr lang="en-GB" sz="2000" dirty="0" smtClean="0"/>
            </a:br>
            <a:r>
              <a:rPr lang="en-GB" sz="1600" dirty="0" err="1" smtClean="0"/>
              <a:t>translatologické</a:t>
            </a:r>
            <a:r>
              <a:rPr lang="en-GB" sz="1600" dirty="0" smtClean="0"/>
              <a:t> </a:t>
            </a:r>
            <a:r>
              <a:rPr lang="en-GB" sz="1600" dirty="0" err="1" smtClean="0"/>
              <a:t>termíny</a:t>
            </a:r>
            <a:r>
              <a:rPr lang="en-GB" sz="1600" dirty="0" smtClean="0"/>
              <a:t/>
            </a:r>
            <a:br>
              <a:rPr lang="en-GB" sz="1600" dirty="0" smtClean="0"/>
            </a:br>
            <a:r>
              <a:rPr lang="en-GB" sz="1600" dirty="0" smtClean="0"/>
              <a:t/>
            </a:r>
            <a:br>
              <a:rPr lang="en-GB" sz="1600" dirty="0" smtClean="0"/>
            </a:br>
            <a:r>
              <a:rPr lang="cs-CZ" sz="1600" b="1" dirty="0">
                <a:latin typeface="Times New Roman" pitchFamily="18"/>
                <a:ea typeface="Arial Unicode MS" pitchFamily="34"/>
                <a:cs typeface="Times New Roman" pitchFamily="18"/>
              </a:rPr>
              <a:t>dokreslovat</a:t>
            </a:r>
            <a:r>
              <a:rPr lang="ru-RU" sz="1600" b="1" dirty="0">
                <a:latin typeface="Times New Roman" pitchFamily="18"/>
                <a:cs typeface="Times New Roman Cyr" pitchFamily="18"/>
              </a:rPr>
              <a:t>  </a:t>
            </a:r>
            <a:r>
              <a:rPr lang="ru-RU" sz="1600" b="1" dirty="0" err="1">
                <a:solidFill>
                  <a:srgbClr val="0000FF"/>
                </a:solidFill>
                <a:latin typeface="Times New Roman" pitchFamily="18"/>
                <a:ea typeface="Arial Unicode MS" pitchFamily="34"/>
                <a:cs typeface="Times New Roman" pitchFamily="18"/>
              </a:rPr>
              <a:t>fill</a:t>
            </a:r>
            <a:r>
              <a:rPr lang="ru-RU" sz="1600" b="1" dirty="0">
                <a:solidFill>
                  <a:srgbClr val="0000FF"/>
                </a:solidFill>
                <a:latin typeface="Times New Roman" pitchFamily="18"/>
                <a:ea typeface="Arial Unicode MS" pitchFamily="34"/>
                <a:cs typeface="Times New Roman" pitchFamily="18"/>
              </a:rPr>
              <a:t> </a:t>
            </a:r>
            <a:r>
              <a:rPr lang="ru-RU" sz="1600" b="1" dirty="0" err="1">
                <a:solidFill>
                  <a:srgbClr val="0000FF"/>
                </a:solidFill>
                <a:latin typeface="Times New Roman" pitchFamily="18"/>
                <a:ea typeface="Arial Unicode MS" pitchFamily="34"/>
                <a:cs typeface="Times New Roman" pitchFamily="18"/>
              </a:rPr>
              <a:t>out</a:t>
            </a:r>
            <a:r>
              <a:rPr lang="ru-RU" sz="1600" b="1" dirty="0">
                <a:solidFill>
                  <a:srgbClr val="0000FF"/>
                </a:solidFill>
                <a:latin typeface="Times New Roman" pitchFamily="18"/>
                <a:cs typeface="Times New Roman Cyr" pitchFamily="18"/>
              </a:rPr>
              <a:t>  </a:t>
            </a:r>
            <a:r>
              <a:rPr lang="de-DE" sz="1600" b="1" dirty="0">
                <a:solidFill>
                  <a:srgbClr val="008000"/>
                </a:solidFill>
                <a:latin typeface="Times New Roman" pitchFamily="18"/>
                <a:ea typeface="Arial Unicode MS" pitchFamily="34"/>
                <a:cs typeface="Times New Roman" pitchFamily="18"/>
              </a:rPr>
              <a:t>zuende zeichnen</a:t>
            </a:r>
            <a:r>
              <a:rPr lang="de-DE" sz="1600" b="1" dirty="0">
                <a:solidFill>
                  <a:srgbClr val="008000"/>
                </a:solidFill>
                <a:latin typeface="Times New Roman" pitchFamily="18"/>
                <a:cs typeface="Times New Roman Cyr" pitchFamily="18"/>
              </a:rPr>
              <a:t>  </a:t>
            </a:r>
            <a:r>
              <a:rPr lang="ru-RU" sz="1600" b="1" dirty="0" smtClean="0">
                <a:solidFill>
                  <a:srgbClr val="993300"/>
                </a:solidFill>
                <a:latin typeface="Times New Roman" pitchFamily="18"/>
                <a:ea typeface="Arial Unicode MS" pitchFamily="34"/>
                <a:cs typeface="Times New Roman Cyr" pitchFamily="18"/>
              </a:rPr>
              <a:t>дописывать</a:t>
            </a:r>
            <a:endParaRPr lang="en-GB" sz="3600" dirty="0"/>
          </a:p>
        </p:txBody>
      </p:sp>
      <p:sp>
        <p:nvSpPr>
          <p:cNvPr id="3" name="Text Placeholder 2"/>
          <p:cNvSpPr txBox="1">
            <a:spLocks noGrp="1"/>
          </p:cNvSpPr>
          <p:nvPr>
            <p:ph type="body" idx="4294967295"/>
          </p:nvPr>
        </p:nvSpPr>
        <p:spPr>
          <a:xfrm>
            <a:off x="429648" y="2098133"/>
            <a:ext cx="8460000" cy="2766015"/>
          </a:xfrm>
        </p:spPr>
        <p:txBody>
          <a:bodyPr wrap="square" anchor="t" anchorCtr="0">
            <a:spAutoFit/>
          </a:bodyPr>
          <a:lstStyle/>
          <a:p>
            <a:pPr lvl="0"/>
            <a:r>
              <a:rPr lang="cs-CZ" sz="1600" dirty="0" smtClean="0">
                <a:latin typeface="Times New Roman" pitchFamily="18"/>
                <a:ea typeface="Arial Unicode MS" pitchFamily="34"/>
                <a:cs typeface="Times New Roman CE" pitchFamily="18"/>
              </a:rPr>
              <a:t>není </a:t>
            </a:r>
            <a:r>
              <a:rPr lang="cs-CZ" sz="1600" dirty="0">
                <a:latin typeface="Times New Roman" pitchFamily="18"/>
                <a:ea typeface="Arial Unicode MS" pitchFamily="34"/>
                <a:cs typeface="Times New Roman CE" pitchFamily="18"/>
              </a:rPr>
              <a:t>správné vysvětlovat náznak, doříkat zámlku, </a:t>
            </a:r>
            <a:r>
              <a:rPr lang="cs-CZ" sz="1600" b="1" dirty="0">
                <a:latin typeface="Times New Roman" pitchFamily="18"/>
                <a:ea typeface="Arial Unicode MS" pitchFamily="34"/>
                <a:cs typeface="Times New Roman" pitchFamily="18"/>
              </a:rPr>
              <a:t>dokreslovat</a:t>
            </a:r>
            <a:r>
              <a:rPr lang="cs-CZ" sz="1600" dirty="0">
                <a:latin typeface="Times New Roman" pitchFamily="18"/>
                <a:ea typeface="Arial Unicode MS" pitchFamily="34"/>
                <a:cs typeface="Times New Roman" pitchFamily="18"/>
              </a:rPr>
              <a:t> dílo tam, kde ani </a:t>
            </a:r>
            <a:r>
              <a:rPr lang="cs-CZ" sz="1600" dirty="0">
                <a:latin typeface="Times New Roman" pitchFamily="18"/>
                <a:ea typeface="Arial Unicode MS" pitchFamily="34"/>
                <a:cs typeface="Times New Roman CE" pitchFamily="18"/>
              </a:rPr>
              <a:t>pro čtenáře originálu nebylo vše naplno řečeno.</a:t>
            </a:r>
          </a:p>
          <a:p>
            <a:pPr lvl="0"/>
            <a:r>
              <a:rPr lang="ru-RU" sz="1600" dirty="0" err="1">
                <a:solidFill>
                  <a:srgbClr val="0000FF"/>
                </a:solidFill>
                <a:latin typeface="Times New Roman" pitchFamily="18"/>
                <a:ea typeface="Arial Unicode MS" pitchFamily="34"/>
                <a:cs typeface="Times New Roman" pitchFamily="18"/>
              </a:rPr>
              <a:t>It</a:t>
            </a:r>
            <a:r>
              <a:rPr lang="ru-RU" sz="1600" dirty="0">
                <a:solidFill>
                  <a:srgbClr val="0000FF"/>
                </a:solidFill>
                <a:latin typeface="Times New Roman" pitchFamily="18"/>
                <a:ea typeface="Arial Unicode MS" pitchFamily="34"/>
                <a:cs typeface="Times New Roman" pitchFamily="18"/>
              </a:rPr>
              <a:t> </a:t>
            </a:r>
            <a:r>
              <a:rPr lang="ru-RU" sz="1600" dirty="0" err="1">
                <a:solidFill>
                  <a:srgbClr val="0000FF"/>
                </a:solidFill>
                <a:latin typeface="Times New Roman" pitchFamily="18"/>
                <a:ea typeface="Arial Unicode MS" pitchFamily="34"/>
                <a:cs typeface="Times New Roman" pitchFamily="18"/>
              </a:rPr>
              <a:t>is</a:t>
            </a:r>
            <a:r>
              <a:rPr lang="ru-RU" sz="1600" dirty="0">
                <a:solidFill>
                  <a:srgbClr val="0000FF"/>
                </a:solidFill>
                <a:latin typeface="Times New Roman" pitchFamily="18"/>
                <a:ea typeface="Arial Unicode MS" pitchFamily="34"/>
                <a:cs typeface="Times New Roman" pitchFamily="18"/>
              </a:rPr>
              <a:t> </a:t>
            </a:r>
            <a:r>
              <a:rPr lang="ru-RU" sz="1600" dirty="0" err="1">
                <a:solidFill>
                  <a:srgbClr val="0000FF"/>
                </a:solidFill>
                <a:latin typeface="Times New Roman" pitchFamily="18"/>
                <a:ea typeface="Arial Unicode MS" pitchFamily="34"/>
                <a:cs typeface="Times New Roman" pitchFamily="18"/>
              </a:rPr>
              <a:t>not</a:t>
            </a:r>
            <a:r>
              <a:rPr lang="ru-RU" sz="1600" dirty="0">
                <a:solidFill>
                  <a:srgbClr val="0000FF"/>
                </a:solidFill>
                <a:latin typeface="Times New Roman" pitchFamily="18"/>
                <a:ea typeface="Arial Unicode MS" pitchFamily="34"/>
                <a:cs typeface="Times New Roman" pitchFamily="18"/>
              </a:rPr>
              <a:t> </a:t>
            </a:r>
            <a:r>
              <a:rPr lang="ru-RU" sz="1600" dirty="0" err="1">
                <a:solidFill>
                  <a:srgbClr val="0000FF"/>
                </a:solidFill>
                <a:latin typeface="Times New Roman" pitchFamily="18"/>
                <a:ea typeface="Arial Unicode MS" pitchFamily="34"/>
                <a:cs typeface="Times New Roman" pitchFamily="18"/>
              </a:rPr>
              <a:t>appropriate</a:t>
            </a:r>
            <a:r>
              <a:rPr lang="ru-RU" sz="1600" dirty="0">
                <a:solidFill>
                  <a:srgbClr val="0000FF"/>
                </a:solidFill>
                <a:latin typeface="Times New Roman" pitchFamily="18"/>
                <a:ea typeface="Arial Unicode MS" pitchFamily="34"/>
                <a:cs typeface="Times New Roman" pitchFamily="18"/>
              </a:rPr>
              <a:t>, </a:t>
            </a:r>
            <a:r>
              <a:rPr lang="ru-RU" sz="1600" dirty="0" err="1">
                <a:solidFill>
                  <a:srgbClr val="0000FF"/>
                </a:solidFill>
                <a:latin typeface="Times New Roman" pitchFamily="18"/>
                <a:ea typeface="Arial Unicode MS" pitchFamily="34"/>
                <a:cs typeface="Times New Roman" pitchFamily="18"/>
              </a:rPr>
              <a:t>however</a:t>
            </a:r>
            <a:r>
              <a:rPr lang="ru-RU" sz="1600" dirty="0">
                <a:solidFill>
                  <a:srgbClr val="0000FF"/>
                </a:solidFill>
                <a:latin typeface="Times New Roman" pitchFamily="18"/>
                <a:ea typeface="Arial Unicode MS" pitchFamily="34"/>
                <a:cs typeface="Times New Roman" pitchFamily="18"/>
              </a:rPr>
              <a:t>, </a:t>
            </a:r>
            <a:r>
              <a:rPr lang="ru-RU" sz="1600" dirty="0" err="1">
                <a:solidFill>
                  <a:srgbClr val="0000FF"/>
                </a:solidFill>
                <a:latin typeface="Times New Roman" pitchFamily="18"/>
                <a:ea typeface="Arial Unicode MS" pitchFamily="34"/>
                <a:cs typeface="Times New Roman" pitchFamily="18"/>
              </a:rPr>
              <a:t>to</a:t>
            </a:r>
            <a:r>
              <a:rPr lang="ru-RU" sz="1600" dirty="0">
                <a:solidFill>
                  <a:srgbClr val="0000FF"/>
                </a:solidFill>
                <a:latin typeface="Times New Roman" pitchFamily="18"/>
                <a:ea typeface="Arial Unicode MS" pitchFamily="34"/>
                <a:cs typeface="Times New Roman" pitchFamily="18"/>
              </a:rPr>
              <a:t> </a:t>
            </a:r>
            <a:r>
              <a:rPr lang="ru-RU" sz="1600" dirty="0" err="1">
                <a:solidFill>
                  <a:srgbClr val="0000FF"/>
                </a:solidFill>
                <a:latin typeface="Times New Roman" pitchFamily="18"/>
                <a:ea typeface="Arial Unicode MS" pitchFamily="34"/>
                <a:cs typeface="Times New Roman" pitchFamily="18"/>
              </a:rPr>
              <a:t>explicate</a:t>
            </a:r>
            <a:r>
              <a:rPr lang="ru-RU" sz="1600" dirty="0">
                <a:solidFill>
                  <a:srgbClr val="0000FF"/>
                </a:solidFill>
                <a:latin typeface="Times New Roman" pitchFamily="18"/>
                <a:ea typeface="Arial Unicode MS" pitchFamily="34"/>
                <a:cs typeface="Times New Roman" pitchFamily="18"/>
              </a:rPr>
              <a:t> </a:t>
            </a:r>
            <a:r>
              <a:rPr lang="ru-RU" sz="1600" dirty="0" err="1">
                <a:solidFill>
                  <a:srgbClr val="0000FF"/>
                </a:solidFill>
                <a:latin typeface="Times New Roman" pitchFamily="18"/>
                <a:ea typeface="Arial Unicode MS" pitchFamily="34"/>
                <a:cs typeface="Times New Roman" pitchFamily="18"/>
              </a:rPr>
              <a:t>hints</a:t>
            </a:r>
            <a:r>
              <a:rPr lang="ru-RU" sz="1600" dirty="0">
                <a:solidFill>
                  <a:srgbClr val="0000FF"/>
                </a:solidFill>
                <a:latin typeface="Times New Roman" pitchFamily="18"/>
                <a:ea typeface="Arial Unicode MS" pitchFamily="34"/>
                <a:cs typeface="Times New Roman" pitchFamily="18"/>
              </a:rPr>
              <a:t>, </a:t>
            </a:r>
            <a:r>
              <a:rPr lang="ru-RU" sz="1600" dirty="0" err="1">
                <a:solidFill>
                  <a:srgbClr val="0000FF"/>
                </a:solidFill>
                <a:latin typeface="Times New Roman" pitchFamily="18"/>
                <a:ea typeface="Arial Unicode MS" pitchFamily="34"/>
                <a:cs typeface="Times New Roman" pitchFamily="18"/>
              </a:rPr>
              <a:t>spell</a:t>
            </a:r>
            <a:r>
              <a:rPr lang="ru-RU" sz="1600" dirty="0">
                <a:solidFill>
                  <a:srgbClr val="0000FF"/>
                </a:solidFill>
                <a:latin typeface="Times New Roman" pitchFamily="18"/>
                <a:ea typeface="Arial Unicode MS" pitchFamily="34"/>
                <a:cs typeface="Times New Roman" pitchFamily="18"/>
              </a:rPr>
              <a:t> </a:t>
            </a:r>
            <a:r>
              <a:rPr lang="ru-RU" sz="1600" dirty="0" err="1">
                <a:solidFill>
                  <a:srgbClr val="0000FF"/>
                </a:solidFill>
                <a:latin typeface="Times New Roman" pitchFamily="18"/>
                <a:ea typeface="Arial Unicode MS" pitchFamily="34"/>
                <a:cs typeface="Times New Roman" pitchFamily="18"/>
              </a:rPr>
              <a:t>out</a:t>
            </a:r>
            <a:r>
              <a:rPr lang="ru-RU" sz="1600" dirty="0">
                <a:solidFill>
                  <a:srgbClr val="0000FF"/>
                </a:solidFill>
                <a:latin typeface="Times New Roman" pitchFamily="18"/>
                <a:ea typeface="Arial Unicode MS" pitchFamily="34"/>
                <a:cs typeface="Times New Roman" pitchFamily="18"/>
              </a:rPr>
              <a:t> </a:t>
            </a:r>
            <a:r>
              <a:rPr lang="ru-RU" sz="1600" dirty="0" err="1">
                <a:solidFill>
                  <a:srgbClr val="0000FF"/>
                </a:solidFill>
                <a:latin typeface="Times New Roman" pitchFamily="18"/>
                <a:ea typeface="Arial Unicode MS" pitchFamily="34"/>
                <a:cs typeface="Times New Roman" pitchFamily="18"/>
              </a:rPr>
              <a:t>what</a:t>
            </a:r>
            <a:r>
              <a:rPr lang="ru-RU" sz="1600" dirty="0">
                <a:solidFill>
                  <a:srgbClr val="0000FF"/>
                </a:solidFill>
                <a:latin typeface="Times New Roman" pitchFamily="18"/>
                <a:ea typeface="Arial Unicode MS" pitchFamily="34"/>
                <a:cs typeface="Times New Roman" pitchFamily="18"/>
              </a:rPr>
              <a:t> </a:t>
            </a:r>
            <a:r>
              <a:rPr lang="ru-RU" sz="1600" dirty="0" err="1">
                <a:solidFill>
                  <a:srgbClr val="0000FF"/>
                </a:solidFill>
                <a:latin typeface="Times New Roman" pitchFamily="18"/>
                <a:ea typeface="Arial Unicode MS" pitchFamily="34"/>
                <a:cs typeface="Times New Roman" pitchFamily="18"/>
              </a:rPr>
              <a:t>was</a:t>
            </a:r>
            <a:r>
              <a:rPr lang="ru-RU" sz="1600" dirty="0">
                <a:solidFill>
                  <a:srgbClr val="0000FF"/>
                </a:solidFill>
                <a:latin typeface="Times New Roman" pitchFamily="18"/>
                <a:ea typeface="Arial Unicode MS" pitchFamily="34"/>
                <a:cs typeface="Times New Roman" pitchFamily="18"/>
              </a:rPr>
              <a:t> </a:t>
            </a:r>
            <a:r>
              <a:rPr lang="ru-RU" sz="1600" dirty="0" err="1">
                <a:solidFill>
                  <a:srgbClr val="0000FF"/>
                </a:solidFill>
                <a:latin typeface="Times New Roman" pitchFamily="18"/>
                <a:ea typeface="Arial Unicode MS" pitchFamily="34"/>
                <a:cs typeface="Times New Roman" pitchFamily="18"/>
              </a:rPr>
              <a:t>left</a:t>
            </a:r>
            <a:r>
              <a:rPr lang="ru-RU" sz="1600" dirty="0">
                <a:solidFill>
                  <a:srgbClr val="0000FF"/>
                </a:solidFill>
                <a:latin typeface="Times New Roman" pitchFamily="18"/>
                <a:ea typeface="Arial Unicode MS" pitchFamily="34"/>
                <a:cs typeface="Times New Roman" pitchFamily="18"/>
              </a:rPr>
              <a:t> </a:t>
            </a:r>
            <a:r>
              <a:rPr lang="ru-RU" sz="1600" dirty="0" err="1">
                <a:solidFill>
                  <a:srgbClr val="0000FF"/>
                </a:solidFill>
                <a:latin typeface="Times New Roman" pitchFamily="18"/>
                <a:ea typeface="Arial Unicode MS" pitchFamily="34"/>
                <a:cs typeface="Times New Roman" pitchFamily="18"/>
              </a:rPr>
              <a:t>unsaid</a:t>
            </a:r>
            <a:r>
              <a:rPr lang="ru-RU" sz="1600" dirty="0">
                <a:solidFill>
                  <a:srgbClr val="0000FF"/>
                </a:solidFill>
                <a:latin typeface="Times New Roman" pitchFamily="18"/>
                <a:ea typeface="Arial Unicode MS" pitchFamily="34"/>
                <a:cs typeface="Times New Roman" pitchFamily="18"/>
              </a:rPr>
              <a:t> </a:t>
            </a:r>
            <a:r>
              <a:rPr lang="ru-RU" sz="1600" dirty="0" err="1">
                <a:solidFill>
                  <a:srgbClr val="0000FF"/>
                </a:solidFill>
                <a:latin typeface="Times New Roman" pitchFamily="18"/>
                <a:ea typeface="Arial Unicode MS" pitchFamily="34"/>
                <a:cs typeface="Times New Roman" pitchFamily="18"/>
              </a:rPr>
              <a:t>or</a:t>
            </a:r>
            <a:r>
              <a:rPr lang="ru-RU" sz="1600" dirty="0">
                <a:solidFill>
                  <a:srgbClr val="0000FF"/>
                </a:solidFill>
                <a:latin typeface="Times New Roman" pitchFamily="18"/>
                <a:ea typeface="Arial Unicode MS" pitchFamily="34"/>
                <a:cs typeface="Times New Roman" pitchFamily="18"/>
              </a:rPr>
              <a:t> </a:t>
            </a:r>
            <a:r>
              <a:rPr lang="ru-RU" sz="1600" b="1" dirty="0" err="1">
                <a:solidFill>
                  <a:srgbClr val="0000FF"/>
                </a:solidFill>
                <a:latin typeface="Times New Roman" pitchFamily="18"/>
                <a:ea typeface="Arial Unicode MS" pitchFamily="34"/>
                <a:cs typeface="Times New Roman" pitchFamily="18"/>
              </a:rPr>
              <a:t>fill</a:t>
            </a:r>
            <a:r>
              <a:rPr lang="ru-RU" sz="1600" b="1" dirty="0">
                <a:solidFill>
                  <a:srgbClr val="0000FF"/>
                </a:solidFill>
                <a:latin typeface="Times New Roman" pitchFamily="18"/>
                <a:ea typeface="Arial Unicode MS" pitchFamily="34"/>
                <a:cs typeface="Times New Roman" pitchFamily="18"/>
              </a:rPr>
              <a:t> </a:t>
            </a:r>
            <a:r>
              <a:rPr lang="ru-RU" sz="1600" b="1" dirty="0" err="1">
                <a:solidFill>
                  <a:srgbClr val="0000FF"/>
                </a:solidFill>
                <a:latin typeface="Times New Roman" pitchFamily="18"/>
                <a:ea typeface="Arial Unicode MS" pitchFamily="34"/>
                <a:cs typeface="Times New Roman" pitchFamily="18"/>
              </a:rPr>
              <a:t>out</a:t>
            </a:r>
            <a:r>
              <a:rPr lang="ru-RU" sz="1600" b="1" dirty="0">
                <a:solidFill>
                  <a:srgbClr val="0000FF"/>
                </a:solidFill>
                <a:latin typeface="Times New Roman" pitchFamily="18"/>
                <a:ea typeface="Arial Unicode MS" pitchFamily="34"/>
                <a:cs typeface="Times New Roman" pitchFamily="18"/>
              </a:rPr>
              <a:t> </a:t>
            </a:r>
            <a:r>
              <a:rPr lang="ru-RU" sz="1600" b="1" dirty="0" err="1">
                <a:solidFill>
                  <a:srgbClr val="0000FF"/>
                </a:solidFill>
                <a:latin typeface="Times New Roman" pitchFamily="18"/>
                <a:ea typeface="Arial Unicode MS" pitchFamily="34"/>
                <a:cs typeface="Times New Roman" pitchFamily="18"/>
              </a:rPr>
              <a:t>the</a:t>
            </a:r>
            <a:r>
              <a:rPr lang="ru-RU" sz="1600" b="1" dirty="0">
                <a:solidFill>
                  <a:srgbClr val="0000FF"/>
                </a:solidFill>
                <a:latin typeface="Times New Roman" pitchFamily="18"/>
                <a:ea typeface="Arial Unicode MS" pitchFamily="34"/>
                <a:cs typeface="Times New Roman" pitchFamily="18"/>
              </a:rPr>
              <a:t> </a:t>
            </a:r>
            <a:r>
              <a:rPr lang="ru-RU" sz="1600" b="1" dirty="0" err="1">
                <a:solidFill>
                  <a:srgbClr val="0000FF"/>
                </a:solidFill>
                <a:latin typeface="Times New Roman" pitchFamily="18"/>
                <a:ea typeface="Arial Unicode MS" pitchFamily="34"/>
                <a:cs typeface="Times New Roman" pitchFamily="18"/>
              </a:rPr>
              <a:t>meaning</a:t>
            </a:r>
            <a:r>
              <a:rPr lang="ru-RU" sz="1600" dirty="0">
                <a:solidFill>
                  <a:srgbClr val="0000FF"/>
                </a:solidFill>
                <a:latin typeface="Times New Roman" pitchFamily="18"/>
                <a:ea typeface="Arial Unicode MS" pitchFamily="34"/>
                <a:cs typeface="Times New Roman" pitchFamily="18"/>
              </a:rPr>
              <a:t> </a:t>
            </a:r>
            <a:r>
              <a:rPr lang="ru-RU" sz="1600" dirty="0" err="1">
                <a:solidFill>
                  <a:srgbClr val="0000FF"/>
                </a:solidFill>
                <a:latin typeface="Times New Roman" pitchFamily="18"/>
                <a:ea typeface="Arial Unicode MS" pitchFamily="34"/>
                <a:cs typeface="Times New Roman" pitchFamily="18"/>
              </a:rPr>
              <a:t>where</a:t>
            </a:r>
            <a:r>
              <a:rPr lang="ru-RU" sz="1600" dirty="0">
                <a:solidFill>
                  <a:srgbClr val="0000FF"/>
                </a:solidFill>
                <a:latin typeface="Times New Roman" pitchFamily="18"/>
                <a:ea typeface="Arial Unicode MS" pitchFamily="34"/>
                <a:cs typeface="Times New Roman" pitchFamily="18"/>
              </a:rPr>
              <a:t> </a:t>
            </a:r>
            <a:r>
              <a:rPr lang="ru-RU" sz="1600" dirty="0" err="1">
                <a:solidFill>
                  <a:srgbClr val="0000FF"/>
                </a:solidFill>
                <a:latin typeface="Times New Roman" pitchFamily="18"/>
                <a:ea typeface="Arial Unicode MS" pitchFamily="34"/>
                <a:cs typeface="Times New Roman" pitchFamily="18"/>
              </a:rPr>
              <a:t>it</a:t>
            </a:r>
            <a:r>
              <a:rPr lang="ru-RU" sz="1600" dirty="0">
                <a:solidFill>
                  <a:srgbClr val="0000FF"/>
                </a:solidFill>
                <a:latin typeface="Times New Roman" pitchFamily="18"/>
                <a:ea typeface="Arial Unicode MS" pitchFamily="34"/>
                <a:cs typeface="Times New Roman" pitchFamily="18"/>
              </a:rPr>
              <a:t> </a:t>
            </a:r>
            <a:r>
              <a:rPr lang="ru-RU" sz="1600" dirty="0" err="1">
                <a:solidFill>
                  <a:srgbClr val="0000FF"/>
                </a:solidFill>
                <a:latin typeface="Times New Roman" pitchFamily="18"/>
                <a:ea typeface="Arial Unicode MS" pitchFamily="34"/>
                <a:cs typeface="Times New Roman" pitchFamily="18"/>
              </a:rPr>
              <a:t>was</a:t>
            </a:r>
            <a:r>
              <a:rPr lang="ru-RU" sz="1600" dirty="0">
                <a:solidFill>
                  <a:srgbClr val="0000FF"/>
                </a:solidFill>
                <a:latin typeface="Times New Roman" pitchFamily="18"/>
                <a:ea typeface="Arial Unicode MS" pitchFamily="34"/>
                <a:cs typeface="Times New Roman" pitchFamily="18"/>
              </a:rPr>
              <a:t> </a:t>
            </a:r>
            <a:r>
              <a:rPr lang="ru-RU" sz="1600" dirty="0" err="1">
                <a:solidFill>
                  <a:srgbClr val="0000FF"/>
                </a:solidFill>
                <a:latin typeface="Times New Roman" pitchFamily="18"/>
                <a:ea typeface="Arial Unicode MS" pitchFamily="34"/>
                <a:cs typeface="Times New Roman" pitchFamily="18"/>
              </a:rPr>
              <a:t>cryptic</a:t>
            </a:r>
            <a:r>
              <a:rPr lang="ru-RU" sz="1600" dirty="0">
                <a:solidFill>
                  <a:srgbClr val="0000FF"/>
                </a:solidFill>
                <a:latin typeface="Times New Roman" pitchFamily="18"/>
                <a:ea typeface="Arial Unicode MS" pitchFamily="34"/>
                <a:cs typeface="Times New Roman" pitchFamily="18"/>
              </a:rPr>
              <a:t> </a:t>
            </a:r>
            <a:r>
              <a:rPr lang="ru-RU" sz="1600" dirty="0" err="1">
                <a:solidFill>
                  <a:srgbClr val="0000FF"/>
                </a:solidFill>
                <a:latin typeface="Times New Roman" pitchFamily="18"/>
                <a:ea typeface="Arial Unicode MS" pitchFamily="34"/>
                <a:cs typeface="Times New Roman" pitchFamily="18"/>
              </a:rPr>
              <a:t>even</a:t>
            </a:r>
            <a:r>
              <a:rPr lang="ru-RU" sz="1600" dirty="0">
                <a:solidFill>
                  <a:srgbClr val="0000FF"/>
                </a:solidFill>
                <a:latin typeface="Times New Roman" pitchFamily="18"/>
                <a:ea typeface="Arial Unicode MS" pitchFamily="34"/>
                <a:cs typeface="Times New Roman" pitchFamily="18"/>
              </a:rPr>
              <a:t> </a:t>
            </a:r>
            <a:r>
              <a:rPr lang="ru-RU" sz="1600" dirty="0" err="1">
                <a:solidFill>
                  <a:srgbClr val="0000FF"/>
                </a:solidFill>
                <a:latin typeface="Times New Roman" pitchFamily="18"/>
                <a:ea typeface="Arial Unicode MS" pitchFamily="34"/>
                <a:cs typeface="Times New Roman" pitchFamily="18"/>
              </a:rPr>
              <a:t>for</a:t>
            </a:r>
            <a:r>
              <a:rPr lang="ru-RU" sz="1600" dirty="0">
                <a:solidFill>
                  <a:srgbClr val="0000FF"/>
                </a:solidFill>
                <a:latin typeface="Times New Roman" pitchFamily="18"/>
                <a:ea typeface="Arial Unicode MS" pitchFamily="34"/>
                <a:cs typeface="Times New Roman" pitchFamily="18"/>
              </a:rPr>
              <a:t> </a:t>
            </a:r>
            <a:r>
              <a:rPr lang="ru-RU" sz="1600" dirty="0" err="1">
                <a:solidFill>
                  <a:srgbClr val="0000FF"/>
                </a:solidFill>
                <a:latin typeface="Times New Roman" pitchFamily="18"/>
                <a:ea typeface="Arial Unicode MS" pitchFamily="34"/>
                <a:cs typeface="Times New Roman" pitchFamily="18"/>
              </a:rPr>
              <a:t>the</a:t>
            </a:r>
            <a:r>
              <a:rPr lang="ru-RU" sz="1600" dirty="0">
                <a:solidFill>
                  <a:srgbClr val="0000FF"/>
                </a:solidFill>
                <a:latin typeface="Times New Roman" pitchFamily="18"/>
                <a:ea typeface="Arial Unicode MS" pitchFamily="34"/>
                <a:cs typeface="Times New Roman" pitchFamily="18"/>
              </a:rPr>
              <a:t> </a:t>
            </a:r>
            <a:r>
              <a:rPr lang="ru-RU" sz="1600" dirty="0" err="1">
                <a:solidFill>
                  <a:srgbClr val="0000FF"/>
                </a:solidFill>
                <a:latin typeface="Times New Roman" pitchFamily="18"/>
                <a:ea typeface="Arial Unicode MS" pitchFamily="34"/>
                <a:cs typeface="Times New Roman" pitchFamily="18"/>
              </a:rPr>
              <a:t>reader</a:t>
            </a:r>
            <a:r>
              <a:rPr lang="ru-RU" sz="1600" dirty="0">
                <a:solidFill>
                  <a:srgbClr val="0000FF"/>
                </a:solidFill>
                <a:latin typeface="Times New Roman" pitchFamily="18"/>
                <a:ea typeface="Arial Unicode MS" pitchFamily="34"/>
                <a:cs typeface="Times New Roman" pitchFamily="18"/>
              </a:rPr>
              <a:t> </a:t>
            </a:r>
            <a:r>
              <a:rPr lang="ru-RU" sz="1600" dirty="0" err="1">
                <a:solidFill>
                  <a:srgbClr val="0000FF"/>
                </a:solidFill>
                <a:latin typeface="Times New Roman" pitchFamily="18"/>
                <a:ea typeface="Arial Unicode MS" pitchFamily="34"/>
                <a:cs typeface="Times New Roman" pitchFamily="18"/>
              </a:rPr>
              <a:t>of</a:t>
            </a:r>
            <a:r>
              <a:rPr lang="ru-RU" sz="1600" dirty="0">
                <a:solidFill>
                  <a:srgbClr val="0000FF"/>
                </a:solidFill>
                <a:latin typeface="Times New Roman" pitchFamily="18"/>
                <a:ea typeface="Arial Unicode MS" pitchFamily="34"/>
                <a:cs typeface="Times New Roman" pitchFamily="18"/>
              </a:rPr>
              <a:t> </a:t>
            </a:r>
            <a:r>
              <a:rPr lang="ru-RU" sz="1600" dirty="0" err="1">
                <a:solidFill>
                  <a:srgbClr val="0000FF"/>
                </a:solidFill>
                <a:latin typeface="Times New Roman" pitchFamily="18"/>
                <a:ea typeface="Arial Unicode MS" pitchFamily="34"/>
                <a:cs typeface="Times New Roman" pitchFamily="18"/>
              </a:rPr>
              <a:t>the</a:t>
            </a:r>
            <a:r>
              <a:rPr lang="ru-RU" sz="1600" dirty="0">
                <a:solidFill>
                  <a:srgbClr val="0000FF"/>
                </a:solidFill>
                <a:latin typeface="Times New Roman" pitchFamily="18"/>
                <a:ea typeface="Arial Unicode MS" pitchFamily="34"/>
                <a:cs typeface="Times New Roman" pitchFamily="18"/>
              </a:rPr>
              <a:t> </a:t>
            </a:r>
            <a:r>
              <a:rPr lang="ru-RU" sz="1600" dirty="0" err="1">
                <a:solidFill>
                  <a:srgbClr val="0000FF"/>
                </a:solidFill>
                <a:latin typeface="Times New Roman" pitchFamily="18"/>
                <a:ea typeface="Arial Unicode MS" pitchFamily="34"/>
                <a:cs typeface="Times New Roman" pitchFamily="18"/>
              </a:rPr>
              <a:t>original</a:t>
            </a:r>
            <a:r>
              <a:rPr lang="ru-RU" sz="1600" dirty="0">
                <a:solidFill>
                  <a:srgbClr val="0000FF"/>
                </a:solidFill>
                <a:latin typeface="Times New Roman" pitchFamily="18"/>
                <a:ea typeface="Arial Unicode MS" pitchFamily="34"/>
                <a:cs typeface="Times New Roman" pitchFamily="18"/>
              </a:rPr>
              <a:t>.</a:t>
            </a:r>
          </a:p>
          <a:p>
            <a:pPr lvl="0"/>
            <a:r>
              <a:rPr lang="de-DE" sz="1600" dirty="0">
                <a:solidFill>
                  <a:srgbClr val="008000"/>
                </a:solidFill>
                <a:latin typeface="Times New Roman" pitchFamily="18"/>
                <a:ea typeface="Arial Unicode MS" pitchFamily="34"/>
                <a:cs typeface="Times New Roman" pitchFamily="18"/>
              </a:rPr>
              <a:t>Es ist nicht gerechtfertigt, eine Andeutung zu erläutern, Verborgenes auszusprechen, das Werk dort </a:t>
            </a:r>
            <a:r>
              <a:rPr lang="de-DE" sz="1600" b="1" dirty="0">
                <a:solidFill>
                  <a:srgbClr val="008000"/>
                </a:solidFill>
                <a:latin typeface="Times New Roman" pitchFamily="18"/>
                <a:ea typeface="Arial Unicode MS" pitchFamily="34"/>
                <a:cs typeface="Times New Roman" pitchFamily="18"/>
              </a:rPr>
              <a:t>zuende zu zeichnen</a:t>
            </a:r>
            <a:r>
              <a:rPr lang="de-DE" sz="1600" dirty="0">
                <a:solidFill>
                  <a:srgbClr val="008000"/>
                </a:solidFill>
                <a:latin typeface="Times New Roman" pitchFamily="18"/>
                <a:ea typeface="Arial Unicode MS" pitchFamily="34"/>
                <a:cs typeface="Times New Roman" pitchFamily="18"/>
              </a:rPr>
              <a:t>, wo nicht einmal für den Leser alles zur Gänze ausgesagt worden war.</a:t>
            </a:r>
          </a:p>
          <a:p>
            <a:pPr lvl="0"/>
            <a:r>
              <a:rPr lang="ru-RU" sz="1600" dirty="0">
                <a:solidFill>
                  <a:srgbClr val="993300"/>
                </a:solidFill>
                <a:latin typeface="Times New Roman" pitchFamily="18"/>
                <a:ea typeface="Arial Unicode MS" pitchFamily="34"/>
                <a:cs typeface="Times New Roman Cyr" pitchFamily="18"/>
              </a:rPr>
              <a:t>неверно будет пояснять намек, договаривать то, о чем писатель умолчал в оригинале,— словом, </a:t>
            </a:r>
            <a:r>
              <a:rPr lang="ru-RU" sz="1600" b="1" dirty="0">
                <a:solidFill>
                  <a:srgbClr val="993300"/>
                </a:solidFill>
                <a:latin typeface="Times New Roman" pitchFamily="18"/>
                <a:ea typeface="Arial Unicode MS" pitchFamily="34"/>
                <a:cs typeface="Times New Roman Cyr" pitchFamily="18"/>
              </a:rPr>
              <a:t>дописывать</a:t>
            </a:r>
            <a:r>
              <a:rPr lang="ru-RU" sz="1600" dirty="0">
                <a:solidFill>
                  <a:srgbClr val="993300"/>
                </a:solidFill>
                <a:latin typeface="Times New Roman" pitchFamily="18"/>
                <a:ea typeface="Arial Unicode MS" pitchFamily="34"/>
                <a:cs typeface="Times New Roman Cyr" pitchFamily="18"/>
              </a:rPr>
              <a:t> произведение там, где и соотечественникам автор не все рассказал.</a:t>
            </a:r>
          </a:p>
        </p:txBody>
      </p:sp>
    </p:spTree>
  </p:cSld>
  <p:clrMapOvr>
    <a:masterClrMapping/>
  </p:clrMapOvr>
  <p:transition>
    <p:pull dir="r"/>
  </p:transition>
  <p:timing>
    <p:tnLst>
      <p:par>
        <p:cTn id="1" dur="indefinite" restart="never" nodeType="tmRoot"/>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name="page24">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pPr lvl="0"/>
            <a:r>
              <a:rPr lang="en-GB" smtClean="0"/>
              <a:t>InterCorp Workshop  září 2013   patrickcorness.wordpress.com</a:t>
            </a:r>
            <a:endParaRPr lang="en-GB"/>
          </a:p>
        </p:txBody>
      </p:sp>
      <p:sp>
        <p:nvSpPr>
          <p:cNvPr id="2" name="Title 1">
            <a:hlinkClick r:id="" action="ppaction://hlinkshowjump?jump=nextslide"/>
          </p:cNvPr>
          <p:cNvSpPr txBox="1">
            <a:spLocks noGrp="1"/>
          </p:cNvSpPr>
          <p:nvPr>
            <p:ph type="title" idx="4294967295"/>
          </p:nvPr>
        </p:nvSpPr>
        <p:spPr>
          <a:xfrm>
            <a:off x="411404" y="381344"/>
            <a:ext cx="8268573" cy="648512"/>
          </a:xfrm>
        </p:spPr>
        <p:txBody>
          <a:bodyPr wrap="square" anchorCtr="0">
            <a:spAutoFit/>
          </a:bodyPr>
          <a:lstStyle/>
          <a:p>
            <a:pPr lvl="0"/>
            <a:r>
              <a:rPr lang="en-GB" sz="2000" dirty="0" err="1" smtClean="0"/>
              <a:t>vyhledávání</a:t>
            </a:r>
            <a:r>
              <a:rPr lang="en-GB" sz="2000" dirty="0" smtClean="0"/>
              <a:t> </a:t>
            </a:r>
            <a:r>
              <a:rPr lang="en-GB" sz="2000" dirty="0"/>
              <a:t>a </a:t>
            </a:r>
            <a:r>
              <a:rPr lang="en-GB" sz="2000" dirty="0" err="1"/>
              <a:t>čtyřjazyčný</a:t>
            </a:r>
            <a:r>
              <a:rPr lang="en-GB" sz="2000" dirty="0"/>
              <a:t> </a:t>
            </a:r>
            <a:r>
              <a:rPr lang="en-GB" sz="2000" dirty="0" err="1" smtClean="0"/>
              <a:t>výstup</a:t>
            </a:r>
            <a:r>
              <a:rPr lang="en-GB" sz="2000" dirty="0" smtClean="0"/>
              <a:t/>
            </a:r>
            <a:br>
              <a:rPr lang="en-GB" sz="2000" dirty="0" smtClean="0"/>
            </a:br>
            <a:r>
              <a:rPr lang="en-GB" sz="1600" dirty="0" err="1" smtClean="0"/>
              <a:t>angličtina</a:t>
            </a:r>
            <a:r>
              <a:rPr lang="en-GB" sz="1600" dirty="0" smtClean="0"/>
              <a:t>/</a:t>
            </a:r>
            <a:r>
              <a:rPr lang="en-GB" sz="1600" dirty="0" err="1" smtClean="0"/>
              <a:t>ostatní</a:t>
            </a:r>
            <a:r>
              <a:rPr lang="en-GB" sz="1600" dirty="0" smtClean="0"/>
              <a:t> </a:t>
            </a:r>
            <a:r>
              <a:rPr lang="en-GB" sz="1600" dirty="0" err="1" smtClean="0"/>
              <a:t>jazyky</a:t>
            </a:r>
            <a:endParaRPr lang="en-GB" sz="3600" dirty="0"/>
          </a:p>
        </p:txBody>
      </p:sp>
      <p:sp>
        <p:nvSpPr>
          <p:cNvPr id="3" name="Text Placeholder 2"/>
          <p:cNvSpPr txBox="1">
            <a:spLocks noGrp="1"/>
          </p:cNvSpPr>
          <p:nvPr>
            <p:ph type="body" idx="4294967295"/>
          </p:nvPr>
        </p:nvSpPr>
        <p:spPr>
          <a:xfrm>
            <a:off x="411404" y="1818087"/>
            <a:ext cx="8014782" cy="2136612"/>
          </a:xfrm>
        </p:spPr>
        <p:txBody>
          <a:bodyPr wrap="square" anchor="t" anchorCtr="0">
            <a:spAutoFit/>
          </a:bodyPr>
          <a:lstStyle/>
          <a:p>
            <a:pPr lvl="0">
              <a:spcBef>
                <a:spcPts val="697"/>
              </a:spcBef>
              <a:buClr>
                <a:srgbClr val="000000"/>
              </a:buClr>
              <a:buSzPct val="100000"/>
            </a:pPr>
            <a:r>
              <a:rPr lang="en-GB" sz="2400" dirty="0" err="1"/>
              <a:t>problematika</a:t>
            </a:r>
            <a:endParaRPr lang="en-GB" sz="2400" dirty="0"/>
          </a:p>
          <a:p>
            <a:pPr lvl="0">
              <a:spcBef>
                <a:spcPts val="697"/>
              </a:spcBef>
              <a:buClr>
                <a:srgbClr val="000000"/>
              </a:buClr>
              <a:buSzPct val="100000"/>
            </a:pPr>
            <a:r>
              <a:rPr lang="en-GB" sz="2400" dirty="0" err="1"/>
              <a:t>replika</a:t>
            </a:r>
            <a:endParaRPr lang="en-GB" sz="2400" dirty="0"/>
          </a:p>
          <a:p>
            <a:pPr lvl="0">
              <a:spcBef>
                <a:spcPts val="697"/>
              </a:spcBef>
              <a:buClr>
                <a:srgbClr val="000000"/>
              </a:buClr>
              <a:buSzPct val="100000"/>
            </a:pPr>
            <a:r>
              <a:rPr lang="en-GB" sz="2400" dirty="0" err="1"/>
              <a:t>aktualizace</a:t>
            </a:r>
            <a:endParaRPr lang="en-GB" sz="2400" dirty="0"/>
          </a:p>
          <a:p>
            <a:pPr lvl="0">
              <a:spcBef>
                <a:spcPts val="697"/>
              </a:spcBef>
              <a:buClr>
                <a:srgbClr val="000000"/>
              </a:buClr>
              <a:buSzPct val="100000"/>
              <a:buFont typeface="Verdana" pitchFamily="34"/>
              <a:buChar char="•"/>
            </a:pPr>
            <a:endParaRPr lang="en-GB" sz="2400" dirty="0"/>
          </a:p>
        </p:txBody>
      </p:sp>
    </p:spTree>
  </p:cSld>
  <p:clrMapOvr>
    <a:masterClrMapping/>
  </p:clrMapOvr>
  <p:transition>
    <p:pull dir="r"/>
  </p:transition>
  <p:timing>
    <p:tnLst>
      <p:par>
        <p:cTn id="1" dur="indefinite" restart="never" nodeType="tmRoot"/>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name="page25">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pPr lvl="0"/>
            <a:r>
              <a:rPr lang="en-GB" smtClean="0"/>
              <a:t>InterCorp Workshop  září 2013   patrickcorness.wordpress.com</a:t>
            </a:r>
            <a:endParaRPr lang="en-GB"/>
          </a:p>
        </p:txBody>
      </p:sp>
      <p:sp>
        <p:nvSpPr>
          <p:cNvPr id="2" name="Title 1">
            <a:hlinkClick r:id="" action="ppaction://hlinkshowjump?jump=nextslide"/>
          </p:cNvPr>
          <p:cNvSpPr txBox="1">
            <a:spLocks noGrp="1"/>
          </p:cNvSpPr>
          <p:nvPr>
            <p:ph type="title" idx="4294967295"/>
          </p:nvPr>
        </p:nvSpPr>
        <p:spPr>
          <a:xfrm>
            <a:off x="494156" y="342680"/>
            <a:ext cx="8084407" cy="1140954"/>
          </a:xfrm>
        </p:spPr>
        <p:txBody>
          <a:bodyPr wrap="square" anchorCtr="0">
            <a:spAutoFit/>
          </a:bodyPr>
          <a:lstStyle/>
          <a:p>
            <a:pPr lvl="0"/>
            <a:r>
              <a:rPr lang="en-GB" sz="2000" dirty="0" err="1" smtClean="0"/>
              <a:t>vyhledávání</a:t>
            </a:r>
            <a:r>
              <a:rPr lang="en-GB" sz="2000" dirty="0" smtClean="0"/>
              <a:t> </a:t>
            </a:r>
            <a:r>
              <a:rPr lang="en-GB" sz="2000" dirty="0"/>
              <a:t>a </a:t>
            </a:r>
            <a:r>
              <a:rPr lang="en-GB" sz="2000" dirty="0" err="1"/>
              <a:t>čtyřjazyčný</a:t>
            </a:r>
            <a:r>
              <a:rPr lang="en-GB" sz="2000" dirty="0"/>
              <a:t> </a:t>
            </a:r>
            <a:r>
              <a:rPr lang="en-GB" sz="2000" dirty="0" err="1" smtClean="0"/>
              <a:t>výstup</a:t>
            </a:r>
            <a:r>
              <a:rPr lang="en-GB" sz="2000" dirty="0" smtClean="0"/>
              <a:t/>
            </a:r>
            <a:br>
              <a:rPr lang="en-GB" sz="2000" dirty="0" smtClean="0"/>
            </a:br>
            <a:r>
              <a:rPr lang="en-GB" sz="1600" dirty="0" err="1" smtClean="0"/>
              <a:t>angličtina</a:t>
            </a:r>
            <a:r>
              <a:rPr lang="en-GB" sz="1600" dirty="0" smtClean="0"/>
              <a:t>/</a:t>
            </a:r>
            <a:r>
              <a:rPr lang="en-GB" sz="1600" dirty="0" err="1" smtClean="0"/>
              <a:t>ostatní</a:t>
            </a:r>
            <a:r>
              <a:rPr lang="en-GB" sz="1600" dirty="0" smtClean="0"/>
              <a:t> </a:t>
            </a:r>
            <a:r>
              <a:rPr lang="en-GB" sz="1600" dirty="0" err="1" smtClean="0"/>
              <a:t>jazyky</a:t>
            </a:r>
            <a:r>
              <a:rPr lang="en-GB" sz="1600" dirty="0" smtClean="0"/>
              <a:t/>
            </a:r>
            <a:br>
              <a:rPr lang="en-GB" sz="1600" dirty="0" smtClean="0"/>
            </a:br>
            <a:r>
              <a:rPr lang="en-GB" sz="1600" dirty="0"/>
              <a:t/>
            </a:r>
            <a:br>
              <a:rPr lang="en-GB" sz="1600" dirty="0"/>
            </a:br>
            <a:r>
              <a:rPr lang="en-GB" sz="1600" dirty="0"/>
              <a:t>č. </a:t>
            </a:r>
            <a:r>
              <a:rPr lang="en-GB" sz="1600" i="1" dirty="0" err="1" smtClean="0"/>
              <a:t>problematika</a:t>
            </a:r>
            <a:endParaRPr lang="en-GB" sz="3600" dirty="0"/>
          </a:p>
        </p:txBody>
      </p:sp>
      <p:graphicFrame>
        <p:nvGraphicFramePr>
          <p:cNvPr id="4" name="Table 3"/>
          <p:cNvGraphicFramePr>
            <a:graphicFrameLocks noGrp="1"/>
          </p:cNvGraphicFramePr>
          <p:nvPr>
            <p:extLst>
              <p:ext uri="{D42A27DB-BD31-4B8C-83A1-F6EECF244321}">
                <p14:modId xmlns:p14="http://schemas.microsoft.com/office/powerpoint/2010/main" val="1900031968"/>
              </p:ext>
            </p:extLst>
          </p:nvPr>
        </p:nvGraphicFramePr>
        <p:xfrm>
          <a:off x="494156" y="2142699"/>
          <a:ext cx="6764760" cy="2655785"/>
        </p:xfrm>
        <a:graphic>
          <a:graphicData uri="http://schemas.openxmlformats.org/drawingml/2006/table">
            <a:tbl>
              <a:tblPr firstRow="1" bandRow="1"/>
              <a:tblGrid>
                <a:gridCol w="1619280"/>
                <a:gridCol w="1619280"/>
                <a:gridCol w="1619280"/>
                <a:gridCol w="1906920"/>
              </a:tblGrid>
              <a:tr h="495785">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400" b="0" i="0" u="none" strike="noStrike" kern="1200" baseline="0" dirty="0">
                          <a:ln>
                            <a:noFill/>
                          </a:ln>
                          <a:solidFill>
                            <a:srgbClr val="000000"/>
                          </a:solidFill>
                          <a:latin typeface="Times New Roman" pitchFamily="18"/>
                          <a:ea typeface="Arial Unicode MS" pitchFamily="34"/>
                          <a:cs typeface="Times New Roman" pitchFamily="18"/>
                        </a:rPr>
                        <a:t>problematika</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400" b="0" i="0" u="none" strike="noStrike" kern="1200" baseline="0" dirty="0" err="1">
                          <a:ln>
                            <a:noFill/>
                          </a:ln>
                          <a:solidFill>
                            <a:srgbClr val="0000FF"/>
                          </a:solidFill>
                          <a:latin typeface="Times New Roman" pitchFamily="18"/>
                          <a:ea typeface="Arial Unicode MS" pitchFamily="34"/>
                          <a:cs typeface="Times New Roman" pitchFamily="18"/>
                        </a:rPr>
                        <a:t>concerns</a:t>
                      </a:r>
                      <a:endParaRPr lang="cs-CZ" sz="1400" b="0" i="0" u="none" strike="noStrike" kern="1200" baseline="0" dirty="0">
                        <a:ln>
                          <a:noFill/>
                        </a:ln>
                        <a:solidFill>
                          <a:srgbClr val="0000FF"/>
                        </a:solidFill>
                        <a:latin typeface="Times New Roman" pitchFamily="18"/>
                        <a:ea typeface="Arial Unicode MS" pitchFamily="34"/>
                        <a:cs typeface="Times New Roman" pitchFamily="18"/>
                      </a:endParaRP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400" b="0" i="0" u="none" strike="noStrike" kern="1200" baseline="0">
                          <a:ln>
                            <a:noFill/>
                          </a:ln>
                          <a:solidFill>
                            <a:srgbClr val="008000"/>
                          </a:solidFill>
                          <a:latin typeface="Times New Roman" pitchFamily="18"/>
                          <a:ea typeface="Arial Unicode MS" pitchFamily="34"/>
                          <a:cs typeface="Times New Roman" pitchFamily="18"/>
                        </a:rPr>
                        <a:t>Problematik</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cs-CZ" sz="1400" b="0" i="0" u="none" strike="noStrike" kern="1200" baseline="0">
                          <a:ln>
                            <a:noFill/>
                          </a:ln>
                          <a:solidFill>
                            <a:srgbClr val="993300"/>
                          </a:solidFill>
                          <a:latin typeface="Times New Roman Cyr" pitchFamily="18"/>
                          <a:ea typeface="Arial Unicode MS" pitchFamily="34"/>
                          <a:cs typeface="Times New Roman Cyr" pitchFamily="18"/>
                        </a:rPr>
                        <a:t>проблематик</a:t>
                      </a:r>
                      <a:r>
                        <a:rPr lang="ru-RU" sz="1400" b="0" i="0" u="none" strike="noStrike" kern="1200" baseline="0">
                          <a:ln>
                            <a:noFill/>
                          </a:ln>
                          <a:solidFill>
                            <a:srgbClr val="993300"/>
                          </a:solidFill>
                          <a:latin typeface="Times New Roman Cyr" pitchFamily="18"/>
                          <a:ea typeface="Arial Unicode MS" pitchFamily="34"/>
                          <a:cs typeface="Times New Roman Cyr" pitchFamily="18"/>
                        </a:rPr>
                        <a:t>а</a:t>
                      </a:r>
                    </a:p>
                  </a:txBody>
                  <a:tcPr/>
                </a:tc>
              </a:tr>
              <a:tr h="54000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400" b="0" i="0" u="none" strike="noStrike" kern="1200" baseline="0" dirty="0">
                          <a:ln>
                            <a:noFill/>
                          </a:ln>
                          <a:solidFill>
                            <a:srgbClr val="000000"/>
                          </a:solidFill>
                          <a:latin typeface="Times New Roman" pitchFamily="18"/>
                          <a:ea typeface="Arial Unicode MS" pitchFamily="34"/>
                          <a:cs typeface="Times New Roman" pitchFamily="18"/>
                        </a:rPr>
                        <a:t>problematika</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400" b="0" i="0" u="none" strike="noStrike" kern="1200" baseline="0" dirty="0">
                          <a:ln>
                            <a:noFill/>
                          </a:ln>
                          <a:solidFill>
                            <a:srgbClr val="0000FF"/>
                          </a:solidFill>
                          <a:latin typeface="Times New Roman" pitchFamily="18"/>
                          <a:ea typeface="Arial Unicode MS" pitchFamily="34"/>
                          <a:cs typeface="Times New Roman" pitchFamily="18"/>
                        </a:rPr>
                        <a:t>issue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400" b="0" i="0" u="none" strike="noStrike" kern="1200" baseline="0">
                          <a:ln>
                            <a:noFill/>
                          </a:ln>
                          <a:solidFill>
                            <a:srgbClr val="008000"/>
                          </a:solidFill>
                          <a:latin typeface="Times New Roman" pitchFamily="18"/>
                          <a:ea typeface="Arial Unicode MS" pitchFamily="34"/>
                          <a:cs typeface="Times New Roman" pitchFamily="18"/>
                        </a:rPr>
                        <a:t>Problematik</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cs-CZ" sz="1400" b="0" i="0" u="none" strike="noStrike" kern="1200" baseline="0">
                          <a:ln>
                            <a:noFill/>
                          </a:ln>
                          <a:solidFill>
                            <a:srgbClr val="993300"/>
                          </a:solidFill>
                          <a:latin typeface="Times New Roman Cyr" pitchFamily="18"/>
                          <a:ea typeface="Arial Unicode MS" pitchFamily="34"/>
                          <a:cs typeface="Times New Roman Cyr" pitchFamily="18"/>
                        </a:rPr>
                        <a:t>проблематик</a:t>
                      </a:r>
                      <a:r>
                        <a:rPr lang="ru-RU" sz="1400" b="0" i="0" u="none" strike="noStrike" kern="1200" baseline="0">
                          <a:ln>
                            <a:noFill/>
                          </a:ln>
                          <a:solidFill>
                            <a:srgbClr val="993300"/>
                          </a:solidFill>
                          <a:latin typeface="Times New Roman Cyr" pitchFamily="18"/>
                          <a:ea typeface="Arial Unicode MS" pitchFamily="34"/>
                          <a:cs typeface="Times New Roman Cyr" pitchFamily="18"/>
                        </a:rPr>
                        <a:t>а</a:t>
                      </a:r>
                    </a:p>
                  </a:txBody>
                  <a:tcPr/>
                </a:tc>
              </a:tr>
              <a:tr h="54000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400" b="0" i="0" u="none" strike="noStrike" kern="1200" baseline="0">
                          <a:ln>
                            <a:noFill/>
                          </a:ln>
                          <a:solidFill>
                            <a:srgbClr val="000000"/>
                          </a:solidFill>
                          <a:latin typeface="Times New Roman" pitchFamily="18"/>
                          <a:ea typeface="Arial Unicode MS" pitchFamily="34"/>
                          <a:cs typeface="Times New Roman" pitchFamily="18"/>
                        </a:rPr>
                        <a:t>problematika</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400" b="0" i="0" u="none" strike="noStrike" kern="1200" baseline="0" dirty="0">
                          <a:ln>
                            <a:noFill/>
                          </a:ln>
                          <a:solidFill>
                            <a:srgbClr val="0000FF"/>
                          </a:solidFill>
                          <a:latin typeface="Times New Roman" pitchFamily="18"/>
                          <a:ea typeface="Arial Unicode MS" pitchFamily="34"/>
                          <a:cs typeface="Times New Roman" pitchFamily="18"/>
                        </a:rPr>
                        <a:t>issues</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400" b="0" i="0" u="none" strike="noStrike" kern="1200" baseline="0" dirty="0" err="1">
                          <a:ln>
                            <a:noFill/>
                          </a:ln>
                          <a:solidFill>
                            <a:srgbClr val="008000"/>
                          </a:solidFill>
                          <a:latin typeface="Times New Roman" pitchFamily="18"/>
                          <a:ea typeface="Arial Unicode MS" pitchFamily="34"/>
                          <a:cs typeface="Times New Roman" pitchFamily="18"/>
                        </a:rPr>
                        <a:t>Fragen</a:t>
                      </a:r>
                      <a:endParaRPr lang="en-GB" sz="1400" b="0" i="0" u="none" strike="noStrike" kern="1200" baseline="0" dirty="0">
                        <a:ln>
                          <a:noFill/>
                        </a:ln>
                        <a:solidFill>
                          <a:srgbClr val="008000"/>
                        </a:solidFill>
                        <a:latin typeface="Times New Roman" pitchFamily="18"/>
                        <a:ea typeface="Arial Unicode MS" pitchFamily="34"/>
                        <a:cs typeface="Times New Roman" pitchFamily="18"/>
                      </a:endParaRP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cs-CZ" sz="1400" b="0" i="0" u="none" strike="noStrike" kern="1200" baseline="0">
                          <a:ln>
                            <a:noFill/>
                          </a:ln>
                          <a:solidFill>
                            <a:srgbClr val="993300"/>
                          </a:solidFill>
                          <a:latin typeface="Times New Roman Cyr" pitchFamily="18"/>
                          <a:ea typeface="Arial Unicode MS" pitchFamily="34"/>
                          <a:cs typeface="Times New Roman Cyr" pitchFamily="18"/>
                        </a:rPr>
                        <a:t>проблематик</a:t>
                      </a:r>
                      <a:r>
                        <a:rPr lang="ru-RU" sz="1400" b="0" i="0" u="none" strike="noStrike" kern="1200" baseline="0">
                          <a:ln>
                            <a:noFill/>
                          </a:ln>
                          <a:solidFill>
                            <a:srgbClr val="993300"/>
                          </a:solidFill>
                          <a:latin typeface="Times New Roman Cyr" pitchFamily="18"/>
                          <a:ea typeface="Arial Unicode MS" pitchFamily="34"/>
                          <a:cs typeface="Times New Roman Cyr" pitchFamily="18"/>
                        </a:rPr>
                        <a:t>а</a:t>
                      </a:r>
                    </a:p>
                  </a:txBody>
                  <a:tcPr/>
                </a:tc>
              </a:tr>
              <a:tr h="54000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400" b="0" i="0" u="none" strike="noStrike" kern="1200" baseline="0">
                          <a:ln>
                            <a:noFill/>
                          </a:ln>
                          <a:solidFill>
                            <a:srgbClr val="000000"/>
                          </a:solidFill>
                          <a:latin typeface="Times New Roman" pitchFamily="18"/>
                          <a:ea typeface="Arial Unicode MS" pitchFamily="34"/>
                          <a:cs typeface="Times New Roman" pitchFamily="18"/>
                        </a:rPr>
                        <a:t>problematika</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400" b="0" i="0" u="none" strike="noStrike" kern="1200" baseline="0">
                          <a:ln>
                            <a:noFill/>
                          </a:ln>
                          <a:solidFill>
                            <a:srgbClr val="0000FF"/>
                          </a:solidFill>
                          <a:latin typeface="Times New Roman" pitchFamily="18"/>
                          <a:ea typeface="Arial Unicode MS" pitchFamily="34"/>
                          <a:cs typeface="Times New Roman" pitchFamily="18"/>
                        </a:rPr>
                        <a:t>issues</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400" b="0" i="0" u="none" strike="noStrike" kern="1200" baseline="0" dirty="0">
                          <a:ln>
                            <a:noFill/>
                          </a:ln>
                          <a:solidFill>
                            <a:srgbClr val="008000"/>
                          </a:solidFill>
                          <a:latin typeface="Times New Roman" pitchFamily="18"/>
                          <a:ea typeface="Arial Unicode MS" pitchFamily="34"/>
                          <a:cs typeface="Times New Roman" pitchFamily="18"/>
                        </a:rPr>
                        <a:t>Problematik</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cs-CZ" sz="1400" b="0" i="0" u="none" strike="noStrike" kern="1200" baseline="0" dirty="0" err="1">
                          <a:ln>
                            <a:noFill/>
                          </a:ln>
                          <a:solidFill>
                            <a:srgbClr val="993300"/>
                          </a:solidFill>
                          <a:latin typeface="Times New Roman Cyr" pitchFamily="18"/>
                          <a:ea typeface="Arial Unicode MS" pitchFamily="34"/>
                          <a:cs typeface="Times New Roman Cyr" pitchFamily="18"/>
                        </a:rPr>
                        <a:t>проблематик</a:t>
                      </a:r>
                      <a:r>
                        <a:rPr lang="ru-RU" sz="1400" b="0" i="0" u="none" strike="noStrike" kern="1200" baseline="0" dirty="0">
                          <a:ln>
                            <a:noFill/>
                          </a:ln>
                          <a:solidFill>
                            <a:srgbClr val="993300"/>
                          </a:solidFill>
                          <a:latin typeface="Times New Roman Cyr" pitchFamily="18"/>
                          <a:ea typeface="Arial Unicode MS" pitchFamily="34"/>
                          <a:cs typeface="Times New Roman Cyr" pitchFamily="18"/>
                        </a:rPr>
                        <a:t>а</a:t>
                      </a:r>
                    </a:p>
                  </a:txBody>
                  <a:tcPr/>
                </a:tc>
              </a:tr>
              <a:tr h="54000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400" b="0" i="0" u="none" strike="noStrike" kern="1200" baseline="0">
                          <a:ln>
                            <a:noFill/>
                          </a:ln>
                          <a:solidFill>
                            <a:srgbClr val="000000"/>
                          </a:solidFill>
                          <a:latin typeface="Times New Roman" pitchFamily="18"/>
                          <a:ea typeface="Arial Unicode MS" pitchFamily="34"/>
                          <a:cs typeface="Times New Roman" pitchFamily="18"/>
                        </a:rPr>
                        <a:t>problematika</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400" b="0" i="0" u="none" strike="noStrike" kern="1200" baseline="0">
                          <a:ln>
                            <a:noFill/>
                          </a:ln>
                          <a:solidFill>
                            <a:srgbClr val="0000FF"/>
                          </a:solidFill>
                          <a:latin typeface="Times New Roman" pitchFamily="18"/>
                          <a:ea typeface="Arial Unicode MS" pitchFamily="34"/>
                          <a:cs typeface="Times New Roman" pitchFamily="18"/>
                        </a:rPr>
                        <a:t>problems</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400" b="0" i="0" u="none" strike="noStrike" kern="1200" baseline="0">
                          <a:ln>
                            <a:noFill/>
                          </a:ln>
                          <a:solidFill>
                            <a:srgbClr val="008000"/>
                          </a:solidFill>
                          <a:latin typeface="Times New Roman" pitchFamily="18"/>
                          <a:ea typeface="Arial Unicode MS" pitchFamily="34"/>
                          <a:cs typeface="Times New Roman" pitchFamily="18"/>
                        </a:rPr>
                        <a:t>Problematik</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cs-CZ" sz="1400" b="0" i="0" u="none" strike="noStrike" kern="1200" baseline="0" dirty="0" err="1">
                          <a:ln>
                            <a:noFill/>
                          </a:ln>
                          <a:solidFill>
                            <a:srgbClr val="993300"/>
                          </a:solidFill>
                          <a:latin typeface="Times New Roman Cyr" pitchFamily="18"/>
                          <a:ea typeface="Arial Unicode MS" pitchFamily="34"/>
                          <a:cs typeface="Times New Roman Cyr" pitchFamily="18"/>
                        </a:rPr>
                        <a:t>проблематик</a:t>
                      </a:r>
                      <a:r>
                        <a:rPr lang="ru-RU" sz="1400" b="0" i="0" u="none" strike="noStrike" kern="1200" baseline="0" dirty="0">
                          <a:ln>
                            <a:noFill/>
                          </a:ln>
                          <a:solidFill>
                            <a:srgbClr val="993300"/>
                          </a:solidFill>
                          <a:latin typeface="Times New Roman Cyr" pitchFamily="18"/>
                          <a:ea typeface="Arial Unicode MS" pitchFamily="34"/>
                          <a:cs typeface="Times New Roman Cyr" pitchFamily="18"/>
                        </a:rPr>
                        <a:t>а</a:t>
                      </a:r>
                    </a:p>
                  </a:txBody>
                  <a:tcPr/>
                </a:tc>
              </a:tr>
            </a:tbl>
          </a:graphicData>
        </a:graphic>
      </p:graphicFrame>
    </p:spTree>
  </p:cSld>
  <p:clrMapOvr>
    <a:masterClrMapping/>
  </p:clrMapOvr>
  <p:transition>
    <p:pull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name="page26">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pPr lvl="0"/>
            <a:r>
              <a:rPr lang="en-GB" smtClean="0"/>
              <a:t>InterCorp Workshop  září 2013   patrickcorness.wordpress.com</a:t>
            </a:r>
            <a:endParaRPr lang="en-GB"/>
          </a:p>
        </p:txBody>
      </p:sp>
      <p:sp>
        <p:nvSpPr>
          <p:cNvPr id="2" name="Title 1"/>
          <p:cNvSpPr txBox="1">
            <a:spLocks noGrp="1"/>
          </p:cNvSpPr>
          <p:nvPr>
            <p:ph type="title" idx="4294967295"/>
          </p:nvPr>
        </p:nvSpPr>
        <p:spPr>
          <a:xfrm>
            <a:off x="332849" y="351342"/>
            <a:ext cx="8407022" cy="1202510"/>
          </a:xfrm>
        </p:spPr>
        <p:txBody>
          <a:bodyPr wrap="square" anchorCtr="0">
            <a:spAutoFit/>
          </a:bodyPr>
          <a:lstStyle/>
          <a:p>
            <a:pPr lvl="0"/>
            <a:r>
              <a:rPr lang="en-GB" sz="2000" dirty="0" err="1" smtClean="0"/>
              <a:t>vyhledávání</a:t>
            </a:r>
            <a:r>
              <a:rPr lang="en-GB" sz="2000" dirty="0" smtClean="0"/>
              <a:t> a </a:t>
            </a:r>
            <a:r>
              <a:rPr lang="en-GB" sz="2000" dirty="0" err="1"/>
              <a:t>čtyřjazyčný</a:t>
            </a:r>
            <a:r>
              <a:rPr lang="en-GB" sz="2000" dirty="0"/>
              <a:t> </a:t>
            </a:r>
            <a:r>
              <a:rPr lang="en-GB" sz="2000" dirty="0" err="1" smtClean="0"/>
              <a:t>výstup</a:t>
            </a:r>
            <a:r>
              <a:rPr lang="en-GB" sz="2000" dirty="0" smtClean="0"/>
              <a:t/>
            </a:r>
            <a:br>
              <a:rPr lang="en-GB" sz="2000" dirty="0" smtClean="0"/>
            </a:br>
            <a:r>
              <a:rPr lang="en-GB" sz="1600" dirty="0" err="1" smtClean="0"/>
              <a:t>angličtina</a:t>
            </a:r>
            <a:r>
              <a:rPr lang="en-GB" sz="1600" dirty="0" smtClean="0"/>
              <a:t>/</a:t>
            </a:r>
            <a:r>
              <a:rPr lang="en-GB" sz="1600" dirty="0" err="1" smtClean="0"/>
              <a:t>ostatní</a:t>
            </a:r>
            <a:r>
              <a:rPr lang="en-GB" sz="1600" dirty="0" smtClean="0"/>
              <a:t> </a:t>
            </a:r>
            <a:r>
              <a:rPr lang="en-GB" sz="1600" dirty="0" err="1" smtClean="0"/>
              <a:t>jazyky</a:t>
            </a:r>
            <a:r>
              <a:rPr lang="en-GB" sz="1600" dirty="0" smtClean="0"/>
              <a:t/>
            </a:r>
            <a:br>
              <a:rPr lang="en-GB" sz="1600" dirty="0" smtClean="0"/>
            </a:br>
            <a:r>
              <a:rPr lang="en-GB" sz="2000" dirty="0"/>
              <a:t/>
            </a:r>
            <a:br>
              <a:rPr lang="en-GB" sz="2000" dirty="0"/>
            </a:br>
            <a:r>
              <a:rPr lang="en-GB" sz="1600" dirty="0"/>
              <a:t>č. </a:t>
            </a:r>
            <a:r>
              <a:rPr lang="en-GB" sz="1600" i="1" dirty="0" err="1" smtClean="0"/>
              <a:t>problematika</a:t>
            </a:r>
            <a:endParaRPr lang="en-GB" sz="3600" dirty="0"/>
          </a:p>
        </p:txBody>
      </p:sp>
      <p:graphicFrame>
        <p:nvGraphicFramePr>
          <p:cNvPr id="4" name="Table 3"/>
          <p:cNvGraphicFramePr>
            <a:graphicFrameLocks noGrp="1"/>
          </p:cNvGraphicFramePr>
          <p:nvPr>
            <p:extLst>
              <p:ext uri="{D42A27DB-BD31-4B8C-83A1-F6EECF244321}">
                <p14:modId xmlns:p14="http://schemas.microsoft.com/office/powerpoint/2010/main" val="696227753"/>
              </p:ext>
            </p:extLst>
          </p:nvPr>
        </p:nvGraphicFramePr>
        <p:xfrm>
          <a:off x="324003" y="1998387"/>
          <a:ext cx="8819997" cy="3130200"/>
        </p:xfrm>
        <a:graphic>
          <a:graphicData uri="http://schemas.openxmlformats.org/drawingml/2006/table">
            <a:tbl>
              <a:tblPr firstRow="1" bandRow="1"/>
              <a:tblGrid>
                <a:gridCol w="2111039"/>
                <a:gridCol w="2111039"/>
                <a:gridCol w="2111039"/>
                <a:gridCol w="2486880"/>
              </a:tblGrid>
              <a:tr h="81288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400" b="0" i="0" u="none" strike="noStrike" kern="1200" baseline="0" dirty="0">
                          <a:ln>
                            <a:noFill/>
                          </a:ln>
                          <a:solidFill>
                            <a:srgbClr val="000000"/>
                          </a:solidFill>
                          <a:latin typeface="Times New Roman" pitchFamily="18"/>
                          <a:ea typeface="Arial Unicode MS" pitchFamily="34"/>
                          <a:cs typeface="Times New Roman" pitchFamily="18"/>
                        </a:rPr>
                        <a:t>J</a:t>
                      </a:r>
                      <a:r>
                        <a:rPr lang="ru-RU" sz="1400" b="0" i="0" u="none" strike="noStrike" kern="1200" baseline="0" dirty="0">
                          <a:ln>
                            <a:noFill/>
                          </a:ln>
                          <a:solidFill>
                            <a:srgbClr val="000000"/>
                          </a:solidFill>
                          <a:latin typeface="Times New Roman" pitchFamily="18"/>
                          <a:ea typeface="Arial Unicode MS" pitchFamily="34"/>
                          <a:cs typeface="Times New Roman" pitchFamily="18"/>
                        </a:rPr>
                        <a:t>á</a:t>
                      </a:r>
                      <a:r>
                        <a:rPr lang="cs-CZ" sz="1400" b="0" i="0" u="none" strike="noStrike" kern="1200" baseline="0" dirty="0" err="1">
                          <a:ln>
                            <a:noFill/>
                          </a:ln>
                          <a:solidFill>
                            <a:srgbClr val="000000"/>
                          </a:solidFill>
                          <a:latin typeface="Times New Roman" pitchFamily="18"/>
                          <a:ea typeface="Arial Unicode MS" pitchFamily="34"/>
                          <a:cs typeface="Times New Roman" pitchFamily="18"/>
                        </a:rPr>
                        <a:t>dro</a:t>
                      </a:r>
                      <a:r>
                        <a:rPr lang="ru-RU" sz="1400" b="0" i="0" u="none" strike="noStrike" kern="1200" baseline="0" dirty="0">
                          <a:ln>
                            <a:noFill/>
                          </a:ln>
                          <a:solidFill>
                            <a:srgbClr val="000000"/>
                          </a:solidFill>
                          <a:latin typeface="Times New Roman" pitchFamily="18"/>
                          <a:ea typeface="Arial Unicode MS" pitchFamily="34"/>
                          <a:cs typeface="Times New Roman" pitchFamily="18"/>
                        </a:rPr>
                        <a:t> </a:t>
                      </a:r>
                      <a:r>
                        <a:rPr lang="cs-CZ" sz="1400" b="0" i="0" u="none" strike="noStrike" kern="1200" baseline="0" dirty="0" err="1">
                          <a:ln>
                            <a:noFill/>
                          </a:ln>
                          <a:solidFill>
                            <a:srgbClr val="000000"/>
                          </a:solidFill>
                          <a:latin typeface="Times New Roman" pitchFamily="18"/>
                          <a:ea typeface="Arial Unicode MS" pitchFamily="34"/>
                          <a:cs typeface="Times New Roman" pitchFamily="18"/>
                        </a:rPr>
                        <a:t>lingvistick</a:t>
                      </a:r>
                      <a:r>
                        <a:rPr lang="ru-RU" sz="1400" b="0" i="0" u="none" strike="noStrike" kern="1200" baseline="0" dirty="0">
                          <a:ln>
                            <a:noFill/>
                          </a:ln>
                          <a:solidFill>
                            <a:srgbClr val="000000"/>
                          </a:solidFill>
                          <a:latin typeface="Times New Roman" pitchFamily="18"/>
                          <a:ea typeface="Arial Unicode MS" pitchFamily="34"/>
                          <a:cs typeface="Times New Roman" pitchFamily="18"/>
                        </a:rPr>
                        <a:t>é </a:t>
                      </a:r>
                      <a:r>
                        <a:rPr lang="cs-CZ" sz="1400" b="0" i="0" u="none" strike="noStrike" kern="1200" baseline="0" dirty="0">
                          <a:ln>
                            <a:noFill/>
                          </a:ln>
                          <a:solidFill>
                            <a:srgbClr val="000000"/>
                          </a:solidFill>
                          <a:latin typeface="Times New Roman" pitchFamily="18"/>
                          <a:ea typeface="Arial Unicode MS" pitchFamily="34"/>
                          <a:cs typeface="Times New Roman" pitchFamily="18"/>
                        </a:rPr>
                        <a:t>problematiky</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400" b="0" i="0" u="none" strike="noStrike" kern="1200" baseline="0" dirty="0" err="1">
                          <a:ln>
                            <a:noFill/>
                          </a:ln>
                          <a:solidFill>
                            <a:srgbClr val="0000FF"/>
                          </a:solidFill>
                          <a:latin typeface="Times New Roman" pitchFamily="18"/>
                          <a:ea typeface="Arial Unicode MS" pitchFamily="34"/>
                          <a:cs typeface="Times New Roman" pitchFamily="18"/>
                        </a:rPr>
                        <a:t>The</a:t>
                      </a:r>
                      <a:r>
                        <a:rPr lang="cs-CZ" sz="1400" b="0" i="0" u="none" strike="noStrike" kern="1200" baseline="0" dirty="0">
                          <a:ln>
                            <a:noFill/>
                          </a:ln>
                          <a:solidFill>
                            <a:srgbClr val="0000FF"/>
                          </a:solidFill>
                          <a:latin typeface="Times New Roman" pitchFamily="18"/>
                          <a:ea typeface="Arial Unicode MS" pitchFamily="34"/>
                          <a:cs typeface="Times New Roman" pitchFamily="18"/>
                        </a:rPr>
                        <a:t> </a:t>
                      </a:r>
                      <a:r>
                        <a:rPr lang="cs-CZ" sz="1400" b="0" i="0" u="none" strike="noStrike" kern="1200" baseline="0" dirty="0" err="1">
                          <a:ln>
                            <a:noFill/>
                          </a:ln>
                          <a:solidFill>
                            <a:srgbClr val="0000FF"/>
                          </a:solidFill>
                          <a:latin typeface="Times New Roman" pitchFamily="18"/>
                          <a:ea typeface="Arial Unicode MS" pitchFamily="34"/>
                          <a:cs typeface="Times New Roman" pitchFamily="18"/>
                        </a:rPr>
                        <a:t>crux</a:t>
                      </a:r>
                      <a:r>
                        <a:rPr lang="cs-CZ" sz="1400" b="0" i="0" u="none" strike="noStrike" kern="1200" baseline="0" dirty="0">
                          <a:ln>
                            <a:noFill/>
                          </a:ln>
                          <a:solidFill>
                            <a:srgbClr val="0000FF"/>
                          </a:solidFill>
                          <a:latin typeface="Times New Roman" pitchFamily="18"/>
                          <a:ea typeface="Arial Unicode MS" pitchFamily="34"/>
                          <a:cs typeface="Times New Roman" pitchFamily="18"/>
                        </a:rPr>
                        <a:t> </a:t>
                      </a:r>
                      <a:r>
                        <a:rPr lang="cs-CZ" sz="1400" b="0" i="0" u="none" strike="noStrike" kern="1200" baseline="0" dirty="0" err="1">
                          <a:ln>
                            <a:noFill/>
                          </a:ln>
                          <a:solidFill>
                            <a:srgbClr val="0000FF"/>
                          </a:solidFill>
                          <a:latin typeface="Times New Roman" pitchFamily="18"/>
                          <a:ea typeface="Arial Unicode MS" pitchFamily="34"/>
                          <a:cs typeface="Times New Roman" pitchFamily="18"/>
                        </a:rPr>
                        <a:t>of</a:t>
                      </a:r>
                      <a:r>
                        <a:rPr lang="cs-CZ" sz="1400" b="0" i="0" u="none" strike="noStrike" kern="1200" baseline="0" dirty="0">
                          <a:ln>
                            <a:noFill/>
                          </a:ln>
                          <a:solidFill>
                            <a:srgbClr val="0000FF"/>
                          </a:solidFill>
                          <a:latin typeface="Times New Roman" pitchFamily="18"/>
                          <a:ea typeface="Arial Unicode MS" pitchFamily="34"/>
                          <a:cs typeface="Times New Roman" pitchFamily="18"/>
                        </a:rPr>
                        <a:t> </a:t>
                      </a:r>
                      <a:r>
                        <a:rPr lang="cs-CZ" sz="1400" b="0" i="0" u="none" strike="noStrike" kern="1200" baseline="0" dirty="0" err="1">
                          <a:ln>
                            <a:noFill/>
                          </a:ln>
                          <a:solidFill>
                            <a:srgbClr val="0000FF"/>
                          </a:solidFill>
                          <a:latin typeface="Times New Roman" pitchFamily="18"/>
                          <a:ea typeface="Arial Unicode MS" pitchFamily="34"/>
                          <a:cs typeface="Times New Roman" pitchFamily="18"/>
                        </a:rPr>
                        <a:t>the</a:t>
                      </a:r>
                      <a:r>
                        <a:rPr lang="cs-CZ" sz="1400" b="0" i="0" u="none" strike="noStrike" kern="1200" baseline="0" dirty="0">
                          <a:ln>
                            <a:noFill/>
                          </a:ln>
                          <a:solidFill>
                            <a:srgbClr val="0000FF"/>
                          </a:solidFill>
                          <a:latin typeface="Times New Roman" pitchFamily="18"/>
                          <a:ea typeface="Arial Unicode MS" pitchFamily="34"/>
                          <a:cs typeface="Times New Roman" pitchFamily="18"/>
                        </a:rPr>
                        <a:t> </a:t>
                      </a:r>
                      <a:r>
                        <a:rPr lang="cs-CZ" sz="1400" b="0" i="0" u="none" strike="noStrike" kern="1200" baseline="0" dirty="0" err="1">
                          <a:ln>
                            <a:noFill/>
                          </a:ln>
                          <a:solidFill>
                            <a:srgbClr val="0000FF"/>
                          </a:solidFill>
                          <a:latin typeface="Times New Roman" pitchFamily="18"/>
                          <a:ea typeface="Arial Unicode MS" pitchFamily="34"/>
                          <a:cs typeface="Times New Roman" pitchFamily="18"/>
                        </a:rPr>
                        <a:t>matter</a:t>
                      </a:r>
                      <a:r>
                        <a:rPr lang="cs-CZ" sz="1400" b="0" i="0" u="none" strike="noStrike" kern="1200" baseline="0" dirty="0">
                          <a:ln>
                            <a:noFill/>
                          </a:ln>
                          <a:solidFill>
                            <a:srgbClr val="0000FF"/>
                          </a:solidFill>
                          <a:latin typeface="Times New Roman" pitchFamily="18"/>
                          <a:ea typeface="Arial Unicode MS" pitchFamily="34"/>
                          <a:cs typeface="Times New Roman" pitchFamily="18"/>
                        </a:rPr>
                        <a:t> </a:t>
                      </a:r>
                      <a:r>
                        <a:rPr lang="cs-CZ" sz="1400" b="0" i="0" u="none" strike="noStrike" kern="1200" baseline="0" dirty="0" err="1">
                          <a:ln>
                            <a:noFill/>
                          </a:ln>
                          <a:solidFill>
                            <a:srgbClr val="0000FF"/>
                          </a:solidFill>
                          <a:latin typeface="Times New Roman" pitchFamily="18"/>
                          <a:ea typeface="Arial Unicode MS" pitchFamily="34"/>
                          <a:cs typeface="Times New Roman" pitchFamily="18"/>
                        </a:rPr>
                        <a:t>from</a:t>
                      </a:r>
                      <a:r>
                        <a:rPr lang="cs-CZ" sz="1400" b="0" i="0" u="none" strike="noStrike" kern="1200" baseline="0" dirty="0">
                          <a:ln>
                            <a:noFill/>
                          </a:ln>
                          <a:solidFill>
                            <a:srgbClr val="0000FF"/>
                          </a:solidFill>
                          <a:latin typeface="Times New Roman" pitchFamily="18"/>
                          <a:ea typeface="Arial Unicode MS" pitchFamily="34"/>
                          <a:cs typeface="Times New Roman" pitchFamily="18"/>
                        </a:rPr>
                        <a:t> a </a:t>
                      </a:r>
                      <a:r>
                        <a:rPr lang="cs-CZ" sz="1400" b="0" i="0" u="none" strike="noStrike" kern="1200" baseline="0" dirty="0" err="1">
                          <a:ln>
                            <a:noFill/>
                          </a:ln>
                          <a:solidFill>
                            <a:srgbClr val="0000FF"/>
                          </a:solidFill>
                          <a:latin typeface="Times New Roman" pitchFamily="18"/>
                          <a:ea typeface="Arial Unicode MS" pitchFamily="34"/>
                          <a:cs typeface="Times New Roman" pitchFamily="18"/>
                        </a:rPr>
                        <a:t>linguistic</a:t>
                      </a:r>
                      <a:r>
                        <a:rPr lang="cs-CZ" sz="1400" b="0" i="0" u="none" strike="noStrike" kern="1200" baseline="0" dirty="0">
                          <a:ln>
                            <a:noFill/>
                          </a:ln>
                          <a:solidFill>
                            <a:srgbClr val="0000FF"/>
                          </a:solidFill>
                          <a:latin typeface="Times New Roman" pitchFamily="18"/>
                          <a:ea typeface="Arial Unicode MS" pitchFamily="34"/>
                          <a:cs typeface="Times New Roman" pitchFamily="18"/>
                        </a:rPr>
                        <a:t> </a:t>
                      </a:r>
                      <a:r>
                        <a:rPr lang="cs-CZ" sz="1400" b="0" i="0" u="none" strike="noStrike" kern="1200" baseline="0" dirty="0" err="1">
                          <a:ln>
                            <a:noFill/>
                          </a:ln>
                          <a:solidFill>
                            <a:srgbClr val="0000FF"/>
                          </a:solidFill>
                          <a:latin typeface="Times New Roman" pitchFamily="18"/>
                          <a:ea typeface="Arial Unicode MS" pitchFamily="34"/>
                          <a:cs typeface="Times New Roman" pitchFamily="18"/>
                        </a:rPr>
                        <a:t>standpoint</a:t>
                      </a:r>
                      <a:endParaRPr lang="cs-CZ" sz="1400" b="0" i="0" u="none" strike="noStrike" kern="1200" baseline="0" dirty="0">
                        <a:ln>
                          <a:noFill/>
                        </a:ln>
                        <a:solidFill>
                          <a:srgbClr val="0000FF"/>
                        </a:solidFill>
                        <a:latin typeface="Times New Roman" pitchFamily="18"/>
                        <a:ea typeface="Arial Unicode MS" pitchFamily="34"/>
                        <a:cs typeface="Times New Roman" pitchFamily="18"/>
                      </a:endParaRP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400" b="0" i="0" u="none" strike="noStrike" kern="1200" baseline="0">
                          <a:ln>
                            <a:noFill/>
                          </a:ln>
                          <a:solidFill>
                            <a:srgbClr val="008000"/>
                          </a:solidFill>
                          <a:latin typeface="Times New Roman" pitchFamily="18"/>
                          <a:ea typeface="Arial Unicode MS" pitchFamily="34"/>
                          <a:cs typeface="Times New Roman" pitchFamily="18"/>
                        </a:rPr>
                        <a:t>die linguistische Kernfrage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ru-RU" sz="1400" b="0" i="0" u="none" strike="noStrike" kern="1200" baseline="0">
                          <a:ln>
                            <a:noFill/>
                          </a:ln>
                          <a:solidFill>
                            <a:srgbClr val="993300"/>
                          </a:solidFill>
                          <a:latin typeface="Times New Roman Cyr" pitchFamily="18"/>
                          <a:ea typeface="Arial Unicode MS" pitchFamily="34"/>
                          <a:cs typeface="Times New Roman Cyr" pitchFamily="18"/>
                        </a:rPr>
                        <a:t>основной лингвистический</a:t>
                      </a:r>
                      <a:r>
                        <a:rPr lang="ru-RU" sz="1400" b="0" i="0" u="none" strike="noStrike" kern="1200" baseline="0">
                          <a:ln>
                            <a:noFill/>
                          </a:ln>
                          <a:solidFill>
                            <a:srgbClr val="993300"/>
                          </a:solidFill>
                          <a:latin typeface="Times New Roman Cyr" pitchFamily="18"/>
                          <a:ea typeface="Arial Unicode MS" pitchFamily="34"/>
                          <a:cs typeface="Times New Roman" pitchFamily="18"/>
                        </a:rPr>
                        <a:t> </a:t>
                      </a:r>
                      <a:r>
                        <a:rPr lang="ru-RU" sz="1400" b="0" i="0" u="none" strike="noStrike" kern="1200" baseline="0">
                          <a:ln>
                            <a:noFill/>
                          </a:ln>
                          <a:solidFill>
                            <a:srgbClr val="993300"/>
                          </a:solidFill>
                          <a:latin typeface="Times New Roman Cyr" pitchFamily="18"/>
                          <a:ea typeface="Arial Unicode MS" pitchFamily="34"/>
                          <a:cs typeface="Times New Roman Cyr" pitchFamily="18"/>
                        </a:rPr>
                        <a:t>вопрос</a:t>
                      </a:r>
                    </a:p>
                  </a:txBody>
                  <a:tcPr/>
                </a:tc>
              </a:tr>
              <a:tr h="57816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400" b="0" i="0" u="none" strike="noStrike" kern="1200" baseline="0">
                          <a:ln>
                            <a:noFill/>
                          </a:ln>
                          <a:solidFill>
                            <a:srgbClr val="000000"/>
                          </a:solidFill>
                          <a:latin typeface="Times New Roman" pitchFamily="18"/>
                          <a:ea typeface="Arial Unicode MS" pitchFamily="34"/>
                          <a:cs typeface="Times New Roman" pitchFamily="18"/>
                        </a:rPr>
                        <a:t>p</a:t>
                      </a:r>
                      <a:r>
                        <a:rPr lang="cs-CZ" sz="1400" b="0" i="0" u="none" strike="noStrike" kern="1200" baseline="0">
                          <a:ln>
                            <a:noFill/>
                          </a:ln>
                          <a:solidFill>
                            <a:srgbClr val="000000"/>
                          </a:solidFill>
                          <a:latin typeface="Times New Roman" pitchFamily="18"/>
                          <a:ea typeface="Arial Unicode MS" pitchFamily="34"/>
                          <a:cs typeface="Times New Roman CE" pitchFamily="18"/>
                        </a:rPr>
                        <a:t>ř</a:t>
                      </a:r>
                      <a:r>
                        <a:rPr lang="cs-CZ" sz="1400" b="0" i="0" u="none" strike="noStrike" kern="1200" baseline="0">
                          <a:ln>
                            <a:noFill/>
                          </a:ln>
                          <a:solidFill>
                            <a:srgbClr val="000000"/>
                          </a:solidFill>
                          <a:latin typeface="Times New Roman" pitchFamily="18"/>
                          <a:ea typeface="Arial Unicode MS" pitchFamily="34"/>
                          <a:cs typeface="Times New Roman" pitchFamily="18"/>
                        </a:rPr>
                        <a:t>ekladatelská problematika</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400" b="0" i="0" u="none" strike="noStrike" kern="1200" baseline="0" dirty="0" smtClean="0">
                          <a:ln>
                            <a:noFill/>
                          </a:ln>
                          <a:solidFill>
                            <a:srgbClr val="0000FF"/>
                          </a:solidFill>
                          <a:latin typeface="Times New Roman" pitchFamily="18"/>
                          <a:ea typeface="Arial Unicode MS" pitchFamily="34"/>
                          <a:cs typeface="Times New Roman" pitchFamily="18"/>
                        </a:rPr>
                        <a:t>translation issues</a:t>
                      </a:r>
                      <a:endParaRPr lang="en-GB" sz="1400" b="0" i="0" u="none" strike="noStrike" kern="1200" baseline="0" dirty="0">
                        <a:ln>
                          <a:noFill/>
                        </a:ln>
                        <a:solidFill>
                          <a:srgbClr val="0000FF"/>
                        </a:solidFill>
                        <a:latin typeface="Times New Roman" pitchFamily="18"/>
                        <a:ea typeface="Arial Unicode MS" pitchFamily="34"/>
                        <a:cs typeface="Times New Roman" pitchFamily="18"/>
                      </a:endParaRP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400" b="0" i="0" u="none" strike="noStrike" kern="1200" baseline="0" dirty="0" err="1">
                          <a:ln>
                            <a:noFill/>
                          </a:ln>
                          <a:solidFill>
                            <a:srgbClr val="008000"/>
                          </a:solidFill>
                          <a:latin typeface="Times New Roman" pitchFamily="18"/>
                          <a:ea typeface="Arial Unicode MS" pitchFamily="34"/>
                          <a:cs typeface="Times New Roman" pitchFamily="18"/>
                        </a:rPr>
                        <a:t>Übersetzungsproblematik</a:t>
                      </a:r>
                      <a:endParaRPr lang="cs-CZ" sz="1400" b="0" i="0" u="none" strike="noStrike" kern="1200" baseline="0" dirty="0">
                        <a:ln>
                          <a:noFill/>
                        </a:ln>
                        <a:solidFill>
                          <a:srgbClr val="008000"/>
                        </a:solidFill>
                        <a:latin typeface="Times New Roman" pitchFamily="18"/>
                        <a:ea typeface="Arial Unicode MS" pitchFamily="34"/>
                        <a:cs typeface="Times New Roman" pitchFamily="18"/>
                      </a:endParaRP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ru-RU" sz="1400" b="0" i="0" u="none" strike="noStrike" kern="1200" baseline="0" dirty="0">
                          <a:ln>
                            <a:noFill/>
                          </a:ln>
                          <a:solidFill>
                            <a:srgbClr val="993300"/>
                          </a:solidFill>
                          <a:latin typeface="Times New Roman Cyr" pitchFamily="18"/>
                          <a:ea typeface="Arial Unicode MS" pitchFamily="34"/>
                          <a:cs typeface="Times New Roman Cyr" pitchFamily="18"/>
                        </a:rPr>
                        <a:t>переводческая</a:t>
                      </a:r>
                      <a:r>
                        <a:rPr lang="ru-RU" sz="1400" b="0" i="0" u="none" strike="noStrike" kern="1200" baseline="0" dirty="0">
                          <a:ln>
                            <a:noFill/>
                          </a:ln>
                          <a:solidFill>
                            <a:srgbClr val="993300"/>
                          </a:solidFill>
                          <a:latin typeface="Times New Roman Cyr" pitchFamily="18"/>
                          <a:ea typeface="Arial Unicode MS" pitchFamily="34"/>
                          <a:cs typeface="Times New Roman" pitchFamily="18"/>
                        </a:rPr>
                        <a:t> </a:t>
                      </a:r>
                      <a:r>
                        <a:rPr lang="ru-RU" sz="1400" b="0" i="0" u="none" strike="noStrike" kern="1200" baseline="0" dirty="0">
                          <a:ln>
                            <a:noFill/>
                          </a:ln>
                          <a:solidFill>
                            <a:srgbClr val="993300"/>
                          </a:solidFill>
                          <a:latin typeface="Times New Roman Cyr" pitchFamily="18"/>
                          <a:ea typeface="Arial Unicode MS" pitchFamily="34"/>
                          <a:cs typeface="Times New Roman Cyr" pitchFamily="18"/>
                        </a:rPr>
                        <a:t>проблематика</a:t>
                      </a:r>
                    </a:p>
                  </a:txBody>
                  <a:tcPr/>
                </a:tc>
              </a:tr>
              <a:tr h="57816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400" b="0" i="0" u="none" strike="noStrike" kern="1200" baseline="0">
                          <a:ln>
                            <a:noFill/>
                          </a:ln>
                          <a:solidFill>
                            <a:srgbClr val="000000"/>
                          </a:solidFill>
                          <a:latin typeface="Times New Roman" pitchFamily="18"/>
                          <a:ea typeface="Arial Unicode MS" pitchFamily="34"/>
                          <a:cs typeface="Times New Roman" pitchFamily="18"/>
                        </a:rPr>
                        <a:t>p</a:t>
                      </a:r>
                      <a:r>
                        <a:rPr lang="cs-CZ" sz="1400" b="0" i="0" u="none" strike="noStrike" kern="1200" baseline="0">
                          <a:ln>
                            <a:noFill/>
                          </a:ln>
                          <a:solidFill>
                            <a:srgbClr val="000000"/>
                          </a:solidFill>
                          <a:latin typeface="Times New Roman" pitchFamily="18"/>
                          <a:ea typeface="Arial Unicode MS" pitchFamily="34"/>
                          <a:cs typeface="Times New Roman CE" pitchFamily="18"/>
                        </a:rPr>
                        <a:t>ř</a:t>
                      </a:r>
                      <a:r>
                        <a:rPr lang="cs-CZ" sz="1400" b="0" i="0" u="none" strike="noStrike" kern="1200" baseline="0">
                          <a:ln>
                            <a:noFill/>
                          </a:ln>
                          <a:solidFill>
                            <a:srgbClr val="000000"/>
                          </a:solidFill>
                          <a:latin typeface="Times New Roman" pitchFamily="18"/>
                          <a:ea typeface="Arial Unicode MS" pitchFamily="34"/>
                          <a:cs typeface="Times New Roman" pitchFamily="18"/>
                        </a:rPr>
                        <a:t>ekladatelská problematika</a:t>
                      </a:r>
                    </a:p>
                  </a:txBody>
                  <a:tcPr/>
                </a:tc>
                <a:tc>
                  <a:txBody>
                    <a:bodyPr/>
                    <a:lstStyle/>
                    <a:p>
                      <a:pPr marL="0" marR="0" lvl="0" indent="0" algn="l" defTabSz="914400" rtl="0" eaLnBrk="1" fontAlgn="auto" latinLnBrk="0" hangingPunct="0">
                        <a:lnSpc>
                          <a:spcPct val="100000"/>
                        </a:lnSpc>
                        <a:spcBef>
                          <a:spcPts val="0"/>
                        </a:spcBef>
                        <a:spcAft>
                          <a:spcPts val="0"/>
                        </a:spcAft>
                        <a:buClrTx/>
                        <a:buSzTx/>
                        <a:buFontTx/>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400" b="0" i="0" u="none" strike="noStrike" kern="1200" baseline="0" dirty="0" smtClean="0">
                          <a:ln>
                            <a:noFill/>
                          </a:ln>
                          <a:solidFill>
                            <a:srgbClr val="0000FF"/>
                          </a:solidFill>
                          <a:latin typeface="Times New Roman" pitchFamily="18"/>
                          <a:ea typeface="Arial Unicode MS" pitchFamily="34"/>
                          <a:cs typeface="Times New Roman" pitchFamily="18"/>
                        </a:rPr>
                        <a:t>translation problems</a:t>
                      </a:r>
                      <a:r>
                        <a:rPr lang="cs-CZ" sz="1400" b="0" i="0" u="none" strike="noStrike" kern="1200" baseline="0" dirty="0" smtClean="0">
                          <a:ln>
                            <a:noFill/>
                          </a:ln>
                          <a:solidFill>
                            <a:srgbClr val="002060"/>
                          </a:solidFill>
                          <a:latin typeface="Times New Roman" pitchFamily="18"/>
                          <a:ea typeface="Arial Unicode MS" pitchFamily="34"/>
                          <a:cs typeface="Times New Roman" pitchFamily="18"/>
                        </a:rPr>
                        <a:t> </a:t>
                      </a:r>
                      <a:r>
                        <a:rPr lang="en-GB" sz="1400" b="0" i="0" u="none" strike="noStrike" kern="1200" baseline="0" dirty="0" smtClean="0">
                          <a:ln>
                            <a:noFill/>
                          </a:ln>
                          <a:solidFill>
                            <a:srgbClr val="002060"/>
                          </a:solidFill>
                          <a:latin typeface="Times New Roman" pitchFamily="18"/>
                          <a:ea typeface="Arial Unicode MS" pitchFamily="34"/>
                          <a:cs typeface="Times New Roman" pitchFamily="18"/>
                        </a:rPr>
                        <a:t> </a:t>
                      </a:r>
                      <a:endParaRPr lang="en-GB" sz="1400" b="0" i="0" u="none" strike="noStrike" kern="1200" baseline="0" dirty="0">
                        <a:ln>
                          <a:noFill/>
                        </a:ln>
                        <a:solidFill>
                          <a:srgbClr val="002060"/>
                        </a:solidFill>
                        <a:latin typeface="Times New Roman" pitchFamily="18"/>
                        <a:ea typeface="Arial Unicode MS" pitchFamily="34"/>
                        <a:cs typeface="Times New Roman" pitchFamily="18"/>
                      </a:endParaRP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cs-CZ" sz="1400" b="0" i="0" u="none" strike="noStrike" kern="1200" baseline="0" dirty="0" err="1" smtClean="0">
                          <a:ln>
                            <a:noFill/>
                          </a:ln>
                          <a:solidFill>
                            <a:srgbClr val="008000"/>
                          </a:solidFill>
                          <a:latin typeface="Times New Roman" pitchFamily="18"/>
                          <a:ea typeface="Arial Unicode MS" pitchFamily="34"/>
                          <a:cs typeface="Times New Roman" pitchFamily="18"/>
                        </a:rPr>
                        <a:t>Übersetzungsproblem</a:t>
                      </a:r>
                      <a:endParaRPr lang="ru-RU" sz="1400" b="0" i="0" u="none" strike="noStrike" kern="1200" baseline="0" dirty="0">
                        <a:ln>
                          <a:noFill/>
                        </a:ln>
                        <a:solidFill>
                          <a:schemeClr val="accent6">
                            <a:lumMod val="50000"/>
                          </a:schemeClr>
                        </a:solidFill>
                        <a:latin typeface="Times New Roman" pitchFamily="18"/>
                        <a:ea typeface="Arial Unicode MS" pitchFamily="34"/>
                        <a:cs typeface="Times New Roman" pitchFamily="18"/>
                      </a:endParaRP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cs-CZ" sz="1400" b="0" i="0" u="none" strike="noStrike" kern="1200" baseline="0" dirty="0" err="1">
                          <a:ln>
                            <a:noFill/>
                          </a:ln>
                          <a:solidFill>
                            <a:srgbClr val="993300"/>
                          </a:solidFill>
                          <a:latin typeface="Times New Roman Cyr" pitchFamily="18"/>
                          <a:ea typeface="Arial Unicode MS" pitchFamily="34"/>
                          <a:cs typeface="Times New Roman Cyr" pitchFamily="18"/>
                        </a:rPr>
                        <a:t>Трудностей</a:t>
                      </a:r>
                      <a:r>
                        <a:rPr lang="cs-CZ" sz="1400" b="0" i="0" u="none" strike="noStrike" kern="1200" baseline="0" dirty="0">
                          <a:ln>
                            <a:noFill/>
                          </a:ln>
                          <a:solidFill>
                            <a:srgbClr val="993300"/>
                          </a:solidFill>
                          <a:latin typeface="Times New Roman Cyr" pitchFamily="18"/>
                          <a:ea typeface="Arial Unicode MS" pitchFamily="34"/>
                          <a:cs typeface="Times New Roman Cyr" pitchFamily="18"/>
                        </a:rPr>
                        <a:t> …  </a:t>
                      </a:r>
                      <a:r>
                        <a:rPr lang="cs-CZ" sz="1400" b="0" i="0" u="none" strike="noStrike" kern="1200" baseline="0" dirty="0" err="1">
                          <a:ln>
                            <a:noFill/>
                          </a:ln>
                          <a:solidFill>
                            <a:srgbClr val="993300"/>
                          </a:solidFill>
                          <a:latin typeface="Times New Roman Cyr" pitchFamily="18"/>
                          <a:ea typeface="Arial Unicode MS" pitchFamily="34"/>
                          <a:cs typeface="Times New Roman Cyr" pitchFamily="18"/>
                        </a:rPr>
                        <a:t>перед</a:t>
                      </a:r>
                      <a:r>
                        <a:rPr lang="cs-CZ" sz="1400" b="0" i="0" u="none" strike="noStrike" kern="1200" baseline="0" dirty="0">
                          <a:ln>
                            <a:noFill/>
                          </a:ln>
                          <a:solidFill>
                            <a:srgbClr val="993300"/>
                          </a:solidFill>
                          <a:latin typeface="Times New Roman Cyr" pitchFamily="18"/>
                          <a:ea typeface="Arial Unicode MS" pitchFamily="34"/>
                          <a:cs typeface="Times New Roman Cyr" pitchFamily="18"/>
                        </a:rPr>
                        <a:t> </a:t>
                      </a:r>
                      <a:r>
                        <a:rPr lang="cs-CZ" sz="1400" b="0" i="0" u="none" strike="noStrike" kern="1200" baseline="0" dirty="0" err="1">
                          <a:ln>
                            <a:noFill/>
                          </a:ln>
                          <a:solidFill>
                            <a:srgbClr val="993300"/>
                          </a:solidFill>
                          <a:latin typeface="Times New Roman Cyr" pitchFamily="18"/>
                          <a:ea typeface="Arial Unicode MS" pitchFamily="34"/>
                          <a:cs typeface="Times New Roman Cyr" pitchFamily="18"/>
                        </a:rPr>
                        <a:t>переводчиком</a:t>
                      </a:r>
                      <a:endParaRPr lang="cs-CZ" sz="1400" b="0" i="0" u="none" strike="noStrike" kern="1200" baseline="0" dirty="0">
                        <a:ln>
                          <a:noFill/>
                        </a:ln>
                        <a:solidFill>
                          <a:srgbClr val="993300"/>
                        </a:solidFill>
                        <a:latin typeface="Times New Roman Cyr" pitchFamily="18"/>
                        <a:ea typeface="Arial Unicode MS" pitchFamily="34"/>
                        <a:cs typeface="Times New Roman Cyr" pitchFamily="18"/>
                      </a:endParaRPr>
                    </a:p>
                  </a:txBody>
                  <a:tcPr/>
                </a:tc>
              </a:tr>
              <a:tr h="57816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600" b="0" i="0" u="none" strike="noStrike" kern="1200" baseline="0">
                          <a:ln>
                            <a:noFill/>
                          </a:ln>
                          <a:solidFill>
                            <a:srgbClr val="000000"/>
                          </a:solidFill>
                          <a:latin typeface="Times New Roman" pitchFamily="18"/>
                          <a:ea typeface="Arial Unicode MS" pitchFamily="34"/>
                          <a:cs typeface="Times New Roman" pitchFamily="18"/>
                        </a:rPr>
                        <a:t>problematika Othella</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cs-CZ" sz="1400" b="0" i="0" u="none" strike="noStrike" kern="1200" baseline="0" dirty="0" err="1">
                          <a:ln>
                            <a:noFill/>
                          </a:ln>
                          <a:solidFill>
                            <a:srgbClr val="0000FF"/>
                          </a:solidFill>
                          <a:latin typeface="Times New Roman" pitchFamily="18"/>
                          <a:ea typeface="Arial Unicode MS" pitchFamily="34"/>
                          <a:cs typeface="Times New Roman" pitchFamily="18"/>
                        </a:rPr>
                        <a:t>How</a:t>
                      </a:r>
                      <a:r>
                        <a:rPr lang="cs-CZ" sz="1400" b="0" i="0" u="none" strike="noStrike" kern="1200" baseline="0" dirty="0">
                          <a:ln>
                            <a:noFill/>
                          </a:ln>
                          <a:solidFill>
                            <a:srgbClr val="0000FF"/>
                          </a:solidFill>
                          <a:latin typeface="Times New Roman" pitchFamily="18"/>
                          <a:ea typeface="Arial Unicode MS" pitchFamily="34"/>
                          <a:cs typeface="Times New Roman" pitchFamily="18"/>
                        </a:rPr>
                        <a:t> </a:t>
                      </a:r>
                      <a:r>
                        <a:rPr lang="cs-CZ" sz="1400" b="0" i="0" u="none" strike="noStrike" kern="1200" baseline="0" dirty="0" err="1">
                          <a:ln>
                            <a:noFill/>
                          </a:ln>
                          <a:solidFill>
                            <a:srgbClr val="0000FF"/>
                          </a:solidFill>
                          <a:latin typeface="Times New Roman" pitchFamily="18"/>
                          <a:ea typeface="Arial Unicode MS" pitchFamily="34"/>
                          <a:cs typeface="Times New Roman" pitchFamily="18"/>
                        </a:rPr>
                        <a:t>we</a:t>
                      </a:r>
                      <a:r>
                        <a:rPr lang="cs-CZ" sz="1400" b="0" i="0" u="none" strike="noStrike" kern="1200" baseline="0" dirty="0">
                          <a:ln>
                            <a:noFill/>
                          </a:ln>
                          <a:solidFill>
                            <a:srgbClr val="0000FF"/>
                          </a:solidFill>
                          <a:latin typeface="Times New Roman" pitchFamily="18"/>
                          <a:ea typeface="Arial Unicode MS" pitchFamily="34"/>
                          <a:cs typeface="Times New Roman" pitchFamily="18"/>
                        </a:rPr>
                        <a:t> </a:t>
                      </a:r>
                      <a:r>
                        <a:rPr lang="cs-CZ" sz="1400" b="0" i="0" u="none" strike="noStrike" kern="1200" baseline="0" dirty="0" err="1">
                          <a:ln>
                            <a:noFill/>
                          </a:ln>
                          <a:solidFill>
                            <a:srgbClr val="0000FF"/>
                          </a:solidFill>
                          <a:latin typeface="Times New Roman" pitchFamily="18"/>
                          <a:ea typeface="Arial Unicode MS" pitchFamily="34"/>
                          <a:cs typeface="Times New Roman" pitchFamily="18"/>
                        </a:rPr>
                        <a:t>imagine</a:t>
                      </a:r>
                      <a:r>
                        <a:rPr lang="cs-CZ" sz="1400" b="0" i="0" u="none" strike="noStrike" kern="1200" baseline="0" dirty="0">
                          <a:ln>
                            <a:noFill/>
                          </a:ln>
                          <a:solidFill>
                            <a:srgbClr val="0000FF"/>
                          </a:solidFill>
                          <a:latin typeface="Times New Roman" pitchFamily="18"/>
                          <a:ea typeface="Arial Unicode MS" pitchFamily="34"/>
                          <a:cs typeface="Times New Roman" pitchFamily="18"/>
                        </a:rPr>
                        <a:t> Othello</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400" b="0" i="0" u="none" strike="noStrike" kern="1200" baseline="0" dirty="0">
                          <a:ln>
                            <a:noFill/>
                          </a:ln>
                          <a:solidFill>
                            <a:srgbClr val="008000"/>
                          </a:solidFill>
                          <a:latin typeface="Times New Roman" pitchFamily="18"/>
                          <a:ea typeface="Arial Unicode MS" pitchFamily="34"/>
                          <a:cs typeface="Times New Roman" pitchFamily="18"/>
                        </a:rPr>
                        <a:t>Die Problematik des Othello</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cs-CZ" sz="1400" b="0" i="0" u="none" strike="noStrike" kern="1200" baseline="0" dirty="0" err="1">
                          <a:ln>
                            <a:noFill/>
                          </a:ln>
                          <a:solidFill>
                            <a:srgbClr val="993300"/>
                          </a:solidFill>
                          <a:latin typeface="Times New Roman Cyr" pitchFamily="18"/>
                          <a:ea typeface="Arial Unicode MS" pitchFamily="34"/>
                          <a:cs typeface="Times New Roman Cyr" pitchFamily="18"/>
                        </a:rPr>
                        <a:t>проблематика</a:t>
                      </a:r>
                      <a:r>
                        <a:rPr lang="cs-CZ" sz="1400" b="0" i="0" u="none" strike="noStrike" kern="1200" baseline="0" dirty="0">
                          <a:ln>
                            <a:noFill/>
                          </a:ln>
                          <a:solidFill>
                            <a:srgbClr val="993300"/>
                          </a:solidFill>
                          <a:latin typeface="Times New Roman Cyr" pitchFamily="18"/>
                          <a:ea typeface="Arial Unicode MS" pitchFamily="34"/>
                          <a:cs typeface="Times New Roman Cyr" pitchFamily="18"/>
                        </a:rPr>
                        <a:t> «</a:t>
                      </a:r>
                      <a:r>
                        <a:rPr lang="cs-CZ" sz="1400" b="0" i="0" u="none" strike="noStrike" kern="1200" baseline="0" dirty="0" err="1">
                          <a:ln>
                            <a:noFill/>
                          </a:ln>
                          <a:solidFill>
                            <a:srgbClr val="993300"/>
                          </a:solidFill>
                          <a:latin typeface="Times New Roman Cyr" pitchFamily="18"/>
                          <a:ea typeface="Arial Unicode MS" pitchFamily="34"/>
                          <a:cs typeface="Times New Roman Cyr" pitchFamily="18"/>
                        </a:rPr>
                        <a:t>Отелло</a:t>
                      </a:r>
                      <a:r>
                        <a:rPr lang="cs-CZ" sz="1400" b="0" i="0" u="none" strike="noStrike" kern="1200" baseline="0" dirty="0">
                          <a:ln>
                            <a:noFill/>
                          </a:ln>
                          <a:solidFill>
                            <a:srgbClr val="993300"/>
                          </a:solidFill>
                          <a:latin typeface="Times New Roman Cyr" pitchFamily="18"/>
                          <a:ea typeface="Arial Unicode MS" pitchFamily="34"/>
                          <a:cs typeface="Times New Roman Cyr" pitchFamily="18"/>
                        </a:rPr>
                        <a:t>»</a:t>
                      </a:r>
                    </a:p>
                  </a:txBody>
                  <a:tcPr/>
                </a:tc>
              </a:tr>
              <a:tr h="58284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600" b="0" i="0" u="none" strike="noStrike" kern="1200" baseline="0">
                          <a:ln>
                            <a:noFill/>
                          </a:ln>
                          <a:solidFill>
                            <a:srgbClr val="000000"/>
                          </a:solidFill>
                          <a:latin typeface="Times New Roman" pitchFamily="18"/>
                          <a:ea typeface="Arial Unicode MS" pitchFamily="34"/>
                          <a:cs typeface="Times New Roman" pitchFamily="18"/>
                        </a:rPr>
                        <a:t>problematika tohoto románu</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cs-CZ" sz="1400" b="0" i="0" u="none" strike="noStrike" kern="1200" baseline="0" dirty="0" err="1">
                          <a:ln>
                            <a:noFill/>
                          </a:ln>
                          <a:solidFill>
                            <a:srgbClr val="0000FF"/>
                          </a:solidFill>
                          <a:latin typeface="Times New Roman" pitchFamily="18"/>
                          <a:ea typeface="Arial Unicode MS" pitchFamily="34"/>
                          <a:cs typeface="Times New Roman" pitchFamily="18"/>
                        </a:rPr>
                        <a:t>The</a:t>
                      </a:r>
                      <a:r>
                        <a:rPr lang="cs-CZ" sz="1400" b="0" i="0" u="none" strike="noStrike" kern="1200" baseline="0" dirty="0">
                          <a:ln>
                            <a:noFill/>
                          </a:ln>
                          <a:solidFill>
                            <a:srgbClr val="0000FF"/>
                          </a:solidFill>
                          <a:latin typeface="Times New Roman" pitchFamily="18"/>
                          <a:ea typeface="Arial Unicode MS" pitchFamily="34"/>
                          <a:cs typeface="Times New Roman" pitchFamily="18"/>
                        </a:rPr>
                        <a:t> </a:t>
                      </a:r>
                      <a:r>
                        <a:rPr lang="cs-CZ" sz="1400" b="0" i="0" u="none" strike="noStrike" kern="1200" baseline="0" dirty="0" err="1">
                          <a:ln>
                            <a:noFill/>
                          </a:ln>
                          <a:solidFill>
                            <a:srgbClr val="0000FF"/>
                          </a:solidFill>
                          <a:latin typeface="Times New Roman" pitchFamily="18"/>
                          <a:ea typeface="Arial Unicode MS" pitchFamily="34"/>
                          <a:cs typeface="Times New Roman" pitchFamily="18"/>
                        </a:rPr>
                        <a:t>theme</a:t>
                      </a:r>
                      <a:r>
                        <a:rPr lang="cs-CZ" sz="1400" b="0" i="0" u="none" strike="noStrike" kern="1200" baseline="0" dirty="0">
                          <a:ln>
                            <a:noFill/>
                          </a:ln>
                          <a:solidFill>
                            <a:srgbClr val="0000FF"/>
                          </a:solidFill>
                          <a:latin typeface="Times New Roman" pitchFamily="18"/>
                          <a:ea typeface="Arial Unicode MS" pitchFamily="34"/>
                          <a:cs typeface="Times New Roman" pitchFamily="18"/>
                        </a:rPr>
                        <a:t> </a:t>
                      </a:r>
                      <a:r>
                        <a:rPr lang="cs-CZ" sz="1400" b="0" i="0" u="none" strike="noStrike" kern="1200" baseline="0" dirty="0" err="1">
                          <a:ln>
                            <a:noFill/>
                          </a:ln>
                          <a:solidFill>
                            <a:srgbClr val="0000FF"/>
                          </a:solidFill>
                          <a:latin typeface="Times New Roman" pitchFamily="18"/>
                          <a:ea typeface="Arial Unicode MS" pitchFamily="34"/>
                          <a:cs typeface="Times New Roman" pitchFamily="18"/>
                        </a:rPr>
                        <a:t>of</a:t>
                      </a:r>
                      <a:r>
                        <a:rPr lang="cs-CZ" sz="1400" b="0" i="0" u="none" strike="noStrike" kern="1200" baseline="0" dirty="0">
                          <a:ln>
                            <a:noFill/>
                          </a:ln>
                          <a:solidFill>
                            <a:srgbClr val="0000FF"/>
                          </a:solidFill>
                          <a:latin typeface="Times New Roman" pitchFamily="18"/>
                          <a:ea typeface="Arial Unicode MS" pitchFamily="34"/>
                          <a:cs typeface="Times New Roman" pitchFamily="18"/>
                        </a:rPr>
                        <a:t> </a:t>
                      </a:r>
                      <a:r>
                        <a:rPr lang="cs-CZ" sz="1400" b="0" i="0" u="none" strike="noStrike" kern="1200" baseline="0" dirty="0" err="1">
                          <a:ln>
                            <a:noFill/>
                          </a:ln>
                          <a:solidFill>
                            <a:srgbClr val="0000FF"/>
                          </a:solidFill>
                          <a:latin typeface="Times New Roman" pitchFamily="18"/>
                          <a:ea typeface="Arial Unicode MS" pitchFamily="34"/>
                          <a:cs typeface="Times New Roman" pitchFamily="18"/>
                        </a:rPr>
                        <a:t>this</a:t>
                      </a:r>
                      <a:r>
                        <a:rPr lang="cs-CZ" sz="1400" b="0" i="0" u="none" strike="noStrike" kern="1200" baseline="0" dirty="0">
                          <a:ln>
                            <a:noFill/>
                          </a:ln>
                          <a:solidFill>
                            <a:srgbClr val="0000FF"/>
                          </a:solidFill>
                          <a:latin typeface="Times New Roman" pitchFamily="18"/>
                          <a:ea typeface="Arial Unicode MS" pitchFamily="34"/>
                          <a:cs typeface="Times New Roman" pitchFamily="18"/>
                        </a:rPr>
                        <a:t> novel</a:t>
                      </a:r>
                    </a:p>
                  </a:txBody>
                  <a:tcPr/>
                </a:tc>
                <a:tc>
                  <a:txBody>
                    <a:bodyPr/>
                    <a:lstStyle/>
                    <a:p>
                      <a:pPr marL="0" marR="0" indent="0" algn="l" rtl="0" hangingPunct="0">
                        <a:lnSpc>
                          <a:spcPct val="100000"/>
                        </a:lnSpc>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2400" b="0" i="0" u="none" strike="noStrike" baseline="0">
                        <a:ln>
                          <a:noFill/>
                        </a:ln>
                        <a:solidFill>
                          <a:srgbClr val="000000"/>
                        </a:solidFill>
                        <a:latin typeface="Times" pitchFamily="18"/>
                        <a:ea typeface="MS Gothic" pitchFamily="2"/>
                        <a:cs typeface="Tahoma" pitchFamily="2"/>
                      </a:endParaRPr>
                    </a:p>
                  </a:txBody>
                  <a:tcPr/>
                </a:tc>
                <a:tc>
                  <a:txBody>
                    <a:bodyPr/>
                    <a:lstStyle/>
                    <a:p>
                      <a:pPr marL="0" marR="0" indent="0" algn="l" rtl="0" hangingPunct="0">
                        <a:lnSpc>
                          <a:spcPct val="100000"/>
                        </a:lnSpc>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2400" b="0" i="0" u="none" strike="noStrike" baseline="0" dirty="0">
                        <a:ln>
                          <a:noFill/>
                        </a:ln>
                        <a:solidFill>
                          <a:srgbClr val="000000"/>
                        </a:solidFill>
                        <a:latin typeface="Times" pitchFamily="18"/>
                        <a:ea typeface="MS Gothic" pitchFamily="2"/>
                        <a:cs typeface="Tahoma" pitchFamily="2"/>
                      </a:endParaRPr>
                    </a:p>
                  </a:txBody>
                  <a:tcPr/>
                </a:tc>
              </a:tr>
            </a:tbl>
          </a:graphicData>
        </a:graphic>
      </p:graphicFrame>
    </p:spTree>
  </p:cSld>
  <p:clrMapOvr>
    <a:masterClrMapping/>
  </p:clrMapOvr>
  <p:transition>
    <p:pull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name="page27">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pPr lvl="0"/>
            <a:r>
              <a:rPr lang="en-GB" smtClean="0"/>
              <a:t>InterCorp Workshop  září 2013   patrickcorness.wordpress.com</a:t>
            </a:r>
            <a:endParaRPr lang="en-GB"/>
          </a:p>
        </p:txBody>
      </p:sp>
      <p:sp>
        <p:nvSpPr>
          <p:cNvPr id="2" name="Title 1"/>
          <p:cNvSpPr txBox="1">
            <a:spLocks noGrp="1"/>
          </p:cNvSpPr>
          <p:nvPr>
            <p:ph type="title" idx="4294967295"/>
          </p:nvPr>
        </p:nvSpPr>
        <p:spPr>
          <a:xfrm>
            <a:off x="244139" y="356428"/>
            <a:ext cx="8584442" cy="1294843"/>
          </a:xfrm>
        </p:spPr>
        <p:txBody>
          <a:bodyPr wrap="square" anchorCtr="0">
            <a:spAutoFit/>
          </a:bodyPr>
          <a:lstStyle/>
          <a:p>
            <a:pPr lvl="0"/>
            <a:r>
              <a:rPr lang="en-GB" sz="2000" dirty="0" err="1" smtClean="0"/>
              <a:t>vyhledávání</a:t>
            </a:r>
            <a:r>
              <a:rPr lang="en-GB" sz="2000" dirty="0" smtClean="0"/>
              <a:t> a </a:t>
            </a:r>
            <a:r>
              <a:rPr lang="en-GB" sz="2000" dirty="0" err="1" smtClean="0"/>
              <a:t>čtyřjazyčný</a:t>
            </a:r>
            <a:r>
              <a:rPr lang="en-GB" sz="2000" dirty="0" smtClean="0"/>
              <a:t> </a:t>
            </a:r>
            <a:r>
              <a:rPr lang="en-GB" sz="2000" dirty="0" err="1" smtClean="0"/>
              <a:t>výstup</a:t>
            </a:r>
            <a:r>
              <a:rPr lang="en-GB" sz="2000" dirty="0" smtClean="0"/>
              <a:t/>
            </a:r>
            <a:br>
              <a:rPr lang="en-GB" sz="2000" dirty="0" smtClean="0"/>
            </a:br>
            <a:r>
              <a:rPr lang="en-GB" sz="1600" dirty="0" err="1" smtClean="0"/>
              <a:t>angličtina</a:t>
            </a:r>
            <a:r>
              <a:rPr lang="en-GB" sz="1600" dirty="0" smtClean="0"/>
              <a:t>/</a:t>
            </a:r>
            <a:r>
              <a:rPr lang="en-GB" sz="1600" dirty="0" err="1" smtClean="0"/>
              <a:t>ostatní</a:t>
            </a:r>
            <a:r>
              <a:rPr lang="en-GB" sz="1600" dirty="0" smtClean="0"/>
              <a:t> </a:t>
            </a:r>
            <a:r>
              <a:rPr lang="en-GB" sz="1600" dirty="0" err="1"/>
              <a:t>jazyky</a:t>
            </a:r>
            <a:r>
              <a:rPr lang="en-GB" sz="1600" dirty="0"/>
              <a:t/>
            </a:r>
            <a:br>
              <a:rPr lang="en-GB" sz="1600" dirty="0"/>
            </a:br>
            <a:r>
              <a:rPr lang="en-GB" sz="2600" dirty="0" smtClean="0"/>
              <a:t/>
            </a:r>
            <a:br>
              <a:rPr lang="en-GB" sz="2600" dirty="0" smtClean="0"/>
            </a:br>
            <a:r>
              <a:rPr lang="en-GB" sz="1600" dirty="0" smtClean="0"/>
              <a:t>č</a:t>
            </a:r>
            <a:r>
              <a:rPr lang="en-GB" sz="1600" dirty="0"/>
              <a:t>. </a:t>
            </a:r>
            <a:r>
              <a:rPr lang="en-GB" sz="1600" i="1" dirty="0" err="1" smtClean="0"/>
              <a:t>problematika</a:t>
            </a:r>
            <a:endParaRPr lang="en-GB" sz="3600" dirty="0"/>
          </a:p>
        </p:txBody>
      </p:sp>
      <p:graphicFrame>
        <p:nvGraphicFramePr>
          <p:cNvPr id="4" name="Table 3"/>
          <p:cNvGraphicFramePr>
            <a:graphicFrameLocks noGrp="1"/>
          </p:cNvGraphicFramePr>
          <p:nvPr>
            <p:extLst>
              <p:ext uri="{D42A27DB-BD31-4B8C-83A1-F6EECF244321}">
                <p14:modId xmlns:p14="http://schemas.microsoft.com/office/powerpoint/2010/main" val="3004383429"/>
              </p:ext>
            </p:extLst>
          </p:nvPr>
        </p:nvGraphicFramePr>
        <p:xfrm>
          <a:off x="244139" y="2287988"/>
          <a:ext cx="8819997" cy="2135160"/>
        </p:xfrm>
        <a:graphic>
          <a:graphicData uri="http://schemas.openxmlformats.org/drawingml/2006/table">
            <a:tbl>
              <a:tblPr firstRow="1" bandRow="1"/>
              <a:tblGrid>
                <a:gridCol w="2111039"/>
                <a:gridCol w="2111039"/>
                <a:gridCol w="2111039"/>
                <a:gridCol w="2486880"/>
              </a:tblGrid>
              <a:tr h="82908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400" b="0" i="0" u="none" strike="noStrike" kern="1200" baseline="0" dirty="0">
                          <a:ln>
                            <a:noFill/>
                          </a:ln>
                          <a:solidFill>
                            <a:srgbClr val="000000"/>
                          </a:solidFill>
                          <a:latin typeface="Times New Roman" pitchFamily="18"/>
                          <a:ea typeface="Arial Unicode MS" pitchFamily="34"/>
                          <a:cs typeface="Times New Roman" pitchFamily="18"/>
                        </a:rPr>
                        <a:t>problematika</a:t>
                      </a:r>
                      <a:r>
                        <a:rPr lang="cs-CZ" sz="1400" b="0" i="0" u="none" strike="noStrike" kern="1200" baseline="0" dirty="0">
                          <a:ln>
                            <a:noFill/>
                          </a:ln>
                          <a:solidFill>
                            <a:srgbClr val="000000"/>
                          </a:solidFill>
                          <a:latin typeface="Times New Roman" pitchFamily="18"/>
                          <a:ea typeface="Arial Unicode MS" pitchFamily="34"/>
                          <a:cs typeface="Times New Roman CE" pitchFamily="18"/>
                        </a:rPr>
                        <a:t> při překládání měr a vah</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400" b="0" i="0" u="none" strike="noStrike" kern="1200" baseline="0" dirty="0" err="1">
                          <a:ln>
                            <a:noFill/>
                          </a:ln>
                          <a:solidFill>
                            <a:srgbClr val="0000FF"/>
                          </a:solidFill>
                          <a:latin typeface="Times New Roman" pitchFamily="18"/>
                          <a:ea typeface="Arial Unicode MS" pitchFamily="34"/>
                          <a:cs typeface="Times New Roman" pitchFamily="18"/>
                        </a:rPr>
                        <a:t>the</a:t>
                      </a:r>
                      <a:r>
                        <a:rPr lang="cs-CZ" sz="1400" b="0" i="0" u="none" strike="noStrike" kern="1200" baseline="0" dirty="0">
                          <a:ln>
                            <a:noFill/>
                          </a:ln>
                          <a:solidFill>
                            <a:srgbClr val="0000FF"/>
                          </a:solidFill>
                          <a:latin typeface="Times New Roman" pitchFamily="18"/>
                          <a:ea typeface="Arial Unicode MS" pitchFamily="34"/>
                          <a:cs typeface="Times New Roman" pitchFamily="18"/>
                        </a:rPr>
                        <a:t> </a:t>
                      </a:r>
                      <a:r>
                        <a:rPr lang="cs-CZ" sz="1400" b="0" i="0" u="none" strike="noStrike" kern="1200" baseline="0" dirty="0" err="1">
                          <a:ln>
                            <a:noFill/>
                          </a:ln>
                          <a:solidFill>
                            <a:srgbClr val="0000FF"/>
                          </a:solidFill>
                          <a:latin typeface="Times New Roman" pitchFamily="18"/>
                          <a:ea typeface="Arial Unicode MS" pitchFamily="34"/>
                          <a:cs typeface="Times New Roman" pitchFamily="18"/>
                        </a:rPr>
                        <a:t>treatment</a:t>
                      </a:r>
                      <a:r>
                        <a:rPr lang="cs-CZ" sz="1400" b="0" i="0" u="none" strike="noStrike" kern="1200" baseline="0" dirty="0">
                          <a:ln>
                            <a:noFill/>
                          </a:ln>
                          <a:solidFill>
                            <a:srgbClr val="0000FF"/>
                          </a:solidFill>
                          <a:latin typeface="Times New Roman" pitchFamily="18"/>
                          <a:ea typeface="Arial Unicode MS" pitchFamily="34"/>
                          <a:cs typeface="Times New Roman" pitchFamily="18"/>
                        </a:rPr>
                        <a:t> </a:t>
                      </a:r>
                      <a:r>
                        <a:rPr lang="cs-CZ" sz="1400" b="0" i="0" u="none" strike="noStrike" kern="1200" baseline="0" dirty="0" err="1">
                          <a:ln>
                            <a:noFill/>
                          </a:ln>
                          <a:solidFill>
                            <a:srgbClr val="0000FF"/>
                          </a:solidFill>
                          <a:latin typeface="Times New Roman" pitchFamily="18"/>
                          <a:ea typeface="Arial Unicode MS" pitchFamily="34"/>
                          <a:cs typeface="Times New Roman" pitchFamily="18"/>
                        </a:rPr>
                        <a:t>of</a:t>
                      </a:r>
                      <a:r>
                        <a:rPr lang="cs-CZ" sz="1400" b="0" i="0" u="none" strike="noStrike" kern="1200" baseline="0" dirty="0">
                          <a:ln>
                            <a:noFill/>
                          </a:ln>
                          <a:solidFill>
                            <a:srgbClr val="0000FF"/>
                          </a:solidFill>
                          <a:latin typeface="Times New Roman" pitchFamily="18"/>
                          <a:ea typeface="Arial Unicode MS" pitchFamily="34"/>
                          <a:cs typeface="Times New Roman" pitchFamily="18"/>
                        </a:rPr>
                        <a:t> </a:t>
                      </a:r>
                      <a:r>
                        <a:rPr lang="cs-CZ" sz="1400" b="0" i="0" u="none" strike="noStrike" kern="1200" baseline="0" dirty="0" err="1">
                          <a:ln>
                            <a:noFill/>
                          </a:ln>
                          <a:solidFill>
                            <a:srgbClr val="0000FF"/>
                          </a:solidFill>
                          <a:latin typeface="Times New Roman" pitchFamily="18"/>
                          <a:ea typeface="Arial Unicode MS" pitchFamily="34"/>
                          <a:cs typeface="Times New Roman" pitchFamily="18"/>
                        </a:rPr>
                        <a:t>weights</a:t>
                      </a:r>
                      <a:r>
                        <a:rPr lang="cs-CZ" sz="1400" b="0" i="0" u="none" strike="noStrike" kern="1200" baseline="0" dirty="0">
                          <a:ln>
                            <a:noFill/>
                          </a:ln>
                          <a:solidFill>
                            <a:srgbClr val="0000FF"/>
                          </a:solidFill>
                          <a:latin typeface="Times New Roman" pitchFamily="18"/>
                          <a:ea typeface="Arial Unicode MS" pitchFamily="34"/>
                          <a:cs typeface="Times New Roman" pitchFamily="18"/>
                        </a:rPr>
                        <a:t> and </a:t>
                      </a:r>
                      <a:r>
                        <a:rPr lang="cs-CZ" sz="1400" b="0" i="0" u="none" strike="noStrike" kern="1200" baseline="0" dirty="0" err="1">
                          <a:ln>
                            <a:noFill/>
                          </a:ln>
                          <a:solidFill>
                            <a:srgbClr val="0000FF"/>
                          </a:solidFill>
                          <a:latin typeface="Times New Roman" pitchFamily="18"/>
                          <a:ea typeface="Arial Unicode MS" pitchFamily="34"/>
                          <a:cs typeface="Times New Roman" pitchFamily="18"/>
                        </a:rPr>
                        <a:t>measures</a:t>
                      </a:r>
                      <a:r>
                        <a:rPr lang="cs-CZ" sz="1400" b="0" i="0" u="none" strike="noStrike" kern="1200" baseline="0" dirty="0">
                          <a:ln>
                            <a:noFill/>
                          </a:ln>
                          <a:solidFill>
                            <a:srgbClr val="008000"/>
                          </a:solidFill>
                          <a:latin typeface="Times New Roman" pitchFamily="18"/>
                          <a:ea typeface="Arial Unicode MS" pitchFamily="34"/>
                          <a:cs typeface="Times New Roman" pitchFamily="18"/>
                        </a:rPr>
                        <a:t> </a:t>
                      </a:r>
                      <a:r>
                        <a:rPr lang="cs-CZ" sz="1400" b="0" i="0" u="none" strike="noStrike" kern="1200" baseline="0" dirty="0">
                          <a:ln>
                            <a:noFill/>
                          </a:ln>
                          <a:solidFill>
                            <a:srgbClr val="0000FF"/>
                          </a:solidFill>
                          <a:latin typeface="Times New Roman" pitchFamily="18"/>
                          <a:ea typeface="Arial Unicode MS" pitchFamily="34"/>
                          <a:cs typeface="Times New Roman" pitchFamily="18"/>
                        </a:rPr>
                        <a:t> </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400" b="0" i="0" u="none" strike="noStrike" kern="1200" baseline="0">
                          <a:ln>
                            <a:noFill/>
                          </a:ln>
                          <a:solidFill>
                            <a:srgbClr val="008000"/>
                          </a:solidFill>
                          <a:latin typeface="Times New Roman" pitchFamily="18"/>
                          <a:ea typeface="Arial Unicode MS" pitchFamily="34"/>
                          <a:cs typeface="Times New Roman" pitchFamily="18"/>
                        </a:rPr>
                        <a:t>Problematik beim Übersetzen von Maßen und Gewichten</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cs-CZ" sz="1400" b="0" i="0" u="none" strike="noStrike" kern="1200" baseline="0">
                          <a:ln>
                            <a:noFill/>
                          </a:ln>
                          <a:solidFill>
                            <a:srgbClr val="993300"/>
                          </a:solidFill>
                          <a:latin typeface="Times New Roman Cyr" pitchFamily="18"/>
                          <a:ea typeface="Arial Unicode MS" pitchFamily="34"/>
                          <a:cs typeface="Times New Roman Cyr" pitchFamily="18"/>
                        </a:rPr>
                        <a:t>проблематик</a:t>
                      </a:r>
                      <a:r>
                        <a:rPr lang="ru-RU" sz="1400" b="0" i="0" u="none" strike="noStrike" kern="1200" baseline="0">
                          <a:ln>
                            <a:noFill/>
                          </a:ln>
                          <a:solidFill>
                            <a:srgbClr val="993300"/>
                          </a:solidFill>
                          <a:latin typeface="Times New Roman Cyr" pitchFamily="18"/>
                          <a:ea typeface="Arial Unicode MS" pitchFamily="34"/>
                          <a:cs typeface="Times New Roman Cyr" pitchFamily="18"/>
                        </a:rPr>
                        <a:t>а</a:t>
                      </a:r>
                      <a:r>
                        <a:rPr lang="cs-CZ" sz="1400" b="0" i="0" u="none" strike="noStrike" kern="1200" baseline="0">
                          <a:ln>
                            <a:noFill/>
                          </a:ln>
                          <a:solidFill>
                            <a:srgbClr val="993300"/>
                          </a:solidFill>
                          <a:latin typeface="Times New Roman Cyr" pitchFamily="18"/>
                          <a:ea typeface="Arial Unicode MS" pitchFamily="34"/>
                          <a:cs typeface="Times New Roman Cyr" pitchFamily="18"/>
                        </a:rPr>
                        <a:t> перевода мер и весов</a:t>
                      </a:r>
                    </a:p>
                  </a:txBody>
                  <a:tcPr/>
                </a:tc>
              </a:tr>
              <a:tr h="59004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400" b="0" i="0" u="none" strike="noStrike" kern="1200" baseline="0" dirty="0">
                          <a:ln>
                            <a:noFill/>
                          </a:ln>
                          <a:solidFill>
                            <a:srgbClr val="000000"/>
                          </a:solidFill>
                          <a:latin typeface="Times New Roman" pitchFamily="18"/>
                          <a:ea typeface="Arial Unicode MS" pitchFamily="34"/>
                          <a:cs typeface="Times New Roman CE" pitchFamily="18"/>
                        </a:rPr>
                        <a:t>tím obtížnější je </a:t>
                      </a:r>
                      <a:r>
                        <a:rPr lang="cs-CZ" sz="1400" b="0" i="0" u="none" strike="noStrike" kern="1200" baseline="0" dirty="0">
                          <a:ln>
                            <a:noFill/>
                          </a:ln>
                          <a:solidFill>
                            <a:srgbClr val="000000"/>
                          </a:solidFill>
                          <a:latin typeface="Times New Roman" pitchFamily="18"/>
                          <a:ea typeface="Arial Unicode MS" pitchFamily="34"/>
                          <a:cs typeface="Times New Roman" pitchFamily="18"/>
                        </a:rPr>
                        <a:t>problematika</a:t>
                      </a:r>
                      <a:r>
                        <a:rPr lang="cs-CZ" sz="1400" b="0" i="0" u="none" strike="noStrike" kern="1200" baseline="0" dirty="0">
                          <a:ln>
                            <a:noFill/>
                          </a:ln>
                          <a:solidFill>
                            <a:srgbClr val="000000"/>
                          </a:solidFill>
                          <a:latin typeface="Times New Roman" pitchFamily="18"/>
                          <a:ea typeface="Arial Unicode MS" pitchFamily="34"/>
                          <a:cs typeface="Times New Roman CE" pitchFamily="18"/>
                        </a:rPr>
                        <a:t> překladu</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cs-CZ" sz="1400" b="0" i="0" u="none" strike="noStrike" kern="1200" baseline="0" dirty="0" err="1">
                          <a:ln>
                            <a:noFill/>
                          </a:ln>
                          <a:solidFill>
                            <a:srgbClr val="0000FF"/>
                          </a:solidFill>
                          <a:latin typeface="Times New Roman" pitchFamily="18"/>
                          <a:ea typeface="Arial Unicode MS" pitchFamily="34"/>
                          <a:cs typeface="Times New Roman" pitchFamily="18"/>
                        </a:rPr>
                        <a:t>the</a:t>
                      </a:r>
                      <a:r>
                        <a:rPr lang="cs-CZ" sz="1400" b="0" i="0" u="none" strike="noStrike" kern="1200" baseline="0" dirty="0">
                          <a:ln>
                            <a:noFill/>
                          </a:ln>
                          <a:solidFill>
                            <a:srgbClr val="0000FF"/>
                          </a:solidFill>
                          <a:latin typeface="Times New Roman" pitchFamily="18"/>
                          <a:ea typeface="Arial Unicode MS" pitchFamily="34"/>
                          <a:cs typeface="Times New Roman" pitchFamily="18"/>
                        </a:rPr>
                        <a:t> more </a:t>
                      </a:r>
                      <a:r>
                        <a:rPr lang="cs-CZ" sz="1400" b="0" i="0" u="none" strike="noStrike" kern="1200" baseline="0" dirty="0" err="1">
                          <a:ln>
                            <a:noFill/>
                          </a:ln>
                          <a:solidFill>
                            <a:srgbClr val="0000FF"/>
                          </a:solidFill>
                          <a:latin typeface="Times New Roman" pitchFamily="18"/>
                          <a:ea typeface="Arial Unicode MS" pitchFamily="34"/>
                          <a:cs typeface="Times New Roman" pitchFamily="18"/>
                        </a:rPr>
                        <a:t>problematical</a:t>
                      </a:r>
                      <a:r>
                        <a:rPr lang="cs-CZ" sz="1400" b="0" i="0" u="none" strike="noStrike" kern="1200" baseline="0" dirty="0">
                          <a:ln>
                            <a:noFill/>
                          </a:ln>
                          <a:solidFill>
                            <a:srgbClr val="0000FF"/>
                          </a:solidFill>
                          <a:latin typeface="Times New Roman" pitchFamily="18"/>
                          <a:ea typeface="Arial Unicode MS" pitchFamily="34"/>
                          <a:cs typeface="Times New Roman" pitchFamily="18"/>
                        </a:rPr>
                        <a:t> </a:t>
                      </a:r>
                      <a:r>
                        <a:rPr lang="cs-CZ" sz="1400" b="0" i="0" u="none" strike="noStrike" kern="1200" baseline="0" dirty="0" err="1">
                          <a:ln>
                            <a:noFill/>
                          </a:ln>
                          <a:solidFill>
                            <a:srgbClr val="0000FF"/>
                          </a:solidFill>
                          <a:latin typeface="Times New Roman" pitchFamily="18"/>
                          <a:ea typeface="Arial Unicode MS" pitchFamily="34"/>
                          <a:cs typeface="Times New Roman" pitchFamily="18"/>
                        </a:rPr>
                        <a:t>translation</a:t>
                      </a:r>
                      <a:r>
                        <a:rPr lang="cs-CZ" sz="1400" b="0" i="0" u="none" strike="noStrike" kern="1200" baseline="0" dirty="0">
                          <a:ln>
                            <a:noFill/>
                          </a:ln>
                          <a:solidFill>
                            <a:srgbClr val="0000FF"/>
                          </a:solidFill>
                          <a:latin typeface="Times New Roman" pitchFamily="18"/>
                          <a:ea typeface="Arial Unicode MS" pitchFamily="34"/>
                          <a:cs typeface="Times New Roman" pitchFamily="18"/>
                        </a:rPr>
                        <a:t> </a:t>
                      </a:r>
                      <a:r>
                        <a:rPr lang="cs-CZ" sz="1400" b="0" i="0" u="none" strike="noStrike" kern="1200" baseline="0" dirty="0" err="1">
                          <a:ln>
                            <a:noFill/>
                          </a:ln>
                          <a:solidFill>
                            <a:srgbClr val="0000FF"/>
                          </a:solidFill>
                          <a:latin typeface="Times New Roman" pitchFamily="18"/>
                          <a:ea typeface="Arial Unicode MS" pitchFamily="34"/>
                          <a:cs typeface="Times New Roman" pitchFamily="18"/>
                        </a:rPr>
                        <a:t>becomes</a:t>
                      </a:r>
                      <a:endParaRPr lang="cs-CZ" sz="1400" b="0" i="0" u="none" strike="noStrike" kern="1200" baseline="0" dirty="0">
                        <a:ln>
                          <a:noFill/>
                        </a:ln>
                        <a:solidFill>
                          <a:srgbClr val="0000FF"/>
                        </a:solidFill>
                        <a:latin typeface="Times New Roman" pitchFamily="18"/>
                        <a:ea typeface="Arial Unicode MS" pitchFamily="34"/>
                        <a:cs typeface="Times New Roman" pitchFamily="18"/>
                      </a:endParaRP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400" b="0" i="0" u="none" strike="noStrike" kern="1200" baseline="0">
                          <a:ln>
                            <a:noFill/>
                          </a:ln>
                          <a:solidFill>
                            <a:srgbClr val="008000"/>
                          </a:solidFill>
                          <a:latin typeface="Times New Roman" pitchFamily="18"/>
                          <a:ea typeface="Arial Unicode MS" pitchFamily="34"/>
                          <a:cs typeface="Times New Roman" pitchFamily="18"/>
                        </a:rPr>
                        <a:t>desto schwieriger ist die Übersetzung</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ru-RU" sz="1400" b="0" i="0" u="none" strike="noStrike" kern="1200" baseline="0">
                          <a:ln>
                            <a:noFill/>
                          </a:ln>
                          <a:solidFill>
                            <a:srgbClr val="993300"/>
                          </a:solidFill>
                          <a:latin typeface="Times New Roman Cyr" pitchFamily="18"/>
                          <a:ea typeface="Arial Unicode MS" pitchFamily="34"/>
                          <a:cs typeface="Times New Roman Cyr" pitchFamily="18"/>
                        </a:rPr>
                        <a:t>тем труднее перевод</a:t>
                      </a:r>
                    </a:p>
                  </a:txBody>
                  <a:tcPr/>
                </a:tc>
              </a:tr>
              <a:tr h="71604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400" b="0" i="0" u="none" strike="noStrike" kern="1200" baseline="0">
                          <a:ln>
                            <a:noFill/>
                          </a:ln>
                          <a:solidFill>
                            <a:srgbClr val="000000"/>
                          </a:solidFill>
                          <a:latin typeface="Times New Roman" pitchFamily="18"/>
                          <a:ea typeface="Arial Unicode MS" pitchFamily="34"/>
                          <a:cs typeface="Times New Roman" pitchFamily="18"/>
                        </a:rPr>
                        <a:t>Z hlediska naší problematiky</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cs-CZ" sz="1400" b="0" i="0" u="none" strike="noStrike" kern="1200" baseline="0" dirty="0" err="1">
                          <a:ln>
                            <a:noFill/>
                          </a:ln>
                          <a:solidFill>
                            <a:srgbClr val="0000FF"/>
                          </a:solidFill>
                          <a:latin typeface="Times New Roman" pitchFamily="18"/>
                          <a:ea typeface="Arial Unicode MS" pitchFamily="34"/>
                          <a:cs typeface="Times New Roman" pitchFamily="18"/>
                        </a:rPr>
                        <a:t>From</a:t>
                      </a:r>
                      <a:r>
                        <a:rPr lang="cs-CZ" sz="1400" b="0" i="0" u="none" strike="noStrike" kern="1200" baseline="0" dirty="0">
                          <a:ln>
                            <a:noFill/>
                          </a:ln>
                          <a:solidFill>
                            <a:srgbClr val="0000FF"/>
                          </a:solidFill>
                          <a:latin typeface="Times New Roman" pitchFamily="18"/>
                          <a:ea typeface="Arial Unicode MS" pitchFamily="34"/>
                          <a:cs typeface="Times New Roman" pitchFamily="18"/>
                        </a:rPr>
                        <a:t> </a:t>
                      </a:r>
                      <a:r>
                        <a:rPr lang="cs-CZ" sz="1400" b="0" i="0" u="none" strike="noStrike" kern="1200" baseline="0" dirty="0" err="1">
                          <a:ln>
                            <a:noFill/>
                          </a:ln>
                          <a:solidFill>
                            <a:srgbClr val="0000FF"/>
                          </a:solidFill>
                          <a:latin typeface="Times New Roman" pitchFamily="18"/>
                          <a:ea typeface="Arial Unicode MS" pitchFamily="34"/>
                          <a:cs typeface="Times New Roman" pitchFamily="18"/>
                        </a:rPr>
                        <a:t>the</a:t>
                      </a:r>
                      <a:r>
                        <a:rPr lang="cs-CZ" sz="1400" b="0" i="0" u="none" strike="noStrike" kern="1200" baseline="0" dirty="0">
                          <a:ln>
                            <a:noFill/>
                          </a:ln>
                          <a:solidFill>
                            <a:srgbClr val="0000FF"/>
                          </a:solidFill>
                          <a:latin typeface="Times New Roman" pitchFamily="18"/>
                          <a:ea typeface="Arial Unicode MS" pitchFamily="34"/>
                          <a:cs typeface="Times New Roman" pitchFamily="18"/>
                        </a:rPr>
                        <a:t> </a:t>
                      </a:r>
                      <a:r>
                        <a:rPr lang="cs-CZ" sz="1400" b="0" i="0" u="none" strike="noStrike" kern="1200" baseline="0" dirty="0" err="1">
                          <a:ln>
                            <a:noFill/>
                          </a:ln>
                          <a:solidFill>
                            <a:srgbClr val="0000FF"/>
                          </a:solidFill>
                          <a:latin typeface="Times New Roman" pitchFamily="18"/>
                          <a:ea typeface="Arial Unicode MS" pitchFamily="34"/>
                          <a:cs typeface="Times New Roman" pitchFamily="18"/>
                        </a:rPr>
                        <a:t>perspective</a:t>
                      </a:r>
                      <a:r>
                        <a:rPr lang="cs-CZ" sz="1400" b="0" i="0" u="none" strike="noStrike" kern="1200" baseline="0" dirty="0">
                          <a:ln>
                            <a:noFill/>
                          </a:ln>
                          <a:solidFill>
                            <a:srgbClr val="0000FF"/>
                          </a:solidFill>
                          <a:latin typeface="Times New Roman" pitchFamily="18"/>
                          <a:ea typeface="Arial Unicode MS" pitchFamily="34"/>
                          <a:cs typeface="Times New Roman" pitchFamily="18"/>
                        </a:rPr>
                        <a:t> </a:t>
                      </a:r>
                      <a:r>
                        <a:rPr lang="cs-CZ" sz="1400" b="0" i="0" u="none" strike="noStrike" kern="1200" baseline="0" dirty="0" err="1">
                          <a:ln>
                            <a:noFill/>
                          </a:ln>
                          <a:solidFill>
                            <a:srgbClr val="0000FF"/>
                          </a:solidFill>
                          <a:latin typeface="Times New Roman" pitchFamily="18"/>
                          <a:ea typeface="Arial Unicode MS" pitchFamily="34"/>
                          <a:cs typeface="Times New Roman" pitchFamily="18"/>
                        </a:rPr>
                        <a:t>of</a:t>
                      </a:r>
                      <a:r>
                        <a:rPr lang="cs-CZ" sz="1400" b="0" i="0" u="none" strike="noStrike" kern="1200" baseline="0" dirty="0">
                          <a:ln>
                            <a:noFill/>
                          </a:ln>
                          <a:solidFill>
                            <a:srgbClr val="0000FF"/>
                          </a:solidFill>
                          <a:latin typeface="Times New Roman" pitchFamily="18"/>
                          <a:ea typeface="Arial Unicode MS" pitchFamily="34"/>
                          <a:cs typeface="Times New Roman" pitchFamily="18"/>
                        </a:rPr>
                        <a:t> </a:t>
                      </a:r>
                      <a:r>
                        <a:rPr lang="cs-CZ" sz="1400" b="0" i="0" u="none" strike="noStrike" kern="1200" baseline="0" dirty="0" err="1">
                          <a:ln>
                            <a:noFill/>
                          </a:ln>
                          <a:solidFill>
                            <a:srgbClr val="0000FF"/>
                          </a:solidFill>
                          <a:latin typeface="Times New Roman" pitchFamily="18"/>
                          <a:ea typeface="Arial Unicode MS" pitchFamily="34"/>
                          <a:cs typeface="Times New Roman" pitchFamily="18"/>
                        </a:rPr>
                        <a:t>translating</a:t>
                      </a:r>
                      <a:r>
                        <a:rPr lang="cs-CZ" sz="1400" b="0" i="0" u="none" strike="noStrike" kern="1200" baseline="0" dirty="0">
                          <a:ln>
                            <a:noFill/>
                          </a:ln>
                          <a:solidFill>
                            <a:srgbClr val="0000FF"/>
                          </a:solidFill>
                          <a:latin typeface="Times New Roman" pitchFamily="18"/>
                          <a:ea typeface="Arial Unicode MS" pitchFamily="34"/>
                          <a:cs typeface="Times New Roman" pitchFamily="18"/>
                        </a:rPr>
                        <a:t> </a:t>
                      </a:r>
                      <a:r>
                        <a:rPr lang="cs-CZ" sz="1400" b="0" i="0" u="none" strike="noStrike" kern="1200" baseline="0" dirty="0" err="1">
                          <a:ln>
                            <a:noFill/>
                          </a:ln>
                          <a:solidFill>
                            <a:srgbClr val="0000FF"/>
                          </a:solidFill>
                          <a:latin typeface="Times New Roman" pitchFamily="18"/>
                          <a:ea typeface="Arial Unicode MS" pitchFamily="34"/>
                          <a:cs typeface="Times New Roman" pitchFamily="18"/>
                        </a:rPr>
                        <a:t>discussed</a:t>
                      </a:r>
                      <a:r>
                        <a:rPr lang="cs-CZ" sz="1400" b="0" i="0" u="none" strike="noStrike" kern="1200" baseline="0" dirty="0">
                          <a:ln>
                            <a:noFill/>
                          </a:ln>
                          <a:solidFill>
                            <a:srgbClr val="0000FF"/>
                          </a:solidFill>
                          <a:latin typeface="Times New Roman" pitchFamily="18"/>
                          <a:ea typeface="Arial Unicode MS" pitchFamily="34"/>
                          <a:cs typeface="Times New Roman" pitchFamily="18"/>
                        </a:rPr>
                        <a:t> </a:t>
                      </a:r>
                      <a:r>
                        <a:rPr lang="cs-CZ" sz="1400" b="0" i="0" u="none" strike="noStrike" kern="1200" baseline="0" dirty="0" err="1">
                          <a:ln>
                            <a:noFill/>
                          </a:ln>
                          <a:solidFill>
                            <a:srgbClr val="0000FF"/>
                          </a:solidFill>
                          <a:latin typeface="Times New Roman" pitchFamily="18"/>
                          <a:ea typeface="Arial Unicode MS" pitchFamily="34"/>
                          <a:cs typeface="Times New Roman" pitchFamily="18"/>
                        </a:rPr>
                        <a:t>here</a:t>
                      </a:r>
                      <a:r>
                        <a:rPr lang="cs-CZ" sz="1400" b="0" i="0" u="none" strike="noStrike" kern="1200" baseline="0" dirty="0">
                          <a:ln>
                            <a:noFill/>
                          </a:ln>
                          <a:solidFill>
                            <a:srgbClr val="0000FF"/>
                          </a:solidFill>
                          <a:latin typeface="Times New Roman" pitchFamily="18"/>
                          <a:ea typeface="Arial Unicode MS" pitchFamily="34"/>
                          <a:cs typeface="Times New Roman" pitchFamily="18"/>
                        </a:rPr>
                        <a:t>  </a:t>
                      </a:r>
                      <a:r>
                        <a:rPr lang="en-GB" sz="1400" b="0" i="0" u="none" strike="noStrike" kern="1200" baseline="0" dirty="0">
                          <a:ln>
                            <a:noFill/>
                          </a:ln>
                          <a:solidFill>
                            <a:srgbClr val="0000FF"/>
                          </a:solidFill>
                          <a:latin typeface="Times New Roman" pitchFamily="18"/>
                          <a:ea typeface="Arial Unicode MS" pitchFamily="34"/>
                          <a:cs typeface="Times New Roman" pitchFamily="18"/>
                        </a:rPr>
                        <a:t> </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ru-RU" sz="1400" b="0" i="0" u="none" strike="noStrike" kern="1200" baseline="0" dirty="0" err="1">
                          <a:ln>
                            <a:noFill/>
                          </a:ln>
                          <a:solidFill>
                            <a:srgbClr val="008000"/>
                          </a:solidFill>
                          <a:latin typeface="Times New Roman" pitchFamily="18"/>
                          <a:ea typeface="Arial Unicode MS" pitchFamily="34"/>
                          <a:cs typeface="Times New Roman" pitchFamily="18"/>
                        </a:rPr>
                        <a:t>Aus</a:t>
                      </a:r>
                      <a:r>
                        <a:rPr lang="ru-RU" sz="1400" b="0" i="0" u="none" strike="noStrike" kern="1200" baseline="0" dirty="0">
                          <a:ln>
                            <a:noFill/>
                          </a:ln>
                          <a:solidFill>
                            <a:srgbClr val="008000"/>
                          </a:solidFill>
                          <a:latin typeface="Times New Roman" pitchFamily="18"/>
                          <a:ea typeface="Arial Unicode MS" pitchFamily="34"/>
                          <a:cs typeface="Times New Roman" pitchFamily="18"/>
                        </a:rPr>
                        <a:t> </a:t>
                      </a:r>
                      <a:r>
                        <a:rPr lang="ru-RU" sz="1400" b="0" i="0" u="none" strike="noStrike" kern="1200" baseline="0" dirty="0" err="1">
                          <a:ln>
                            <a:noFill/>
                          </a:ln>
                          <a:solidFill>
                            <a:srgbClr val="008000"/>
                          </a:solidFill>
                          <a:latin typeface="Times New Roman" pitchFamily="18"/>
                          <a:ea typeface="Arial Unicode MS" pitchFamily="34"/>
                          <a:cs typeface="Times New Roman" pitchFamily="18"/>
                        </a:rPr>
                        <a:t>der</a:t>
                      </a:r>
                      <a:r>
                        <a:rPr lang="ru-RU" sz="1400" b="0" i="0" u="none" strike="noStrike" kern="1200" baseline="0" dirty="0">
                          <a:ln>
                            <a:noFill/>
                          </a:ln>
                          <a:solidFill>
                            <a:srgbClr val="008000"/>
                          </a:solidFill>
                          <a:latin typeface="Times New Roman" pitchFamily="18"/>
                          <a:ea typeface="Arial Unicode MS" pitchFamily="34"/>
                          <a:cs typeface="Times New Roman" pitchFamily="18"/>
                        </a:rPr>
                        <a:t> </a:t>
                      </a:r>
                      <a:r>
                        <a:rPr lang="ru-RU" sz="1400" b="0" i="0" u="none" strike="noStrike" kern="1200" baseline="0" dirty="0" err="1">
                          <a:ln>
                            <a:noFill/>
                          </a:ln>
                          <a:solidFill>
                            <a:srgbClr val="008000"/>
                          </a:solidFill>
                          <a:latin typeface="Times New Roman" pitchFamily="18"/>
                          <a:ea typeface="Arial Unicode MS" pitchFamily="34"/>
                          <a:cs typeface="Times New Roman" pitchFamily="18"/>
                        </a:rPr>
                        <a:t>Sicht</a:t>
                      </a:r>
                      <a:r>
                        <a:rPr lang="ru-RU" sz="1400" b="0" i="0" u="none" strike="noStrike" kern="1200" baseline="0" dirty="0">
                          <a:ln>
                            <a:noFill/>
                          </a:ln>
                          <a:solidFill>
                            <a:srgbClr val="008000"/>
                          </a:solidFill>
                          <a:latin typeface="Times New Roman" pitchFamily="18"/>
                          <a:ea typeface="Arial Unicode MS" pitchFamily="34"/>
                          <a:cs typeface="Times New Roman" pitchFamily="18"/>
                        </a:rPr>
                        <a:t> </a:t>
                      </a:r>
                      <a:r>
                        <a:rPr lang="ru-RU" sz="1400" b="0" i="0" u="none" strike="noStrike" kern="1200" baseline="0" dirty="0" err="1">
                          <a:ln>
                            <a:noFill/>
                          </a:ln>
                          <a:solidFill>
                            <a:srgbClr val="008000"/>
                          </a:solidFill>
                          <a:latin typeface="Times New Roman" pitchFamily="18"/>
                          <a:ea typeface="Arial Unicode MS" pitchFamily="34"/>
                          <a:cs typeface="Times New Roman" pitchFamily="18"/>
                        </a:rPr>
                        <a:t>unserer</a:t>
                      </a:r>
                      <a:r>
                        <a:rPr lang="ru-RU" sz="1400" b="0" i="0" u="none" strike="noStrike" kern="1200" baseline="0" dirty="0">
                          <a:ln>
                            <a:noFill/>
                          </a:ln>
                          <a:solidFill>
                            <a:srgbClr val="008000"/>
                          </a:solidFill>
                          <a:latin typeface="Times New Roman" pitchFamily="18"/>
                          <a:ea typeface="Arial Unicode MS" pitchFamily="34"/>
                          <a:cs typeface="Times New Roman" pitchFamily="18"/>
                        </a:rPr>
                        <a:t> </a:t>
                      </a:r>
                      <a:r>
                        <a:rPr lang="ru-RU" sz="1400" b="0" i="0" u="none" strike="noStrike" kern="1200" baseline="0" dirty="0" err="1">
                          <a:ln>
                            <a:noFill/>
                          </a:ln>
                          <a:solidFill>
                            <a:srgbClr val="008000"/>
                          </a:solidFill>
                          <a:latin typeface="Times New Roman" pitchFamily="18"/>
                          <a:ea typeface="Arial Unicode MS" pitchFamily="34"/>
                          <a:cs typeface="Times New Roman" pitchFamily="18"/>
                        </a:rPr>
                        <a:t>Fragestellung</a:t>
                      </a:r>
                      <a:endParaRPr lang="ru-RU" sz="1400" b="0" i="0" u="none" strike="noStrike" kern="1200" baseline="0" dirty="0">
                        <a:ln>
                          <a:noFill/>
                        </a:ln>
                        <a:solidFill>
                          <a:srgbClr val="008000"/>
                        </a:solidFill>
                        <a:latin typeface="Times New Roman" pitchFamily="18"/>
                        <a:ea typeface="Arial Unicode MS" pitchFamily="34"/>
                        <a:cs typeface="Times New Roman" pitchFamily="18"/>
                      </a:endParaRP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cs-CZ" sz="1400" b="0" i="0" u="none" strike="noStrike" kern="1200" baseline="0" dirty="0" err="1">
                          <a:ln>
                            <a:noFill/>
                          </a:ln>
                          <a:solidFill>
                            <a:srgbClr val="993300"/>
                          </a:solidFill>
                          <a:latin typeface="Times New Roman Cyr" pitchFamily="18"/>
                          <a:ea typeface="Arial Unicode MS" pitchFamily="34"/>
                          <a:cs typeface="Times New Roman Cyr" pitchFamily="18"/>
                        </a:rPr>
                        <a:t>Исходя</a:t>
                      </a:r>
                      <a:r>
                        <a:rPr lang="cs-CZ" sz="1400" b="0" i="0" u="none" strike="noStrike" kern="1200" baseline="0" dirty="0">
                          <a:ln>
                            <a:noFill/>
                          </a:ln>
                          <a:solidFill>
                            <a:srgbClr val="993300"/>
                          </a:solidFill>
                          <a:latin typeface="Times New Roman Cyr" pitchFamily="18"/>
                          <a:ea typeface="Arial Unicode MS" pitchFamily="34"/>
                          <a:cs typeface="Times New Roman Cyr" pitchFamily="18"/>
                        </a:rPr>
                        <a:t> </a:t>
                      </a:r>
                      <a:r>
                        <a:rPr lang="cs-CZ" sz="1400" b="0" i="0" u="none" strike="noStrike" kern="1200" baseline="0" dirty="0" err="1">
                          <a:ln>
                            <a:noFill/>
                          </a:ln>
                          <a:solidFill>
                            <a:srgbClr val="993300"/>
                          </a:solidFill>
                          <a:latin typeface="Times New Roman Cyr" pitchFamily="18"/>
                          <a:ea typeface="Arial Unicode MS" pitchFamily="34"/>
                          <a:cs typeface="Times New Roman Cyr" pitchFamily="18"/>
                        </a:rPr>
                        <a:t>из</a:t>
                      </a:r>
                      <a:r>
                        <a:rPr lang="cs-CZ" sz="1400" b="0" i="0" u="none" strike="noStrike" kern="1200" baseline="0" dirty="0">
                          <a:ln>
                            <a:noFill/>
                          </a:ln>
                          <a:solidFill>
                            <a:srgbClr val="993300"/>
                          </a:solidFill>
                          <a:latin typeface="Times New Roman Cyr" pitchFamily="18"/>
                          <a:ea typeface="Arial Unicode MS" pitchFamily="34"/>
                          <a:cs typeface="Times New Roman Cyr" pitchFamily="18"/>
                        </a:rPr>
                        <a:t> </a:t>
                      </a:r>
                      <a:r>
                        <a:rPr lang="cs-CZ" sz="1400" b="0" i="0" u="none" strike="noStrike" kern="1200" baseline="0" dirty="0" err="1">
                          <a:ln>
                            <a:noFill/>
                          </a:ln>
                          <a:solidFill>
                            <a:srgbClr val="993300"/>
                          </a:solidFill>
                          <a:latin typeface="Times New Roman Cyr" pitchFamily="18"/>
                          <a:ea typeface="Arial Unicode MS" pitchFamily="34"/>
                          <a:cs typeface="Times New Roman Cyr" pitchFamily="18"/>
                        </a:rPr>
                        <a:t>нашей</a:t>
                      </a:r>
                      <a:r>
                        <a:rPr lang="cs-CZ" sz="1400" b="0" i="0" u="none" strike="noStrike" kern="1200" baseline="0" dirty="0">
                          <a:ln>
                            <a:noFill/>
                          </a:ln>
                          <a:solidFill>
                            <a:srgbClr val="993300"/>
                          </a:solidFill>
                          <a:latin typeface="Times New Roman Cyr" pitchFamily="18"/>
                          <a:ea typeface="Arial Unicode MS" pitchFamily="34"/>
                          <a:cs typeface="Times New Roman Cyr" pitchFamily="18"/>
                        </a:rPr>
                        <a:t> </a:t>
                      </a:r>
                      <a:r>
                        <a:rPr lang="cs-CZ" sz="1400" b="0" i="0" u="none" strike="noStrike" kern="1200" baseline="0" dirty="0" err="1">
                          <a:ln>
                            <a:noFill/>
                          </a:ln>
                          <a:solidFill>
                            <a:srgbClr val="993300"/>
                          </a:solidFill>
                          <a:latin typeface="Times New Roman Cyr" pitchFamily="18"/>
                          <a:ea typeface="Arial Unicode MS" pitchFamily="34"/>
                          <a:cs typeface="Times New Roman Cyr" pitchFamily="18"/>
                        </a:rPr>
                        <a:t>проблематики</a:t>
                      </a:r>
                      <a:endParaRPr lang="cs-CZ" sz="1400" b="0" i="0" u="none" strike="noStrike" kern="1200" baseline="0" dirty="0">
                        <a:ln>
                          <a:noFill/>
                        </a:ln>
                        <a:solidFill>
                          <a:srgbClr val="993300"/>
                        </a:solidFill>
                        <a:latin typeface="Times New Roman Cyr" pitchFamily="18"/>
                        <a:ea typeface="Arial Unicode MS" pitchFamily="34"/>
                        <a:cs typeface="Times New Roman Cyr" pitchFamily="18"/>
                      </a:endParaRPr>
                    </a:p>
                  </a:txBody>
                  <a:tcPr/>
                </a:tc>
              </a:tr>
            </a:tbl>
          </a:graphicData>
        </a:graphic>
      </p:graphicFrame>
    </p:spTree>
  </p:cSld>
  <p:clrMapOvr>
    <a:masterClrMapping/>
  </p:clrMapOvr>
  <p:transition>
    <p:pull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name="page28">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a:xfrm>
            <a:off x="1581665" y="6104238"/>
            <a:ext cx="6303378" cy="664481"/>
          </a:xfrm>
        </p:spPr>
        <p:txBody>
          <a:bodyPr/>
          <a:lstStyle/>
          <a:p>
            <a:pPr lvl="0"/>
            <a:r>
              <a:rPr lang="en-GB" smtClean="0"/>
              <a:t>InterCorp Workshop  září 2013   patrickcorness.wordpress.com</a:t>
            </a:r>
            <a:endParaRPr lang="en-GB" dirty="0"/>
          </a:p>
        </p:txBody>
      </p:sp>
      <p:sp>
        <p:nvSpPr>
          <p:cNvPr id="2" name="Title 1"/>
          <p:cNvSpPr txBox="1">
            <a:spLocks noGrp="1"/>
          </p:cNvSpPr>
          <p:nvPr>
            <p:ph type="title" idx="4294967295"/>
          </p:nvPr>
        </p:nvSpPr>
        <p:spPr>
          <a:xfrm>
            <a:off x="188543" y="367416"/>
            <a:ext cx="8269657" cy="894733"/>
          </a:xfrm>
        </p:spPr>
        <p:txBody>
          <a:bodyPr wrap="square" anchorCtr="0">
            <a:spAutoFit/>
          </a:bodyPr>
          <a:lstStyle/>
          <a:p>
            <a:pPr lvl="0"/>
            <a:r>
              <a:rPr lang="en-GB" sz="2000" dirty="0" err="1" smtClean="0"/>
              <a:t>vyhledávání</a:t>
            </a:r>
            <a:r>
              <a:rPr lang="en-GB" sz="2000" dirty="0" smtClean="0"/>
              <a:t> </a:t>
            </a:r>
            <a:r>
              <a:rPr lang="en-GB" sz="2000" dirty="0"/>
              <a:t>a </a:t>
            </a:r>
            <a:r>
              <a:rPr lang="en-GB" sz="2000" dirty="0" err="1"/>
              <a:t>čtyřjazyčný</a:t>
            </a:r>
            <a:r>
              <a:rPr lang="en-GB" sz="2000" dirty="0"/>
              <a:t> </a:t>
            </a:r>
            <a:r>
              <a:rPr lang="en-GB" sz="2000" dirty="0" err="1" smtClean="0"/>
              <a:t>výstup</a:t>
            </a:r>
            <a:r>
              <a:rPr lang="en-GB" sz="2000" dirty="0" smtClean="0"/>
              <a:t/>
            </a:r>
            <a:br>
              <a:rPr lang="en-GB" sz="2000" dirty="0" smtClean="0"/>
            </a:br>
            <a:r>
              <a:rPr lang="en-GB" sz="1600" dirty="0" err="1" smtClean="0"/>
              <a:t>angličtina</a:t>
            </a:r>
            <a:r>
              <a:rPr lang="en-GB" sz="1600" dirty="0" smtClean="0"/>
              <a:t>/</a:t>
            </a:r>
            <a:r>
              <a:rPr lang="en-GB" sz="1600" dirty="0" err="1" smtClean="0"/>
              <a:t>ostatní</a:t>
            </a:r>
            <a:r>
              <a:rPr lang="en-GB" sz="1600" dirty="0" smtClean="0"/>
              <a:t> </a:t>
            </a:r>
            <a:r>
              <a:rPr lang="en-GB" sz="1600" dirty="0" err="1" smtClean="0"/>
              <a:t>jazyky</a:t>
            </a:r>
            <a:r>
              <a:rPr lang="en-GB" sz="1600" dirty="0" smtClean="0"/>
              <a:t/>
            </a:r>
            <a:br>
              <a:rPr lang="en-GB" sz="1600" dirty="0" smtClean="0"/>
            </a:br>
            <a:r>
              <a:rPr lang="en-GB" sz="1600" i="1" dirty="0" err="1" smtClean="0"/>
              <a:t>replika</a:t>
            </a:r>
            <a:r>
              <a:rPr lang="en-GB" sz="1600" i="1" dirty="0" smtClean="0"/>
              <a:t> </a:t>
            </a:r>
            <a:r>
              <a:rPr lang="en-GB" sz="1600" i="1" dirty="0"/>
              <a:t>= dialogue, dialogue </a:t>
            </a:r>
            <a:r>
              <a:rPr lang="en-GB" sz="1600" i="1" dirty="0" smtClean="0"/>
              <a:t>turn</a:t>
            </a:r>
            <a:endParaRPr lang="en-GB" sz="3600" dirty="0"/>
          </a:p>
        </p:txBody>
      </p:sp>
      <p:graphicFrame>
        <p:nvGraphicFramePr>
          <p:cNvPr id="4" name="Table 3"/>
          <p:cNvGraphicFramePr>
            <a:graphicFrameLocks noGrp="1"/>
          </p:cNvGraphicFramePr>
          <p:nvPr>
            <p:extLst>
              <p:ext uri="{D42A27DB-BD31-4B8C-83A1-F6EECF244321}">
                <p14:modId xmlns:p14="http://schemas.microsoft.com/office/powerpoint/2010/main" val="3344780953"/>
              </p:ext>
            </p:extLst>
          </p:nvPr>
        </p:nvGraphicFramePr>
        <p:xfrm>
          <a:off x="188543" y="1470617"/>
          <a:ext cx="8639999" cy="4389120"/>
        </p:xfrm>
        <a:graphic>
          <a:graphicData uri="http://schemas.openxmlformats.org/drawingml/2006/table">
            <a:tbl>
              <a:tblPr firstRow="1" bandRow="1"/>
              <a:tblGrid>
                <a:gridCol w="865799"/>
                <a:gridCol w="1941480"/>
                <a:gridCol w="1941480"/>
                <a:gridCol w="1941480"/>
                <a:gridCol w="1949760"/>
              </a:tblGrid>
              <a:tr h="2185977">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200" b="1" i="0" u="none" strike="noStrike" baseline="0" dirty="0">
                          <a:ln>
                            <a:noFill/>
                          </a:ln>
                          <a:solidFill>
                            <a:srgbClr val="000000"/>
                          </a:solidFill>
                          <a:latin typeface="Times New Roman" pitchFamily="18"/>
                          <a:ea typeface="Arial Unicode MS" pitchFamily="34"/>
                          <a:cs typeface="Times New Roman" pitchFamily="18"/>
                        </a:rPr>
                        <a:t>dialogue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100" b="0" i="0" u="none" strike="noStrike" baseline="0">
                          <a:ln>
                            <a:noFill/>
                          </a:ln>
                          <a:solidFill>
                            <a:srgbClr val="000000"/>
                          </a:solidFill>
                          <a:latin typeface="Times New Roman" pitchFamily="18"/>
                          <a:ea typeface="Arial Unicode MS" pitchFamily="34"/>
                          <a:cs typeface="Times New Roman" pitchFamily="18"/>
                        </a:rPr>
                        <a:t>Ve vztahu k mluv</a:t>
                      </a:r>
                      <a:r>
                        <a:rPr lang="en-GB" sz="1100" b="0" i="0" u="none" strike="noStrike" baseline="0">
                          <a:ln>
                            <a:noFill/>
                          </a:ln>
                          <a:solidFill>
                            <a:srgbClr val="000000"/>
                          </a:solidFill>
                          <a:latin typeface="Times New Roman CE" pitchFamily="18"/>
                          <a:ea typeface="Arial Unicode MS" pitchFamily="34"/>
                          <a:cs typeface="Times New Roman CE" pitchFamily="18"/>
                        </a:rPr>
                        <a:t>čí</a:t>
                      </a:r>
                      <a:r>
                        <a:rPr lang="en-GB" sz="1100" b="0" i="0" u="none" strike="noStrike" baseline="0">
                          <a:ln>
                            <a:noFill/>
                          </a:ln>
                          <a:solidFill>
                            <a:srgbClr val="000000"/>
                          </a:solidFill>
                          <a:latin typeface="Times New Roman" pitchFamily="18"/>
                          <a:ea typeface="Arial Unicode MS" pitchFamily="34"/>
                          <a:cs typeface="Times New Roman" pitchFamily="18"/>
                        </a:rPr>
                        <a:t>mu jde o to, že </a:t>
                      </a:r>
                      <a:r>
                        <a:rPr lang="en-GB" sz="1100" b="1" i="0" u="none" strike="noStrike" baseline="0">
                          <a:ln>
                            <a:noFill/>
                          </a:ln>
                          <a:solidFill>
                            <a:srgbClr val="000000"/>
                          </a:solidFill>
                          <a:latin typeface="Times New Roman" pitchFamily="18"/>
                          <a:ea typeface="Arial Unicode MS" pitchFamily="34"/>
                          <a:cs typeface="Times New Roman" pitchFamily="18"/>
                        </a:rPr>
                        <a:t>replika</a:t>
                      </a:r>
                      <a:r>
                        <a:rPr lang="en-GB" sz="1100" b="0" i="0" u="none" strike="noStrike" baseline="0">
                          <a:ln>
                            <a:noFill/>
                          </a:ln>
                          <a:solidFill>
                            <a:srgbClr val="000000"/>
                          </a:solidFill>
                          <a:latin typeface="Times New Roman" pitchFamily="18"/>
                          <a:ea typeface="Arial Unicode MS" pitchFamily="34"/>
                          <a:cs typeface="Times New Roman" pitchFamily="18"/>
                        </a:rPr>
                        <a:t> nejen pojmenovává p</a:t>
                      </a:r>
                      <a:r>
                        <a:rPr lang="en-GB" sz="1100" b="0" i="0" u="none" strike="noStrike" baseline="0">
                          <a:ln>
                            <a:noFill/>
                          </a:ln>
                          <a:solidFill>
                            <a:srgbClr val="000000"/>
                          </a:solidFill>
                          <a:latin typeface="Times New Roman CE" pitchFamily="18"/>
                          <a:ea typeface="Arial Unicode MS" pitchFamily="34"/>
                          <a:cs typeface="Times New Roman CE" pitchFamily="18"/>
                        </a:rPr>
                        <a:t>ř</a:t>
                      </a:r>
                      <a:r>
                        <a:rPr lang="en-GB" sz="1100" b="0" i="0" u="none" strike="noStrike" baseline="0">
                          <a:ln>
                            <a:noFill/>
                          </a:ln>
                          <a:solidFill>
                            <a:srgbClr val="000000"/>
                          </a:solidFill>
                          <a:latin typeface="Times New Roman" pitchFamily="18"/>
                          <a:ea typeface="Arial Unicode MS" pitchFamily="34"/>
                          <a:cs typeface="Times New Roman" pitchFamily="18"/>
                        </a:rPr>
                        <a:t>edm</a:t>
                      </a:r>
                      <a:r>
                        <a:rPr lang="en-GB" sz="1100" b="0" i="0" u="none" strike="noStrike" baseline="0">
                          <a:ln>
                            <a:noFill/>
                          </a:ln>
                          <a:solidFill>
                            <a:srgbClr val="000000"/>
                          </a:solidFill>
                          <a:latin typeface="Times New Roman CE" pitchFamily="18"/>
                          <a:ea typeface="Arial Unicode MS" pitchFamily="34"/>
                          <a:cs typeface="Times New Roman CE" pitchFamily="18"/>
                        </a:rPr>
                        <a:t>ě</a:t>
                      </a:r>
                      <a:r>
                        <a:rPr lang="en-GB" sz="1100" b="0" i="0" u="none" strike="noStrike" baseline="0">
                          <a:ln>
                            <a:noFill/>
                          </a:ln>
                          <a:solidFill>
                            <a:srgbClr val="000000"/>
                          </a:solidFill>
                          <a:latin typeface="Times New Roman" pitchFamily="18"/>
                          <a:ea typeface="Arial Unicode MS" pitchFamily="34"/>
                          <a:cs typeface="Times New Roman" pitchFamily="18"/>
                        </a:rPr>
                        <a:t>ty, vlastnosti a d</a:t>
                      </a:r>
                      <a:r>
                        <a:rPr lang="en-GB" sz="1100" b="0" i="0" u="none" strike="noStrike" baseline="0">
                          <a:ln>
                            <a:noFill/>
                          </a:ln>
                          <a:solidFill>
                            <a:srgbClr val="000000"/>
                          </a:solidFill>
                          <a:latin typeface="Times New Roman CE" pitchFamily="18"/>
                          <a:ea typeface="Arial Unicode MS" pitchFamily="34"/>
                          <a:cs typeface="Times New Roman CE" pitchFamily="18"/>
                        </a:rPr>
                        <a:t>ě</a:t>
                      </a:r>
                      <a:r>
                        <a:rPr lang="en-GB" sz="1100" b="0" i="0" u="none" strike="noStrike" baseline="0">
                          <a:ln>
                            <a:noFill/>
                          </a:ln>
                          <a:solidFill>
                            <a:srgbClr val="000000"/>
                          </a:solidFill>
                          <a:latin typeface="Times New Roman" pitchFamily="18"/>
                          <a:ea typeface="Arial Unicode MS" pitchFamily="34"/>
                          <a:cs typeface="Times New Roman" pitchFamily="18"/>
                        </a:rPr>
                        <a:t>je, o nichž postava mluví, ale sou</a:t>
                      </a:r>
                      <a:r>
                        <a:rPr lang="en-GB" sz="1100" b="0" i="0" u="none" strike="noStrike" baseline="0">
                          <a:ln>
                            <a:noFill/>
                          </a:ln>
                          <a:solidFill>
                            <a:srgbClr val="000000"/>
                          </a:solidFill>
                          <a:latin typeface="Times New Roman CE" pitchFamily="18"/>
                          <a:ea typeface="Arial Unicode MS" pitchFamily="34"/>
                          <a:cs typeface="Times New Roman CE" pitchFamily="18"/>
                        </a:rPr>
                        <a:t>č</a:t>
                      </a:r>
                      <a:r>
                        <a:rPr lang="en-GB" sz="1100" b="0" i="0" u="none" strike="noStrike" baseline="0">
                          <a:ln>
                            <a:noFill/>
                          </a:ln>
                          <a:solidFill>
                            <a:srgbClr val="000000"/>
                          </a:solidFill>
                          <a:latin typeface="Times New Roman" pitchFamily="18"/>
                          <a:ea typeface="Arial Unicode MS" pitchFamily="34"/>
                          <a:cs typeface="Times New Roman" pitchFamily="18"/>
                        </a:rPr>
                        <a:t>asn</a:t>
                      </a:r>
                      <a:r>
                        <a:rPr lang="en-GB" sz="1100" b="0" i="0" u="none" strike="noStrike" baseline="0">
                          <a:ln>
                            <a:noFill/>
                          </a:ln>
                          <a:solidFill>
                            <a:srgbClr val="000000"/>
                          </a:solidFill>
                          <a:latin typeface="Times New Roman CE" pitchFamily="18"/>
                          <a:ea typeface="Arial Unicode MS" pitchFamily="34"/>
                          <a:cs typeface="Times New Roman CE" pitchFamily="18"/>
                        </a:rPr>
                        <a:t>ě </a:t>
                      </a:r>
                      <a:r>
                        <a:rPr lang="en-GB" sz="1100" b="0" i="0" u="none" strike="noStrike" baseline="0">
                          <a:ln>
                            <a:noFill/>
                          </a:ln>
                          <a:solidFill>
                            <a:srgbClr val="000000"/>
                          </a:solidFill>
                          <a:latin typeface="Times New Roman" pitchFamily="18"/>
                          <a:ea typeface="Arial Unicode MS" pitchFamily="34"/>
                          <a:cs typeface="Times New Roman" pitchFamily="18"/>
                        </a:rPr>
                        <a:t>charakterizuje postavu samu: podle toho, jak vypovídá o objektech, vypovídá sou</a:t>
                      </a:r>
                      <a:r>
                        <a:rPr lang="en-GB" sz="1100" b="0" i="0" u="none" strike="noStrike" baseline="0">
                          <a:ln>
                            <a:noFill/>
                          </a:ln>
                          <a:solidFill>
                            <a:srgbClr val="000000"/>
                          </a:solidFill>
                          <a:latin typeface="Times New Roman CE" pitchFamily="18"/>
                          <a:ea typeface="Arial Unicode MS" pitchFamily="34"/>
                          <a:cs typeface="Times New Roman CE" pitchFamily="18"/>
                        </a:rPr>
                        <a:t>č</a:t>
                      </a:r>
                      <a:r>
                        <a:rPr lang="en-GB" sz="1100" b="0" i="0" u="none" strike="noStrike" baseline="0">
                          <a:ln>
                            <a:noFill/>
                          </a:ln>
                          <a:solidFill>
                            <a:srgbClr val="000000"/>
                          </a:solidFill>
                          <a:latin typeface="Times New Roman" pitchFamily="18"/>
                          <a:ea typeface="Arial Unicode MS" pitchFamily="34"/>
                          <a:cs typeface="Times New Roman" pitchFamily="18"/>
                        </a:rPr>
                        <a:t>asn</a:t>
                      </a:r>
                      <a:r>
                        <a:rPr lang="en-GB" sz="1100" b="0" i="0" u="none" strike="noStrike" baseline="0">
                          <a:ln>
                            <a:noFill/>
                          </a:ln>
                          <a:solidFill>
                            <a:srgbClr val="000000"/>
                          </a:solidFill>
                          <a:latin typeface="Times New Roman CE" pitchFamily="18"/>
                          <a:ea typeface="Arial Unicode MS" pitchFamily="34"/>
                          <a:cs typeface="Times New Roman CE" pitchFamily="18"/>
                        </a:rPr>
                        <a:t>ě </a:t>
                      </a:r>
                      <a:r>
                        <a:rPr lang="en-GB" sz="1100" b="0" i="0" u="none" strike="noStrike" baseline="0">
                          <a:ln>
                            <a:noFill/>
                          </a:ln>
                          <a:solidFill>
                            <a:srgbClr val="000000"/>
                          </a:solidFill>
                          <a:latin typeface="Times New Roman" pitchFamily="18"/>
                          <a:ea typeface="Arial Unicode MS" pitchFamily="34"/>
                          <a:cs typeface="Times New Roman" pitchFamily="18"/>
                        </a:rPr>
                        <a:t>sama o sob</a:t>
                      </a:r>
                      <a:r>
                        <a:rPr lang="en-GB" sz="1100" b="0" i="0" u="none" strike="noStrike" baseline="0">
                          <a:ln>
                            <a:noFill/>
                          </a:ln>
                          <a:solidFill>
                            <a:srgbClr val="000000"/>
                          </a:solidFill>
                          <a:latin typeface="Times New Roman CE" pitchFamily="18"/>
                          <a:ea typeface="Arial Unicode MS" pitchFamily="34"/>
                          <a:cs typeface="Times New Roman CE" pitchFamily="18"/>
                        </a:rPr>
                        <a:t>ě.</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200" b="0" i="0" u="none" strike="noStrike" baseline="0" dirty="0">
                          <a:ln>
                            <a:noFill/>
                          </a:ln>
                          <a:solidFill>
                            <a:srgbClr val="0000FF"/>
                          </a:solidFill>
                          <a:latin typeface="Times New Roman" pitchFamily="18"/>
                          <a:ea typeface="Arial Unicode MS" pitchFamily="34"/>
                          <a:cs typeface="Times New Roman" pitchFamily="18"/>
                        </a:rPr>
                        <a:t>The relationship with the speakers is twofold. The </a:t>
                      </a:r>
                      <a:r>
                        <a:rPr lang="en-GB" sz="1200" b="1" i="0" u="none" strike="noStrike" baseline="0" dirty="0">
                          <a:ln>
                            <a:noFill/>
                          </a:ln>
                          <a:solidFill>
                            <a:srgbClr val="0000FF"/>
                          </a:solidFill>
                          <a:latin typeface="Times New Roman" pitchFamily="18"/>
                          <a:ea typeface="Arial Unicode MS" pitchFamily="34"/>
                          <a:cs typeface="Times New Roman" pitchFamily="18"/>
                        </a:rPr>
                        <a:t>dialogue</a:t>
                      </a:r>
                      <a:r>
                        <a:rPr lang="en-GB" sz="1200" b="0" i="0" u="none" strike="noStrike" baseline="0" dirty="0">
                          <a:ln>
                            <a:noFill/>
                          </a:ln>
                          <a:solidFill>
                            <a:srgbClr val="0000FF"/>
                          </a:solidFill>
                          <a:latin typeface="Times New Roman" pitchFamily="18"/>
                          <a:ea typeface="Arial Unicode MS" pitchFamily="34"/>
                          <a:cs typeface="Times New Roman" pitchFamily="18"/>
                        </a:rPr>
                        <a:t> denominates objects, properties and actions mentioned by the characters, but it simultaneously defines the characters themselves, since the latter reveal something about themselves in the way they speak about the objects.</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de-DE" sz="1000" b="0" i="0" u="none" strike="noStrike" baseline="0" dirty="0">
                          <a:ln>
                            <a:noFill/>
                          </a:ln>
                          <a:solidFill>
                            <a:srgbClr val="008000"/>
                          </a:solidFill>
                          <a:latin typeface="Times New Roman" pitchFamily="18"/>
                          <a:ea typeface="Arial Unicode MS" pitchFamily="34"/>
                          <a:cs typeface="Times New Roman" pitchFamily="18"/>
                        </a:rPr>
                        <a:t>Bei der Beziehung zum Sprechenden geht es darum, daß die </a:t>
                      </a:r>
                      <a:r>
                        <a:rPr lang="de-DE" sz="1000" b="1" i="0" u="none" strike="noStrike" baseline="0" dirty="0">
                          <a:ln>
                            <a:noFill/>
                          </a:ln>
                          <a:solidFill>
                            <a:srgbClr val="008000"/>
                          </a:solidFill>
                          <a:latin typeface="Times New Roman" pitchFamily="18"/>
                          <a:ea typeface="Arial Unicode MS" pitchFamily="34"/>
                          <a:cs typeface="Times New Roman" pitchFamily="18"/>
                        </a:rPr>
                        <a:t>Replik</a:t>
                      </a:r>
                      <a:r>
                        <a:rPr lang="de-DE" sz="1000" b="0" i="0" u="none" strike="noStrike" baseline="0" dirty="0">
                          <a:ln>
                            <a:noFill/>
                          </a:ln>
                          <a:solidFill>
                            <a:srgbClr val="008000"/>
                          </a:solidFill>
                          <a:latin typeface="Times New Roman" pitchFamily="18"/>
                          <a:ea typeface="Arial Unicode MS" pitchFamily="34"/>
                          <a:cs typeface="Times New Roman" pitchFamily="18"/>
                        </a:rPr>
                        <a:t> nicht nur Gegenstände, Eigenschaften und Handlungen, von denen die Gestalt spricht, mit Namen nennt, sondern auch darum, daß sie gleichzeitig die Gestalt selbst charakterisiert: indem sie über die Objekte aussagt, sagt sie auch über sich selbst aus.</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ru-RU" sz="1200" b="0" i="0" u="none" strike="noStrike" baseline="0">
                          <a:ln>
                            <a:noFill/>
                          </a:ln>
                          <a:solidFill>
                            <a:srgbClr val="993300"/>
                          </a:solidFill>
                          <a:latin typeface="Times New Roman Cyr" pitchFamily="18"/>
                          <a:ea typeface="Arial Unicode MS" pitchFamily="34"/>
                          <a:cs typeface="Times New Roman Cyr" pitchFamily="18"/>
                        </a:rPr>
                        <a:t>В отношении говорящего </a:t>
                      </a:r>
                      <a:r>
                        <a:rPr lang="ru-RU" sz="1200" b="1" i="0" u="none" strike="noStrike" baseline="0">
                          <a:ln>
                            <a:noFill/>
                          </a:ln>
                          <a:solidFill>
                            <a:srgbClr val="993300"/>
                          </a:solidFill>
                          <a:latin typeface="Times New Roman Cyr" pitchFamily="18"/>
                          <a:ea typeface="Arial Unicode MS" pitchFamily="34"/>
                          <a:cs typeface="Times New Roman Cyr" pitchFamily="18"/>
                        </a:rPr>
                        <a:t>реплика</a:t>
                      </a:r>
                      <a:r>
                        <a:rPr lang="ru-RU" sz="1200" b="0" i="0" u="none" strike="noStrike" baseline="0">
                          <a:ln>
                            <a:noFill/>
                          </a:ln>
                          <a:solidFill>
                            <a:srgbClr val="993300"/>
                          </a:solidFill>
                          <a:latin typeface="Times New Roman Cyr" pitchFamily="18"/>
                          <a:ea typeface="Arial Unicode MS" pitchFamily="34"/>
                          <a:cs typeface="Times New Roman Cyr" pitchFamily="18"/>
                        </a:rPr>
                        <a:t> выполняет свою функцию тогда, когда не только содержит данные о предметах, качествах и действиях, о которых персонаж говорит, но в то же время характеризует и его самого: рассказывая о чем-то, он рассказывает и о себе.</a:t>
                      </a:r>
                    </a:p>
                  </a:txBody>
                  <a:tcPr/>
                </a:tc>
              </a:tr>
              <a:tr h="2011099">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200" b="1" i="0" u="none" strike="noStrike" baseline="0" dirty="0">
                          <a:ln>
                            <a:noFill/>
                          </a:ln>
                          <a:solidFill>
                            <a:srgbClr val="000000"/>
                          </a:solidFill>
                          <a:latin typeface="Times New Roman" pitchFamily="18"/>
                          <a:ea typeface="Arial Unicode MS" pitchFamily="34"/>
                          <a:cs typeface="Times New Roman" pitchFamily="18"/>
                        </a:rPr>
                        <a:t>dialogue turn</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1200" b="0" i="0" u="none" strike="noStrike" baseline="0">
                          <a:ln>
                            <a:noFill/>
                          </a:ln>
                          <a:solidFill>
                            <a:srgbClr val="000000"/>
                          </a:solidFill>
                          <a:latin typeface="Times New Roman" pitchFamily="18"/>
                          <a:ea typeface="Arial Unicode MS" pitchFamily="34"/>
                          <a:cs typeface="Times New Roman" pitchFamily="18"/>
                        </a:rPr>
                        <a:t>Rozdíly mezi jednotlivými kontexty se co možná vyhra</a:t>
                      </a:r>
                      <a:r>
                        <a:rPr lang="en-GB" sz="1200" b="0" i="0" u="none" strike="noStrike" baseline="0">
                          <a:ln>
                            <a:noFill/>
                          </a:ln>
                          <a:solidFill>
                            <a:srgbClr val="000000"/>
                          </a:solidFill>
                          <a:latin typeface="Times New Roman" pitchFamily="18"/>
                          <a:ea typeface="Arial Unicode MS" pitchFamily="34"/>
                          <a:cs typeface="Times New Roman CE" pitchFamily="18"/>
                        </a:rPr>
                        <a:t>ň</a:t>
                      </a:r>
                      <a:r>
                        <a:rPr lang="en-GB" sz="1200" b="0" i="0" u="none" strike="noStrike" baseline="0">
                          <a:ln>
                            <a:noFill/>
                          </a:ln>
                          <a:solidFill>
                            <a:srgbClr val="000000"/>
                          </a:solidFill>
                          <a:latin typeface="Times New Roman" pitchFamily="18"/>
                          <a:ea typeface="Arial Unicode MS" pitchFamily="34"/>
                          <a:cs typeface="Times New Roman" pitchFamily="18"/>
                        </a:rPr>
                        <a:t>ují, za každou </a:t>
                      </a:r>
                      <a:r>
                        <a:rPr lang="en-GB" sz="1200" b="1" i="0" u="none" strike="noStrike" baseline="0">
                          <a:ln>
                            <a:noFill/>
                          </a:ln>
                          <a:solidFill>
                            <a:srgbClr val="000000"/>
                          </a:solidFill>
                          <a:latin typeface="Times New Roman" pitchFamily="18"/>
                          <a:ea typeface="Arial Unicode MS" pitchFamily="34"/>
                          <a:cs typeface="Times New Roman" pitchFamily="18"/>
                        </a:rPr>
                        <a:t>replikou</a:t>
                      </a:r>
                      <a:r>
                        <a:rPr lang="en-GB" sz="1200" b="0" i="0" u="none" strike="noStrike" baseline="0">
                          <a:ln>
                            <a:noFill/>
                          </a:ln>
                          <a:solidFill>
                            <a:srgbClr val="000000"/>
                          </a:solidFill>
                          <a:latin typeface="Times New Roman" pitchFamily="18"/>
                          <a:ea typeface="Arial Unicode MS" pitchFamily="34"/>
                          <a:cs typeface="Times New Roman" pitchFamily="18"/>
                        </a:rPr>
                        <a:t> v dialogu se z</a:t>
                      </a:r>
                      <a:r>
                        <a:rPr lang="en-GB" sz="1200" b="0" i="0" u="none" strike="noStrike" baseline="0">
                          <a:ln>
                            <a:noFill/>
                          </a:ln>
                          <a:solidFill>
                            <a:srgbClr val="000000"/>
                          </a:solidFill>
                          <a:latin typeface="Times New Roman" pitchFamily="18"/>
                          <a:ea typeface="Arial Unicode MS" pitchFamily="34"/>
                          <a:cs typeface="Times New Roman CE" pitchFamily="18"/>
                        </a:rPr>
                        <a:t>ř</a:t>
                      </a:r>
                      <a:r>
                        <a:rPr lang="en-GB" sz="1200" b="0" i="0" u="none" strike="noStrike" baseline="0">
                          <a:ln>
                            <a:noFill/>
                          </a:ln>
                          <a:solidFill>
                            <a:srgbClr val="000000"/>
                          </a:solidFill>
                          <a:latin typeface="Times New Roman" pitchFamily="18"/>
                          <a:ea typeface="Arial Unicode MS" pitchFamily="34"/>
                          <a:cs typeface="Times New Roman" pitchFamily="18"/>
                        </a:rPr>
                        <a:t>eteln</a:t>
                      </a:r>
                      <a:r>
                        <a:rPr lang="en-GB" sz="1200" b="0" i="0" u="none" strike="noStrike" baseline="0">
                          <a:ln>
                            <a:noFill/>
                          </a:ln>
                          <a:solidFill>
                            <a:srgbClr val="000000"/>
                          </a:solidFill>
                          <a:latin typeface="Times New Roman" pitchFamily="18"/>
                          <a:ea typeface="Arial Unicode MS" pitchFamily="34"/>
                          <a:cs typeface="Times New Roman CE" pitchFamily="18"/>
                        </a:rPr>
                        <a:t>ě </a:t>
                      </a:r>
                      <a:r>
                        <a:rPr lang="en-GB" sz="1200" b="0" i="0" u="none" strike="noStrike" baseline="0">
                          <a:ln>
                            <a:noFill/>
                          </a:ln>
                          <a:solidFill>
                            <a:srgbClr val="000000"/>
                          </a:solidFill>
                          <a:latin typeface="Times New Roman" pitchFamily="18"/>
                          <a:ea typeface="Arial Unicode MS" pitchFamily="34"/>
                          <a:cs typeface="Times New Roman" pitchFamily="18"/>
                        </a:rPr>
                        <a:t>objevuje celý významový kontext, do n</a:t>
                      </a:r>
                      <a:r>
                        <a:rPr lang="en-GB" sz="1200" b="0" i="0" u="none" strike="noStrike" baseline="0">
                          <a:ln>
                            <a:noFill/>
                          </a:ln>
                          <a:solidFill>
                            <a:srgbClr val="000000"/>
                          </a:solidFill>
                          <a:latin typeface="Times New Roman" pitchFamily="18"/>
                          <a:ea typeface="Arial Unicode MS" pitchFamily="34"/>
                          <a:cs typeface="Times New Roman CE" pitchFamily="18"/>
                        </a:rPr>
                        <a:t>ě</a:t>
                      </a:r>
                      <a:r>
                        <a:rPr lang="en-GB" sz="1200" b="0" i="0" u="none" strike="noStrike" baseline="0">
                          <a:ln>
                            <a:noFill/>
                          </a:ln>
                          <a:solidFill>
                            <a:srgbClr val="000000"/>
                          </a:solidFill>
                          <a:latin typeface="Times New Roman" pitchFamily="18"/>
                          <a:ea typeface="Arial Unicode MS" pitchFamily="34"/>
                          <a:cs typeface="Times New Roman" pitchFamily="18"/>
                        </a:rPr>
                        <a:t>hož je zapojena, a vyhran</a:t>
                      </a:r>
                      <a:r>
                        <a:rPr lang="en-GB" sz="1200" b="0" i="0" u="none" strike="noStrike" baseline="0">
                          <a:ln>
                            <a:noFill/>
                          </a:ln>
                          <a:solidFill>
                            <a:srgbClr val="000000"/>
                          </a:solidFill>
                          <a:latin typeface="Times New Roman" pitchFamily="18"/>
                          <a:ea typeface="Arial Unicode MS" pitchFamily="34"/>
                          <a:cs typeface="Times New Roman CE" pitchFamily="18"/>
                        </a:rPr>
                        <a:t>ě</a:t>
                      </a:r>
                      <a:r>
                        <a:rPr lang="en-GB" sz="1200" b="0" i="0" u="none" strike="noStrike" baseline="0">
                          <a:ln>
                            <a:noFill/>
                          </a:ln>
                          <a:solidFill>
                            <a:srgbClr val="000000"/>
                          </a:solidFill>
                          <a:latin typeface="Times New Roman" pitchFamily="18"/>
                          <a:ea typeface="Arial Unicode MS" pitchFamily="34"/>
                          <a:cs typeface="Times New Roman" pitchFamily="18"/>
                        </a:rPr>
                        <a:t>ný noetický postoj nebo trvalý efekt osoby[...].</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200" b="0" i="0" u="none" strike="noStrike" baseline="0" dirty="0">
                          <a:ln>
                            <a:noFill/>
                          </a:ln>
                          <a:solidFill>
                            <a:srgbClr val="0000FF"/>
                          </a:solidFill>
                          <a:latin typeface="Times New Roman" pitchFamily="18"/>
                          <a:ea typeface="Arial Unicode MS" pitchFamily="34"/>
                          <a:cs typeface="Times New Roman" pitchFamily="18"/>
                        </a:rPr>
                        <a:t>The boundaries between the respective contexts are as clear-cut as possible, clearly revealing the entire semantic context in which each </a:t>
                      </a:r>
                      <a:r>
                        <a:rPr lang="en-GB" sz="1200" b="1" i="0" u="none" strike="noStrike" baseline="0" dirty="0">
                          <a:ln>
                            <a:noFill/>
                          </a:ln>
                          <a:solidFill>
                            <a:srgbClr val="0000FF"/>
                          </a:solidFill>
                          <a:latin typeface="Times New Roman" pitchFamily="18"/>
                          <a:ea typeface="Arial Unicode MS" pitchFamily="34"/>
                          <a:cs typeface="Times New Roman" pitchFamily="18"/>
                        </a:rPr>
                        <a:t>dialogue turn</a:t>
                      </a:r>
                      <a:r>
                        <a:rPr lang="en-GB" sz="1200" b="0" i="0" u="none" strike="noStrike" baseline="0" dirty="0">
                          <a:ln>
                            <a:noFill/>
                          </a:ln>
                          <a:solidFill>
                            <a:srgbClr val="0000FF"/>
                          </a:solidFill>
                          <a:latin typeface="Times New Roman" pitchFamily="18"/>
                          <a:ea typeface="Arial Unicode MS" pitchFamily="34"/>
                          <a:cs typeface="Times New Roman" pitchFamily="18"/>
                        </a:rPr>
                        <a:t> is embedded and the person’s clearly defined noetic position or inherent affect. [...]</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de-DE" sz="1000" b="0" i="0" u="none" strike="noStrike" baseline="0" dirty="0">
                          <a:ln>
                            <a:noFill/>
                          </a:ln>
                          <a:solidFill>
                            <a:srgbClr val="008000"/>
                          </a:solidFill>
                          <a:latin typeface="Times New Roman" pitchFamily="18"/>
                          <a:ea typeface="Arial Unicode MS" pitchFamily="34"/>
                          <a:cs typeface="Times New Roman" pitchFamily="18"/>
                        </a:rPr>
                        <a:t>Die Unterschiede zwischen den einzelnen Kontexten sind so ausgeprägt wie möglich, hinter jeder </a:t>
                      </a:r>
                      <a:r>
                        <a:rPr lang="de-DE" sz="1000" b="1" i="0" u="none" strike="noStrike" baseline="0" dirty="0">
                          <a:ln>
                            <a:noFill/>
                          </a:ln>
                          <a:solidFill>
                            <a:srgbClr val="008000"/>
                          </a:solidFill>
                          <a:latin typeface="Times New Roman" pitchFamily="18"/>
                          <a:ea typeface="Arial Unicode MS" pitchFamily="34"/>
                          <a:cs typeface="Times New Roman" pitchFamily="18"/>
                        </a:rPr>
                        <a:t>Replik</a:t>
                      </a:r>
                      <a:r>
                        <a:rPr lang="de-DE" sz="1000" b="0" i="0" u="none" strike="noStrike" baseline="0" dirty="0">
                          <a:ln>
                            <a:noFill/>
                          </a:ln>
                          <a:solidFill>
                            <a:srgbClr val="008000"/>
                          </a:solidFill>
                          <a:latin typeface="Times New Roman" pitchFamily="18"/>
                          <a:ea typeface="Arial Unicode MS" pitchFamily="34"/>
                          <a:cs typeface="Times New Roman" pitchFamily="18"/>
                        </a:rPr>
                        <a:t> im Dialog erscheint deutlich der ganze semantische Kontext, in den die Replik einbezogen ist, und die klar umrissene Stellung oder der gleichbleibende Affekt einer Person. . .</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ru-RU" sz="1200" b="0" i="0" u="none" strike="noStrike" baseline="0" dirty="0">
                          <a:ln>
                            <a:noFill/>
                          </a:ln>
                          <a:solidFill>
                            <a:srgbClr val="993300"/>
                          </a:solidFill>
                          <a:latin typeface="Times New Roman Cyr" pitchFamily="18"/>
                          <a:ea typeface="Arial Unicode MS" pitchFamily="34"/>
                          <a:cs typeface="Times New Roman Cyr" pitchFamily="18"/>
                        </a:rPr>
                        <a:t>Различия между отдельными контекстами предельно отчетливы, за каждой </a:t>
                      </a:r>
                      <a:r>
                        <a:rPr lang="ru-RU" sz="1200" b="1" i="0" u="none" strike="noStrike" baseline="0" dirty="0">
                          <a:ln>
                            <a:noFill/>
                          </a:ln>
                          <a:solidFill>
                            <a:srgbClr val="993300"/>
                          </a:solidFill>
                          <a:latin typeface="Times New Roman Cyr" pitchFamily="18"/>
                          <a:ea typeface="Arial Unicode MS" pitchFamily="34"/>
                          <a:cs typeface="Times New Roman Cyr" pitchFamily="18"/>
                        </a:rPr>
                        <a:t>репликой</a:t>
                      </a:r>
                      <a:r>
                        <a:rPr lang="ru-RU" sz="1200" b="0" i="0" u="none" strike="noStrike" baseline="0" dirty="0">
                          <a:ln>
                            <a:noFill/>
                          </a:ln>
                          <a:solidFill>
                            <a:srgbClr val="993300"/>
                          </a:solidFill>
                          <a:latin typeface="Times New Roman Cyr" pitchFamily="18"/>
                          <a:ea typeface="Arial Unicode MS" pitchFamily="34"/>
                          <a:cs typeface="Times New Roman Cyr" pitchFamily="18"/>
                        </a:rPr>
                        <a:t> видится четко очерченный семантический контекст, в который она включена, и выразительная исходная поза или определенное эмоциональное состояние действующего лица...</a:t>
                      </a:r>
                    </a:p>
                  </a:txBody>
                  <a:tcPr/>
                </a:tc>
              </a:tr>
            </a:tbl>
          </a:graphicData>
        </a:graphic>
      </p:graphicFrame>
    </p:spTree>
  </p:cSld>
  <p:clrMapOvr>
    <a:masterClrMapping/>
  </p:clrMapOvr>
  <p:transition>
    <p:pull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name="page29">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pPr lvl="0"/>
            <a:r>
              <a:rPr lang="en-GB" smtClean="0"/>
              <a:t>InterCorp Workshop  září 2013   patrickcorness.wordpress.com</a:t>
            </a:r>
            <a:endParaRPr lang="en-GB"/>
          </a:p>
        </p:txBody>
      </p:sp>
      <p:sp>
        <p:nvSpPr>
          <p:cNvPr id="2" name="Title 1"/>
          <p:cNvSpPr txBox="1">
            <a:spLocks noGrp="1"/>
          </p:cNvSpPr>
          <p:nvPr>
            <p:ph type="title" idx="4294967295"/>
          </p:nvPr>
        </p:nvSpPr>
        <p:spPr>
          <a:xfrm>
            <a:off x="252668" y="363934"/>
            <a:ext cx="8567383" cy="956288"/>
          </a:xfrm>
        </p:spPr>
        <p:txBody>
          <a:bodyPr wrap="square" anchorCtr="0">
            <a:spAutoFit/>
          </a:bodyPr>
          <a:lstStyle/>
          <a:p>
            <a:pPr lvl="0"/>
            <a:r>
              <a:rPr lang="en-GB" sz="2000" dirty="0" err="1" smtClean="0"/>
              <a:t>vyhledávání</a:t>
            </a:r>
            <a:r>
              <a:rPr lang="en-GB" sz="2000" dirty="0" smtClean="0"/>
              <a:t> </a:t>
            </a:r>
            <a:r>
              <a:rPr lang="en-GB" sz="2000" dirty="0"/>
              <a:t>a </a:t>
            </a:r>
            <a:r>
              <a:rPr lang="en-GB" sz="2000" dirty="0" err="1"/>
              <a:t>čtyřjazyčný</a:t>
            </a:r>
            <a:r>
              <a:rPr lang="en-GB" sz="2000" dirty="0"/>
              <a:t> </a:t>
            </a:r>
            <a:r>
              <a:rPr lang="en-GB" sz="2000" dirty="0" err="1"/>
              <a:t>výstup</a:t>
            </a:r>
            <a:r>
              <a:rPr lang="en-GB" sz="2000" dirty="0"/>
              <a:t/>
            </a:r>
            <a:br>
              <a:rPr lang="en-GB" sz="2000" dirty="0"/>
            </a:br>
            <a:r>
              <a:rPr lang="en-GB" sz="2000" dirty="0" err="1"/>
              <a:t>angličtina</a:t>
            </a:r>
            <a:r>
              <a:rPr lang="en-GB" sz="2000" dirty="0"/>
              <a:t>/</a:t>
            </a:r>
            <a:r>
              <a:rPr lang="en-GB" sz="2000" dirty="0" err="1"/>
              <a:t>ostatní</a:t>
            </a:r>
            <a:r>
              <a:rPr lang="en-GB" sz="2000" dirty="0"/>
              <a:t> </a:t>
            </a:r>
            <a:r>
              <a:rPr lang="en-GB" sz="2000" dirty="0" err="1"/>
              <a:t>jazyky</a:t>
            </a:r>
            <a:r>
              <a:rPr lang="en-GB" sz="2000" dirty="0"/>
              <a:t/>
            </a:r>
            <a:br>
              <a:rPr lang="en-GB" sz="2000" dirty="0"/>
            </a:br>
            <a:r>
              <a:rPr lang="en-GB" sz="1600" i="1" dirty="0" err="1" smtClean="0"/>
              <a:t>replika</a:t>
            </a:r>
            <a:r>
              <a:rPr lang="en-GB" sz="1600" i="1" dirty="0" smtClean="0"/>
              <a:t> </a:t>
            </a:r>
            <a:r>
              <a:rPr lang="en-GB" sz="1600" i="1" dirty="0"/>
              <a:t>= dialogue turn, </a:t>
            </a:r>
            <a:r>
              <a:rPr lang="en-GB" sz="1600" i="1" dirty="0" smtClean="0"/>
              <a:t>exchange</a:t>
            </a:r>
            <a:endParaRPr lang="en-GB" sz="3600" dirty="0"/>
          </a:p>
        </p:txBody>
      </p:sp>
      <p:graphicFrame>
        <p:nvGraphicFramePr>
          <p:cNvPr id="4" name="Table 3"/>
          <p:cNvGraphicFramePr>
            <a:graphicFrameLocks noGrp="1"/>
          </p:cNvGraphicFramePr>
          <p:nvPr>
            <p:extLst>
              <p:ext uri="{D42A27DB-BD31-4B8C-83A1-F6EECF244321}">
                <p14:modId xmlns:p14="http://schemas.microsoft.com/office/powerpoint/2010/main" val="595955712"/>
              </p:ext>
            </p:extLst>
          </p:nvPr>
        </p:nvGraphicFramePr>
        <p:xfrm>
          <a:off x="252668" y="1707469"/>
          <a:ext cx="8876879" cy="3401640"/>
        </p:xfrm>
        <a:graphic>
          <a:graphicData uri="http://schemas.openxmlformats.org/drawingml/2006/table">
            <a:tbl>
              <a:tblPr firstRow="1" bandRow="1"/>
              <a:tblGrid>
                <a:gridCol w="979200"/>
                <a:gridCol w="1972080"/>
                <a:gridCol w="1972080"/>
                <a:gridCol w="1972080"/>
                <a:gridCol w="1981439"/>
              </a:tblGrid>
              <a:tr h="226728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200" b="1" i="0" u="none" strike="noStrike" baseline="0" dirty="0">
                          <a:ln>
                            <a:noFill/>
                          </a:ln>
                          <a:solidFill>
                            <a:srgbClr val="000000"/>
                          </a:solidFill>
                          <a:latin typeface="Times New Roman" pitchFamily="18"/>
                          <a:ea typeface="Arial Unicode MS" pitchFamily="34"/>
                          <a:cs typeface="Times New Roman" pitchFamily="18"/>
                        </a:rPr>
                        <a:t>dialogue turns</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200" b="0" i="0" u="none" strike="noStrike" baseline="0" dirty="0" err="1">
                          <a:ln>
                            <a:noFill/>
                          </a:ln>
                          <a:solidFill>
                            <a:srgbClr val="000000"/>
                          </a:solidFill>
                          <a:latin typeface="Times New Roman" pitchFamily="18"/>
                          <a:ea typeface="Arial Unicode MS" pitchFamily="34"/>
                          <a:cs typeface="Times New Roman" pitchFamily="18"/>
                        </a:rPr>
                        <a:t>Rozhraní</a:t>
                      </a:r>
                      <a:r>
                        <a:rPr lang="en-GB" sz="1200" b="0" i="0" u="none" strike="noStrike" baseline="0" dirty="0">
                          <a:ln>
                            <a:noFill/>
                          </a:ln>
                          <a:solidFill>
                            <a:srgbClr val="000000"/>
                          </a:solidFill>
                          <a:latin typeface="Times New Roman" pitchFamily="18"/>
                          <a:ea typeface="Arial Unicode MS" pitchFamily="34"/>
                          <a:cs typeface="Times New Roman" pitchFamily="18"/>
                        </a:rPr>
                        <a:t> </a:t>
                      </a:r>
                      <a:r>
                        <a:rPr lang="en-GB" sz="1200" b="0" i="0" u="none" strike="noStrike" baseline="0" dirty="0" err="1">
                          <a:ln>
                            <a:noFill/>
                          </a:ln>
                          <a:solidFill>
                            <a:srgbClr val="000000"/>
                          </a:solidFill>
                          <a:latin typeface="Times New Roman" pitchFamily="18"/>
                          <a:ea typeface="Arial Unicode MS" pitchFamily="34"/>
                          <a:cs typeface="Times New Roman" pitchFamily="18"/>
                        </a:rPr>
                        <a:t>mezi</a:t>
                      </a:r>
                      <a:r>
                        <a:rPr lang="en-GB" sz="1200" b="0" i="0" u="none" strike="noStrike" baseline="0" dirty="0">
                          <a:ln>
                            <a:noFill/>
                          </a:ln>
                          <a:solidFill>
                            <a:srgbClr val="000000"/>
                          </a:solidFill>
                          <a:latin typeface="Times New Roman" pitchFamily="18"/>
                          <a:ea typeface="Arial Unicode MS" pitchFamily="34"/>
                          <a:cs typeface="Times New Roman" pitchFamily="18"/>
                        </a:rPr>
                        <a:t> </a:t>
                      </a:r>
                      <a:r>
                        <a:rPr lang="en-GB" sz="1200" b="0" i="0" u="none" strike="noStrike" baseline="0" dirty="0" err="1">
                          <a:ln>
                            <a:noFill/>
                          </a:ln>
                          <a:solidFill>
                            <a:srgbClr val="000000"/>
                          </a:solidFill>
                          <a:latin typeface="Times New Roman" pitchFamily="18"/>
                          <a:ea typeface="Arial Unicode MS" pitchFamily="34"/>
                          <a:cs typeface="Times New Roman" pitchFamily="18"/>
                        </a:rPr>
                        <a:t>sousedními</a:t>
                      </a:r>
                      <a:r>
                        <a:rPr lang="en-GB" sz="1200" b="0" i="0" u="none" strike="noStrike" baseline="0" dirty="0">
                          <a:ln>
                            <a:noFill/>
                          </a:ln>
                          <a:solidFill>
                            <a:srgbClr val="000000"/>
                          </a:solidFill>
                          <a:latin typeface="Times New Roman" pitchFamily="18"/>
                          <a:ea typeface="Arial Unicode MS" pitchFamily="34"/>
                          <a:cs typeface="Times New Roman" pitchFamily="18"/>
                        </a:rPr>
                        <a:t> </a:t>
                      </a:r>
                      <a:r>
                        <a:rPr lang="en-GB" sz="1200" b="1" i="0" u="none" strike="noStrike" baseline="0" dirty="0" err="1">
                          <a:ln>
                            <a:noFill/>
                          </a:ln>
                          <a:solidFill>
                            <a:srgbClr val="000000"/>
                          </a:solidFill>
                          <a:latin typeface="Times New Roman" pitchFamily="18"/>
                          <a:ea typeface="Arial Unicode MS" pitchFamily="34"/>
                          <a:cs typeface="Times New Roman" pitchFamily="18"/>
                        </a:rPr>
                        <a:t>replikami</a:t>
                      </a:r>
                      <a:r>
                        <a:rPr lang="en-GB" sz="1200" b="0" i="0" u="none" strike="noStrike" baseline="0" dirty="0">
                          <a:ln>
                            <a:noFill/>
                          </a:ln>
                          <a:solidFill>
                            <a:srgbClr val="000000"/>
                          </a:solidFill>
                          <a:latin typeface="Times New Roman" pitchFamily="18"/>
                          <a:ea typeface="Arial Unicode MS" pitchFamily="34"/>
                          <a:cs typeface="Times New Roman" pitchFamily="18"/>
                        </a:rPr>
                        <a:t> </a:t>
                      </a:r>
                      <a:r>
                        <a:rPr lang="en-GB" sz="1200" b="0" i="0" u="none" strike="noStrike" baseline="0" dirty="0" err="1">
                          <a:ln>
                            <a:noFill/>
                          </a:ln>
                          <a:solidFill>
                            <a:srgbClr val="000000"/>
                          </a:solidFill>
                          <a:latin typeface="Times New Roman" pitchFamily="18"/>
                          <a:ea typeface="Arial Unicode MS" pitchFamily="34"/>
                          <a:cs typeface="Times New Roman" pitchFamily="18"/>
                        </a:rPr>
                        <a:t>jsou</a:t>
                      </a:r>
                      <a:r>
                        <a:rPr lang="en-GB" sz="1200" b="0" i="0" u="none" strike="noStrike" baseline="0" dirty="0">
                          <a:ln>
                            <a:noFill/>
                          </a:ln>
                          <a:solidFill>
                            <a:srgbClr val="000000"/>
                          </a:solidFill>
                          <a:latin typeface="Times New Roman" pitchFamily="18"/>
                          <a:ea typeface="Arial Unicode MS" pitchFamily="34"/>
                          <a:cs typeface="Times New Roman" pitchFamily="18"/>
                        </a:rPr>
                        <a:t> </a:t>
                      </a:r>
                      <a:r>
                        <a:rPr lang="en-GB" sz="1200" b="0" i="0" u="none" strike="noStrike" baseline="0" dirty="0" err="1">
                          <a:ln>
                            <a:noFill/>
                          </a:ln>
                          <a:solidFill>
                            <a:srgbClr val="000000"/>
                          </a:solidFill>
                          <a:latin typeface="Times New Roman" pitchFamily="18"/>
                          <a:ea typeface="Arial Unicode MS" pitchFamily="34"/>
                          <a:cs typeface="Times New Roman" pitchFamily="18"/>
                        </a:rPr>
                        <a:t>nep</a:t>
                      </a:r>
                      <a:r>
                        <a:rPr lang="en-GB" sz="1200" b="0" i="0" u="none" strike="noStrike" baseline="0" dirty="0" err="1">
                          <a:ln>
                            <a:noFill/>
                          </a:ln>
                          <a:solidFill>
                            <a:srgbClr val="000000"/>
                          </a:solidFill>
                          <a:latin typeface="Times New Roman" pitchFamily="18"/>
                          <a:ea typeface="Arial Unicode MS" pitchFamily="34"/>
                          <a:cs typeface="Times New Roman CE" pitchFamily="18"/>
                        </a:rPr>
                        <a:t>ř</a:t>
                      </a:r>
                      <a:r>
                        <a:rPr lang="en-GB" sz="1200" b="0" i="0" u="none" strike="noStrike" baseline="0" dirty="0" err="1">
                          <a:ln>
                            <a:noFill/>
                          </a:ln>
                          <a:solidFill>
                            <a:srgbClr val="000000"/>
                          </a:solidFill>
                          <a:latin typeface="Times New Roman" pitchFamily="18"/>
                          <a:ea typeface="Arial Unicode MS" pitchFamily="34"/>
                          <a:cs typeface="Times New Roman" pitchFamily="18"/>
                        </a:rPr>
                        <a:t>ekro</a:t>
                      </a:r>
                      <a:r>
                        <a:rPr lang="en-GB" sz="1200" b="0" i="0" u="none" strike="noStrike" baseline="0" dirty="0" err="1">
                          <a:ln>
                            <a:noFill/>
                          </a:ln>
                          <a:solidFill>
                            <a:srgbClr val="000000"/>
                          </a:solidFill>
                          <a:latin typeface="Times New Roman" pitchFamily="18"/>
                          <a:ea typeface="Arial Unicode MS" pitchFamily="34"/>
                          <a:cs typeface="Times New Roman CE" pitchFamily="18"/>
                        </a:rPr>
                        <a:t>č</a:t>
                      </a:r>
                      <a:r>
                        <a:rPr lang="en-GB" sz="1200" b="0" i="0" u="none" strike="noStrike" baseline="0" dirty="0" err="1">
                          <a:ln>
                            <a:noFill/>
                          </a:ln>
                          <a:solidFill>
                            <a:srgbClr val="000000"/>
                          </a:solidFill>
                          <a:latin typeface="Times New Roman" pitchFamily="18"/>
                          <a:ea typeface="Arial Unicode MS" pitchFamily="34"/>
                          <a:cs typeface="Times New Roman" pitchFamily="18"/>
                        </a:rPr>
                        <a:t>itelná</a:t>
                      </a:r>
                      <a:r>
                        <a:rPr lang="en-GB" sz="1200" b="0" i="0" u="none" strike="noStrike" baseline="0" dirty="0">
                          <a:ln>
                            <a:noFill/>
                          </a:ln>
                          <a:solidFill>
                            <a:srgbClr val="000000"/>
                          </a:solidFill>
                          <a:latin typeface="Times New Roman" pitchFamily="18"/>
                          <a:ea typeface="Arial Unicode MS" pitchFamily="34"/>
                          <a:cs typeface="Times New Roman" pitchFamily="18"/>
                        </a:rPr>
                        <a:t>, a </a:t>
                      </a:r>
                      <a:r>
                        <a:rPr lang="en-GB" sz="1200" b="0" i="0" u="none" strike="noStrike" baseline="0" dirty="0" err="1">
                          <a:ln>
                            <a:noFill/>
                          </a:ln>
                          <a:solidFill>
                            <a:srgbClr val="000000"/>
                          </a:solidFill>
                          <a:latin typeface="Times New Roman" pitchFamily="18"/>
                          <a:ea typeface="Arial Unicode MS" pitchFamily="34"/>
                          <a:cs typeface="Times New Roman" pitchFamily="18"/>
                        </a:rPr>
                        <a:t>nadto</a:t>
                      </a:r>
                      <a:r>
                        <a:rPr lang="en-GB" sz="1200" b="0" i="0" u="none" strike="noStrike" baseline="0" dirty="0">
                          <a:ln>
                            <a:noFill/>
                          </a:ln>
                          <a:solidFill>
                            <a:srgbClr val="000000"/>
                          </a:solidFill>
                          <a:latin typeface="Times New Roman" pitchFamily="18"/>
                          <a:ea typeface="Arial Unicode MS" pitchFamily="34"/>
                          <a:cs typeface="Times New Roman" pitchFamily="18"/>
                        </a:rPr>
                        <a:t> </a:t>
                      </a:r>
                      <a:r>
                        <a:rPr lang="en-GB" sz="1200" b="0" i="0" u="none" strike="noStrike" baseline="0" dirty="0" err="1">
                          <a:ln>
                            <a:noFill/>
                          </a:ln>
                          <a:solidFill>
                            <a:srgbClr val="000000"/>
                          </a:solidFill>
                          <a:latin typeface="Times New Roman" pitchFamily="18"/>
                          <a:ea typeface="Arial Unicode MS" pitchFamily="34"/>
                          <a:cs typeface="Times New Roman" pitchFamily="18"/>
                        </a:rPr>
                        <a:t>ješt</a:t>
                      </a:r>
                      <a:r>
                        <a:rPr lang="en-GB" sz="1200" b="0" i="0" u="none" strike="noStrike" baseline="0" dirty="0" err="1">
                          <a:ln>
                            <a:noFill/>
                          </a:ln>
                          <a:solidFill>
                            <a:srgbClr val="000000"/>
                          </a:solidFill>
                          <a:latin typeface="Times New Roman" pitchFamily="18"/>
                          <a:ea typeface="Arial Unicode MS" pitchFamily="34"/>
                          <a:cs typeface="Times New Roman CE" pitchFamily="18"/>
                        </a:rPr>
                        <a:t>ě</a:t>
                      </a:r>
                      <a:r>
                        <a:rPr lang="en-GB" sz="1200" b="0" i="0" u="none" strike="noStrike" baseline="0" dirty="0">
                          <a:ln>
                            <a:noFill/>
                          </a:ln>
                          <a:solidFill>
                            <a:srgbClr val="000000"/>
                          </a:solidFill>
                          <a:latin typeface="Times New Roman" pitchFamily="18"/>
                          <a:ea typeface="Arial Unicode MS" pitchFamily="34"/>
                          <a:cs typeface="Times New Roman CE" pitchFamily="18"/>
                        </a:rPr>
                        <a:t> </a:t>
                      </a:r>
                      <a:r>
                        <a:rPr lang="en-GB" sz="1200" b="0" i="0" u="none" strike="noStrike" baseline="0" dirty="0">
                          <a:ln>
                            <a:noFill/>
                          </a:ln>
                          <a:solidFill>
                            <a:srgbClr val="000000"/>
                          </a:solidFill>
                          <a:latin typeface="Times New Roman" pitchFamily="18"/>
                          <a:ea typeface="Arial Unicode MS" pitchFamily="34"/>
                          <a:cs typeface="Times New Roman" pitchFamily="18"/>
                        </a:rPr>
                        <a:t>se </a:t>
                      </a:r>
                      <a:r>
                        <a:rPr lang="en-GB" sz="1200" b="0" i="0" u="none" strike="noStrike" baseline="0" dirty="0" err="1">
                          <a:ln>
                            <a:noFill/>
                          </a:ln>
                          <a:solidFill>
                            <a:srgbClr val="000000"/>
                          </a:solidFill>
                          <a:latin typeface="Times New Roman" pitchFamily="18"/>
                          <a:ea typeface="Arial Unicode MS" pitchFamily="34"/>
                          <a:cs typeface="Times New Roman" pitchFamily="18"/>
                        </a:rPr>
                        <a:t>každá</a:t>
                      </a:r>
                      <a:r>
                        <a:rPr lang="en-GB" sz="1200" b="0" i="0" u="none" strike="noStrike" baseline="0" dirty="0">
                          <a:ln>
                            <a:noFill/>
                          </a:ln>
                          <a:solidFill>
                            <a:srgbClr val="000000"/>
                          </a:solidFill>
                          <a:latin typeface="Times New Roman" pitchFamily="18"/>
                          <a:ea typeface="Arial Unicode MS" pitchFamily="34"/>
                          <a:cs typeface="Times New Roman" pitchFamily="18"/>
                        </a:rPr>
                        <a:t> </a:t>
                      </a:r>
                      <a:r>
                        <a:rPr lang="en-GB" sz="1200" b="1" i="0" u="none" strike="noStrike" baseline="0" dirty="0" err="1">
                          <a:ln>
                            <a:noFill/>
                          </a:ln>
                          <a:solidFill>
                            <a:srgbClr val="000000"/>
                          </a:solidFill>
                          <a:latin typeface="Times New Roman" pitchFamily="18"/>
                          <a:ea typeface="Arial Unicode MS" pitchFamily="34"/>
                          <a:cs typeface="Times New Roman" pitchFamily="18"/>
                        </a:rPr>
                        <a:t>replika</a:t>
                      </a:r>
                      <a:r>
                        <a:rPr lang="en-GB" sz="1200" b="0" i="0" u="none" strike="noStrike" baseline="0" dirty="0">
                          <a:ln>
                            <a:noFill/>
                          </a:ln>
                          <a:solidFill>
                            <a:srgbClr val="000000"/>
                          </a:solidFill>
                          <a:latin typeface="Times New Roman" pitchFamily="18"/>
                          <a:ea typeface="Arial Unicode MS" pitchFamily="34"/>
                          <a:cs typeface="Times New Roman" pitchFamily="18"/>
                        </a:rPr>
                        <a:t> </a:t>
                      </a:r>
                      <a:r>
                        <a:rPr lang="en-GB" sz="1200" b="0" i="0" u="none" strike="noStrike" baseline="0" dirty="0" err="1">
                          <a:ln>
                            <a:noFill/>
                          </a:ln>
                          <a:solidFill>
                            <a:srgbClr val="000000"/>
                          </a:solidFill>
                          <a:latin typeface="Times New Roman" pitchFamily="18"/>
                          <a:ea typeface="Arial Unicode MS" pitchFamily="34"/>
                          <a:cs typeface="Times New Roman" pitchFamily="18"/>
                        </a:rPr>
                        <a:t>rozpadá</a:t>
                      </a:r>
                      <a:r>
                        <a:rPr lang="en-GB" sz="1200" b="0" i="0" u="none" strike="noStrike" baseline="0" dirty="0">
                          <a:ln>
                            <a:noFill/>
                          </a:ln>
                          <a:solidFill>
                            <a:srgbClr val="000000"/>
                          </a:solidFill>
                          <a:latin typeface="Times New Roman" pitchFamily="18"/>
                          <a:ea typeface="Arial Unicode MS" pitchFamily="34"/>
                          <a:cs typeface="Times New Roman" pitchFamily="18"/>
                        </a:rPr>
                        <a:t> v </a:t>
                      </a:r>
                      <a:r>
                        <a:rPr lang="en-GB" sz="1200" b="0" i="0" u="none" strike="noStrike" baseline="0" dirty="0" err="1">
                          <a:ln>
                            <a:noFill/>
                          </a:ln>
                          <a:solidFill>
                            <a:srgbClr val="000000"/>
                          </a:solidFill>
                          <a:latin typeface="Times New Roman" pitchFamily="18"/>
                          <a:ea typeface="Arial Unicode MS" pitchFamily="34"/>
                          <a:cs typeface="Times New Roman" pitchFamily="18"/>
                        </a:rPr>
                        <a:t>n</a:t>
                      </a:r>
                      <a:r>
                        <a:rPr lang="en-GB" sz="1200" b="0" i="0" u="none" strike="noStrike" baseline="0" dirty="0" err="1">
                          <a:ln>
                            <a:noFill/>
                          </a:ln>
                          <a:solidFill>
                            <a:srgbClr val="000000"/>
                          </a:solidFill>
                          <a:latin typeface="Times New Roman" pitchFamily="18"/>
                          <a:ea typeface="Arial Unicode MS" pitchFamily="34"/>
                          <a:cs typeface="Times New Roman CE" pitchFamily="18"/>
                        </a:rPr>
                        <a:t>ě</a:t>
                      </a:r>
                      <a:r>
                        <a:rPr lang="en-GB" sz="1200" b="0" i="0" u="none" strike="noStrike" baseline="0" dirty="0" err="1">
                          <a:ln>
                            <a:noFill/>
                          </a:ln>
                          <a:solidFill>
                            <a:srgbClr val="000000"/>
                          </a:solidFill>
                          <a:latin typeface="Times New Roman" pitchFamily="18"/>
                          <a:ea typeface="Arial Unicode MS" pitchFamily="34"/>
                          <a:cs typeface="Times New Roman" pitchFamily="18"/>
                        </a:rPr>
                        <a:t>kolik</a:t>
                      </a:r>
                      <a:r>
                        <a:rPr lang="en-GB" sz="1200" b="0" i="0" u="none" strike="noStrike" baseline="0" dirty="0">
                          <a:ln>
                            <a:noFill/>
                          </a:ln>
                          <a:solidFill>
                            <a:srgbClr val="000000"/>
                          </a:solidFill>
                          <a:latin typeface="Times New Roman" pitchFamily="18"/>
                          <a:ea typeface="Arial Unicode MS" pitchFamily="34"/>
                          <a:cs typeface="Times New Roman" pitchFamily="18"/>
                        </a:rPr>
                        <a:t> </a:t>
                      </a:r>
                      <a:r>
                        <a:rPr lang="en-GB" sz="1200" b="0" i="0" u="none" strike="noStrike" baseline="0" dirty="0" err="1">
                          <a:ln>
                            <a:noFill/>
                          </a:ln>
                          <a:solidFill>
                            <a:srgbClr val="000000"/>
                          </a:solidFill>
                          <a:latin typeface="Times New Roman" pitchFamily="18"/>
                          <a:ea typeface="Arial Unicode MS" pitchFamily="34"/>
                          <a:cs typeface="Times New Roman" pitchFamily="18"/>
                        </a:rPr>
                        <a:t>samostatných</a:t>
                      </a:r>
                      <a:r>
                        <a:rPr lang="en-GB" sz="1200" b="0" i="0" u="none" strike="noStrike" baseline="0" dirty="0">
                          <a:ln>
                            <a:noFill/>
                          </a:ln>
                          <a:solidFill>
                            <a:srgbClr val="000000"/>
                          </a:solidFill>
                          <a:latin typeface="Times New Roman" pitchFamily="18"/>
                          <a:ea typeface="Arial Unicode MS" pitchFamily="34"/>
                          <a:cs typeface="Times New Roman" pitchFamily="18"/>
                        </a:rPr>
                        <a:t> </a:t>
                      </a:r>
                      <a:r>
                        <a:rPr lang="en-GB" sz="1200" b="0" i="0" u="none" strike="noStrike" baseline="0" dirty="0" err="1">
                          <a:ln>
                            <a:noFill/>
                          </a:ln>
                          <a:solidFill>
                            <a:srgbClr val="000000"/>
                          </a:solidFill>
                          <a:latin typeface="Times New Roman" pitchFamily="18"/>
                          <a:ea typeface="Arial Unicode MS" pitchFamily="34"/>
                          <a:cs typeface="Times New Roman" pitchFamily="18"/>
                        </a:rPr>
                        <a:t>úsek</a:t>
                      </a:r>
                      <a:r>
                        <a:rPr lang="en-GB" sz="1200" b="0" i="0" u="none" strike="noStrike" baseline="0" dirty="0" err="1">
                          <a:ln>
                            <a:noFill/>
                          </a:ln>
                          <a:solidFill>
                            <a:srgbClr val="000000"/>
                          </a:solidFill>
                          <a:latin typeface="Times New Roman" pitchFamily="18"/>
                          <a:ea typeface="Arial Unicode MS" pitchFamily="34"/>
                          <a:cs typeface="Times New Roman CE" pitchFamily="18"/>
                        </a:rPr>
                        <a:t>ů</a:t>
                      </a:r>
                      <a:r>
                        <a:rPr lang="en-GB" sz="1200" b="0" i="0" u="none" strike="noStrike" baseline="0" dirty="0">
                          <a:ln>
                            <a:noFill/>
                          </a:ln>
                          <a:solidFill>
                            <a:srgbClr val="000000"/>
                          </a:solidFill>
                          <a:latin typeface="Times New Roman" pitchFamily="18"/>
                          <a:ea typeface="Arial Unicode MS" pitchFamily="34"/>
                          <a:cs typeface="Times New Roman CE" pitchFamily="18"/>
                        </a:rPr>
                        <a:t>, </a:t>
                      </a:r>
                      <a:r>
                        <a:rPr lang="en-GB" sz="1200" b="0" i="0" u="none" strike="noStrike" baseline="0" dirty="0">
                          <a:ln>
                            <a:noFill/>
                          </a:ln>
                          <a:solidFill>
                            <a:srgbClr val="000000"/>
                          </a:solidFill>
                          <a:latin typeface="Times New Roman" pitchFamily="18"/>
                          <a:ea typeface="Arial Unicode MS" pitchFamily="34"/>
                          <a:cs typeface="Times New Roman" pitchFamily="18"/>
                        </a:rPr>
                        <a:t>z </a:t>
                      </a:r>
                      <a:r>
                        <a:rPr lang="en-GB" sz="1200" b="0" i="0" u="none" strike="noStrike" baseline="0" dirty="0" err="1">
                          <a:ln>
                            <a:noFill/>
                          </a:ln>
                          <a:solidFill>
                            <a:srgbClr val="000000"/>
                          </a:solidFill>
                          <a:latin typeface="Times New Roman" pitchFamily="18"/>
                          <a:ea typeface="Arial Unicode MS" pitchFamily="34"/>
                          <a:cs typeface="Times New Roman" pitchFamily="18"/>
                        </a:rPr>
                        <a:t>nichž</a:t>
                      </a:r>
                      <a:r>
                        <a:rPr lang="en-GB" sz="1200" b="0" i="0" u="none" strike="noStrike" baseline="0" dirty="0">
                          <a:ln>
                            <a:noFill/>
                          </a:ln>
                          <a:solidFill>
                            <a:srgbClr val="000000"/>
                          </a:solidFill>
                          <a:latin typeface="Times New Roman" pitchFamily="18"/>
                          <a:ea typeface="Arial Unicode MS" pitchFamily="34"/>
                          <a:cs typeface="Times New Roman" pitchFamily="18"/>
                        </a:rPr>
                        <a:t> </a:t>
                      </a:r>
                      <a:r>
                        <a:rPr lang="en-GB" sz="1200" b="0" i="0" u="none" strike="noStrike" baseline="0" dirty="0" err="1">
                          <a:ln>
                            <a:noFill/>
                          </a:ln>
                          <a:solidFill>
                            <a:srgbClr val="000000"/>
                          </a:solidFill>
                          <a:latin typeface="Times New Roman" pitchFamily="18"/>
                          <a:ea typeface="Arial Unicode MS" pitchFamily="34"/>
                          <a:cs typeface="Times New Roman" pitchFamily="18"/>
                        </a:rPr>
                        <a:t>každý</a:t>
                      </a:r>
                      <a:r>
                        <a:rPr lang="en-GB" sz="1200" b="0" i="0" u="none" strike="noStrike" baseline="0" dirty="0">
                          <a:ln>
                            <a:noFill/>
                          </a:ln>
                          <a:solidFill>
                            <a:srgbClr val="000000"/>
                          </a:solidFill>
                          <a:latin typeface="Times New Roman" pitchFamily="18"/>
                          <a:ea typeface="Arial Unicode MS" pitchFamily="34"/>
                          <a:cs typeface="Times New Roman" pitchFamily="18"/>
                        </a:rPr>
                        <a:t> </a:t>
                      </a:r>
                      <a:r>
                        <a:rPr lang="en-GB" sz="1200" b="0" i="0" u="none" strike="noStrike" baseline="0" dirty="0" err="1">
                          <a:ln>
                            <a:noFill/>
                          </a:ln>
                          <a:solidFill>
                            <a:srgbClr val="000000"/>
                          </a:solidFill>
                          <a:latin typeface="Times New Roman" pitchFamily="18"/>
                          <a:ea typeface="Arial Unicode MS" pitchFamily="34"/>
                          <a:cs typeface="Times New Roman" pitchFamily="18"/>
                        </a:rPr>
                        <a:t>nezávisle</a:t>
                      </a:r>
                      <a:r>
                        <a:rPr lang="en-GB" sz="1200" b="0" i="0" u="none" strike="noStrike" baseline="0" dirty="0">
                          <a:ln>
                            <a:noFill/>
                          </a:ln>
                          <a:solidFill>
                            <a:srgbClr val="000000"/>
                          </a:solidFill>
                          <a:latin typeface="Times New Roman" pitchFamily="18"/>
                          <a:ea typeface="Arial Unicode MS" pitchFamily="34"/>
                          <a:cs typeface="Times New Roman" pitchFamily="18"/>
                        </a:rPr>
                        <a:t> </a:t>
                      </a:r>
                      <a:r>
                        <a:rPr lang="en-GB" sz="1200" b="0" i="0" u="none" strike="noStrike" baseline="0" dirty="0" err="1">
                          <a:ln>
                            <a:noFill/>
                          </a:ln>
                          <a:solidFill>
                            <a:srgbClr val="000000"/>
                          </a:solidFill>
                          <a:latin typeface="Times New Roman" pitchFamily="18"/>
                          <a:ea typeface="Arial Unicode MS" pitchFamily="34"/>
                          <a:cs typeface="Times New Roman" pitchFamily="18"/>
                        </a:rPr>
                        <a:t>na</a:t>
                      </a:r>
                      <a:r>
                        <a:rPr lang="en-GB" sz="1200" b="0" i="0" u="none" strike="noStrike" baseline="0" dirty="0">
                          <a:ln>
                            <a:noFill/>
                          </a:ln>
                          <a:solidFill>
                            <a:srgbClr val="000000"/>
                          </a:solidFill>
                          <a:latin typeface="Times New Roman" pitchFamily="18"/>
                          <a:ea typeface="Arial Unicode MS" pitchFamily="34"/>
                          <a:cs typeface="Times New Roman" pitchFamily="18"/>
                        </a:rPr>
                        <a:t> </a:t>
                      </a:r>
                      <a:r>
                        <a:rPr lang="en-GB" sz="1200" b="0" i="0" u="none" strike="noStrike" baseline="0" dirty="0" err="1">
                          <a:ln>
                            <a:noFill/>
                          </a:ln>
                          <a:solidFill>
                            <a:srgbClr val="000000"/>
                          </a:solidFill>
                          <a:latin typeface="Times New Roman" pitchFamily="18"/>
                          <a:ea typeface="Arial Unicode MS" pitchFamily="34"/>
                          <a:cs typeface="Times New Roman" pitchFamily="18"/>
                        </a:rPr>
                        <a:t>ostatních</a:t>
                      </a:r>
                      <a:r>
                        <a:rPr lang="en-GB" sz="1200" b="0" i="0" u="none" strike="noStrike" baseline="0" dirty="0">
                          <a:ln>
                            <a:noFill/>
                          </a:ln>
                          <a:solidFill>
                            <a:srgbClr val="000000"/>
                          </a:solidFill>
                          <a:latin typeface="Times New Roman" pitchFamily="18"/>
                          <a:ea typeface="Arial Unicode MS" pitchFamily="34"/>
                          <a:cs typeface="Times New Roman" pitchFamily="18"/>
                        </a:rPr>
                        <a:t> </a:t>
                      </a:r>
                      <a:r>
                        <a:rPr lang="en-GB" sz="1200" b="0" i="0" u="none" strike="noStrike" baseline="0" dirty="0" err="1">
                          <a:ln>
                            <a:noFill/>
                          </a:ln>
                          <a:solidFill>
                            <a:srgbClr val="000000"/>
                          </a:solidFill>
                          <a:latin typeface="Times New Roman" pitchFamily="18"/>
                          <a:ea typeface="Arial Unicode MS" pitchFamily="34"/>
                          <a:cs typeface="Times New Roman" pitchFamily="18"/>
                        </a:rPr>
                        <a:t>poukazuje</a:t>
                      </a:r>
                      <a:r>
                        <a:rPr lang="en-GB" sz="1200" b="0" i="0" u="none" strike="noStrike" baseline="0" dirty="0">
                          <a:ln>
                            <a:noFill/>
                          </a:ln>
                          <a:solidFill>
                            <a:srgbClr val="000000"/>
                          </a:solidFill>
                          <a:latin typeface="Times New Roman" pitchFamily="18"/>
                          <a:ea typeface="Arial Unicode MS" pitchFamily="34"/>
                          <a:cs typeface="Times New Roman" pitchFamily="18"/>
                        </a:rPr>
                        <a:t> k </a:t>
                      </a:r>
                      <a:r>
                        <a:rPr lang="en-GB" sz="1200" b="0" i="0" u="none" strike="noStrike" baseline="0" dirty="0" err="1">
                          <a:ln>
                            <a:noFill/>
                          </a:ln>
                          <a:solidFill>
                            <a:srgbClr val="000000"/>
                          </a:solidFill>
                          <a:latin typeface="Times New Roman" pitchFamily="18"/>
                          <a:ea typeface="Arial Unicode MS" pitchFamily="34"/>
                          <a:cs typeface="Times New Roman" pitchFamily="18"/>
                        </a:rPr>
                        <a:t>n</a:t>
                      </a:r>
                      <a:r>
                        <a:rPr lang="en-GB" sz="1200" b="0" i="0" u="none" strike="noStrike" baseline="0" dirty="0" err="1">
                          <a:ln>
                            <a:noFill/>
                          </a:ln>
                          <a:solidFill>
                            <a:srgbClr val="000000"/>
                          </a:solidFill>
                          <a:latin typeface="Times New Roman" pitchFamily="18"/>
                          <a:ea typeface="Arial Unicode MS" pitchFamily="34"/>
                          <a:cs typeface="Times New Roman CE" pitchFamily="18"/>
                        </a:rPr>
                        <a:t>ě</a:t>
                      </a:r>
                      <a:r>
                        <a:rPr lang="en-GB" sz="1200" b="0" i="0" u="none" strike="noStrike" baseline="0" dirty="0" err="1">
                          <a:ln>
                            <a:noFill/>
                          </a:ln>
                          <a:solidFill>
                            <a:srgbClr val="000000"/>
                          </a:solidFill>
                          <a:latin typeface="Times New Roman" pitchFamily="18"/>
                          <a:ea typeface="Arial Unicode MS" pitchFamily="34"/>
                          <a:cs typeface="Times New Roman" pitchFamily="18"/>
                        </a:rPr>
                        <a:t>jaké</a:t>
                      </a:r>
                      <a:r>
                        <a:rPr lang="en-GB" sz="1200" b="0" i="0" u="none" strike="noStrike" baseline="0" dirty="0">
                          <a:ln>
                            <a:noFill/>
                          </a:ln>
                          <a:solidFill>
                            <a:srgbClr val="000000"/>
                          </a:solidFill>
                          <a:latin typeface="Times New Roman" pitchFamily="18"/>
                          <a:ea typeface="Arial Unicode MS" pitchFamily="34"/>
                          <a:cs typeface="Times New Roman" pitchFamily="18"/>
                        </a:rPr>
                        <a:t> </a:t>
                      </a:r>
                      <a:r>
                        <a:rPr lang="en-GB" sz="1200" b="0" i="0" u="none" strike="noStrike" baseline="0" dirty="0" err="1">
                          <a:ln>
                            <a:noFill/>
                          </a:ln>
                          <a:solidFill>
                            <a:srgbClr val="000000"/>
                          </a:solidFill>
                          <a:latin typeface="Times New Roman" pitchFamily="18"/>
                          <a:ea typeface="Arial Unicode MS" pitchFamily="34"/>
                          <a:cs typeface="Times New Roman" pitchFamily="18"/>
                        </a:rPr>
                        <a:t>duševní</a:t>
                      </a:r>
                      <a:r>
                        <a:rPr lang="en-GB" sz="1200" b="0" i="0" u="none" strike="noStrike" baseline="0" dirty="0">
                          <a:ln>
                            <a:noFill/>
                          </a:ln>
                          <a:solidFill>
                            <a:srgbClr val="000000"/>
                          </a:solidFill>
                          <a:latin typeface="Times New Roman" pitchFamily="18"/>
                          <a:ea typeface="Arial Unicode MS" pitchFamily="34"/>
                          <a:cs typeface="Times New Roman" pitchFamily="18"/>
                        </a:rPr>
                        <a:t> </a:t>
                      </a:r>
                      <a:r>
                        <a:rPr lang="en-GB" sz="1200" b="0" i="0" u="none" strike="noStrike" baseline="0" dirty="0" err="1">
                          <a:ln>
                            <a:noFill/>
                          </a:ln>
                          <a:solidFill>
                            <a:srgbClr val="000000"/>
                          </a:solidFill>
                          <a:latin typeface="Times New Roman" pitchFamily="18"/>
                          <a:ea typeface="Arial Unicode MS" pitchFamily="34"/>
                          <a:cs typeface="Times New Roman" pitchFamily="18"/>
                        </a:rPr>
                        <a:t>vlastnosti</a:t>
                      </a:r>
                      <a:r>
                        <a:rPr lang="en-GB" sz="1200" b="0" i="0" u="none" strike="noStrike" baseline="0" dirty="0">
                          <a:ln>
                            <a:noFill/>
                          </a:ln>
                          <a:solidFill>
                            <a:srgbClr val="000000"/>
                          </a:solidFill>
                          <a:latin typeface="Times New Roman" pitchFamily="18"/>
                          <a:ea typeface="Arial Unicode MS" pitchFamily="34"/>
                          <a:cs typeface="Times New Roman" pitchFamily="18"/>
                        </a:rPr>
                        <a:t> </a:t>
                      </a:r>
                      <a:r>
                        <a:rPr lang="en-GB" sz="1200" b="0" i="0" u="none" strike="noStrike" baseline="0" dirty="0" err="1">
                          <a:ln>
                            <a:noFill/>
                          </a:ln>
                          <a:solidFill>
                            <a:srgbClr val="000000"/>
                          </a:solidFill>
                          <a:latin typeface="Times New Roman" pitchFamily="18"/>
                          <a:ea typeface="Arial Unicode MS" pitchFamily="34"/>
                          <a:cs typeface="Times New Roman" pitchFamily="18"/>
                        </a:rPr>
                        <a:t>osoby</a:t>
                      </a:r>
                      <a:r>
                        <a:rPr lang="en-GB" sz="1200" b="0" i="0" u="none" strike="noStrike" baseline="0" dirty="0">
                          <a:ln>
                            <a:noFill/>
                          </a:ln>
                          <a:solidFill>
                            <a:srgbClr val="000000"/>
                          </a:solidFill>
                          <a:latin typeface="Times New Roman" pitchFamily="18"/>
                          <a:ea typeface="Arial Unicode MS" pitchFamily="34"/>
                          <a:cs typeface="Times New Roman" pitchFamily="18"/>
                        </a:rPr>
                        <a:t>.</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200" b="0" i="0" u="none" strike="noStrike" baseline="0">
                          <a:ln>
                            <a:noFill/>
                          </a:ln>
                          <a:solidFill>
                            <a:srgbClr val="0000FF"/>
                          </a:solidFill>
                          <a:latin typeface="Times New Roman" pitchFamily="18"/>
                          <a:ea typeface="Arial Unicode MS" pitchFamily="34"/>
                          <a:cs typeface="Times New Roman" pitchFamily="18"/>
                        </a:rPr>
                        <a:t>The boundaries between successive </a:t>
                      </a:r>
                      <a:r>
                        <a:rPr lang="en-GB" sz="1200" b="1" i="0" u="none" strike="noStrike" baseline="0">
                          <a:ln>
                            <a:noFill/>
                          </a:ln>
                          <a:solidFill>
                            <a:srgbClr val="0000FF"/>
                          </a:solidFill>
                          <a:latin typeface="Times New Roman" pitchFamily="18"/>
                          <a:ea typeface="Arial Unicode MS" pitchFamily="34"/>
                          <a:cs typeface="Times New Roman" pitchFamily="18"/>
                        </a:rPr>
                        <a:t>dialogue turns</a:t>
                      </a:r>
                      <a:r>
                        <a:rPr lang="en-GB" sz="1200" b="0" i="0" u="none" strike="noStrike" baseline="0">
                          <a:ln>
                            <a:noFill/>
                          </a:ln>
                          <a:solidFill>
                            <a:srgbClr val="0000FF"/>
                          </a:solidFill>
                          <a:latin typeface="Times New Roman" pitchFamily="18"/>
                          <a:ea typeface="Arial Unicode MS" pitchFamily="34"/>
                          <a:cs typeface="Times New Roman" pitchFamily="18"/>
                        </a:rPr>
                        <a:t> cannot be crossed; and not only that – every </a:t>
                      </a:r>
                      <a:r>
                        <a:rPr lang="en-GB" sz="1200" b="1" i="0" u="none" strike="noStrike" baseline="0">
                          <a:ln>
                            <a:noFill/>
                          </a:ln>
                          <a:solidFill>
                            <a:srgbClr val="0000FF"/>
                          </a:solidFill>
                          <a:latin typeface="Times New Roman" pitchFamily="18"/>
                          <a:ea typeface="Arial Unicode MS" pitchFamily="34"/>
                          <a:cs typeface="Times New Roman" pitchFamily="18"/>
                        </a:rPr>
                        <a:t>turn</a:t>
                      </a:r>
                      <a:r>
                        <a:rPr lang="en-GB" sz="1200" b="0" i="0" u="none" strike="noStrike" baseline="0">
                          <a:ln>
                            <a:noFill/>
                          </a:ln>
                          <a:solidFill>
                            <a:srgbClr val="0000FF"/>
                          </a:solidFill>
                          <a:latin typeface="Times New Roman" pitchFamily="18"/>
                          <a:ea typeface="Arial Unicode MS" pitchFamily="34"/>
                          <a:cs typeface="Times New Roman" pitchFamily="18"/>
                        </a:rPr>
                        <a:t> is also broken up into a number of separate segments, each of which, independently of the others, refers to a particular psychological trait of the person.</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de-DE" sz="1200" b="0" i="0" u="none" strike="noStrike" baseline="0" dirty="0">
                          <a:ln>
                            <a:noFill/>
                          </a:ln>
                          <a:solidFill>
                            <a:srgbClr val="008000"/>
                          </a:solidFill>
                          <a:latin typeface="Times New Roman" pitchFamily="18"/>
                          <a:ea typeface="Arial Unicode MS" pitchFamily="34"/>
                          <a:cs typeface="Times New Roman" pitchFamily="18"/>
                        </a:rPr>
                        <a:t>Die Grenzlinien zwischen benachbarten </a:t>
                      </a:r>
                      <a:r>
                        <a:rPr lang="de-DE" sz="1200" b="1" i="0" u="none" strike="noStrike" baseline="0" dirty="0">
                          <a:ln>
                            <a:noFill/>
                          </a:ln>
                          <a:solidFill>
                            <a:srgbClr val="008000"/>
                          </a:solidFill>
                          <a:latin typeface="Times New Roman" pitchFamily="18"/>
                          <a:ea typeface="Arial Unicode MS" pitchFamily="34"/>
                          <a:cs typeface="Times New Roman" pitchFamily="18"/>
                        </a:rPr>
                        <a:t>Repliken</a:t>
                      </a:r>
                      <a:r>
                        <a:rPr lang="de-DE" sz="1200" b="0" i="0" u="none" strike="noStrike" baseline="0" dirty="0">
                          <a:ln>
                            <a:noFill/>
                          </a:ln>
                          <a:solidFill>
                            <a:srgbClr val="008000"/>
                          </a:solidFill>
                          <a:latin typeface="Times New Roman" pitchFamily="18"/>
                          <a:ea typeface="Arial Unicode MS" pitchFamily="34"/>
                          <a:cs typeface="Times New Roman" pitchFamily="18"/>
                        </a:rPr>
                        <a:t> sind unüberschreitbar, und darüber hinaus zerfällt noch jede </a:t>
                      </a:r>
                      <a:r>
                        <a:rPr lang="de-DE" sz="1200" b="1" i="0" u="none" strike="noStrike" baseline="0" dirty="0">
                          <a:ln>
                            <a:noFill/>
                          </a:ln>
                          <a:solidFill>
                            <a:srgbClr val="008000"/>
                          </a:solidFill>
                          <a:latin typeface="Times New Roman" pitchFamily="18"/>
                          <a:ea typeface="Arial Unicode MS" pitchFamily="34"/>
                          <a:cs typeface="Times New Roman" pitchFamily="18"/>
                        </a:rPr>
                        <a:t>Replik</a:t>
                      </a:r>
                      <a:r>
                        <a:rPr lang="de-DE" sz="1200" b="0" i="0" u="none" strike="noStrike" baseline="0" dirty="0">
                          <a:ln>
                            <a:noFill/>
                          </a:ln>
                          <a:solidFill>
                            <a:srgbClr val="008000"/>
                          </a:solidFill>
                          <a:latin typeface="Times New Roman" pitchFamily="18"/>
                          <a:ea typeface="Arial Unicode MS" pitchFamily="34"/>
                          <a:cs typeface="Times New Roman" pitchFamily="18"/>
                        </a:rPr>
                        <a:t> in einige selbständige Abschnitte, von denen jeder, unabhängig von den anderen, auf irgendeine seelische Eigenheit der Person hinweist.</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ru-RU" sz="1200" b="0" i="0" u="none" strike="noStrike" baseline="0">
                          <a:ln>
                            <a:noFill/>
                          </a:ln>
                          <a:solidFill>
                            <a:srgbClr val="993300"/>
                          </a:solidFill>
                          <a:latin typeface="Times New Roman Cyr" pitchFamily="18"/>
                          <a:ea typeface="Arial Unicode MS" pitchFamily="34"/>
                          <a:cs typeface="Times New Roman Cyr" pitchFamily="18"/>
                        </a:rPr>
                        <a:t>Границы между соседними </a:t>
                      </a:r>
                      <a:r>
                        <a:rPr lang="ru-RU" sz="1200" b="1" i="0" u="none" strike="noStrike" baseline="0">
                          <a:ln>
                            <a:noFill/>
                          </a:ln>
                          <a:solidFill>
                            <a:srgbClr val="993300"/>
                          </a:solidFill>
                          <a:latin typeface="Times New Roman Cyr" pitchFamily="18"/>
                          <a:ea typeface="Arial Unicode MS" pitchFamily="34"/>
                          <a:cs typeface="Times New Roman Cyr" pitchFamily="18"/>
                        </a:rPr>
                        <a:t>репликами</a:t>
                      </a:r>
                      <a:r>
                        <a:rPr lang="ru-RU" sz="1200" b="0" i="0" u="none" strike="noStrike" baseline="0">
                          <a:ln>
                            <a:noFill/>
                          </a:ln>
                          <a:solidFill>
                            <a:srgbClr val="993300"/>
                          </a:solidFill>
                          <a:latin typeface="Times New Roman Cyr" pitchFamily="18"/>
                          <a:ea typeface="Arial Unicode MS" pitchFamily="34"/>
                          <a:cs typeface="Times New Roman Cyr" pitchFamily="18"/>
                        </a:rPr>
                        <a:t> непреодолимы, и, сверх того, почти каждая </a:t>
                      </a:r>
                      <a:r>
                        <a:rPr lang="ru-RU" sz="1200" b="1" i="0" u="none" strike="noStrike" baseline="0">
                          <a:ln>
                            <a:noFill/>
                          </a:ln>
                          <a:solidFill>
                            <a:srgbClr val="993300"/>
                          </a:solidFill>
                          <a:latin typeface="Times New Roman Cyr" pitchFamily="18"/>
                          <a:ea typeface="Arial Unicode MS" pitchFamily="34"/>
                          <a:cs typeface="Times New Roman Cyr" pitchFamily="18"/>
                        </a:rPr>
                        <a:t>реплика</a:t>
                      </a:r>
                      <a:r>
                        <a:rPr lang="ru-RU" sz="1200" b="0" i="0" u="none" strike="noStrike" baseline="0">
                          <a:ln>
                            <a:noFill/>
                          </a:ln>
                          <a:solidFill>
                            <a:srgbClr val="993300"/>
                          </a:solidFill>
                          <a:latin typeface="Times New Roman Cyr" pitchFamily="18"/>
                          <a:ea typeface="Arial Unicode MS" pitchFamily="34"/>
                          <a:cs typeface="Times New Roman Cyr" pitchFamily="18"/>
                        </a:rPr>
                        <a:t> распадается на несколько самостоятельных отрезков, каждый из которых независимо от остальных характеризует те или иные душевные качества действующего лица.</a:t>
                      </a:r>
                    </a:p>
                  </a:txBody>
                  <a:tcPr/>
                </a:tc>
              </a:tr>
              <a:tr h="113436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200" b="1" i="0" u="none" strike="noStrike" baseline="0">
                          <a:ln>
                            <a:noFill/>
                          </a:ln>
                          <a:solidFill>
                            <a:srgbClr val="000000"/>
                          </a:solidFill>
                          <a:latin typeface="Times New Roman" pitchFamily="18"/>
                          <a:ea typeface="Arial Unicode MS" pitchFamily="34"/>
                          <a:cs typeface="Times New Roman" pitchFamily="18"/>
                        </a:rPr>
                        <a:t>exchanges</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1200" b="0" i="0" u="none" strike="noStrike" baseline="0">
                          <a:ln>
                            <a:noFill/>
                          </a:ln>
                          <a:solidFill>
                            <a:srgbClr val="000000"/>
                          </a:solidFill>
                          <a:latin typeface="Times New Roman" pitchFamily="18"/>
                          <a:ea typeface="Arial Unicode MS" pitchFamily="34"/>
                          <a:cs typeface="Times New Roman" pitchFamily="18"/>
                        </a:rPr>
                        <a:t>Rozhraní mezi sousedními </a:t>
                      </a:r>
                      <a:r>
                        <a:rPr lang="en-GB" sz="1200" b="1" i="0" u="none" strike="noStrike" baseline="0">
                          <a:ln>
                            <a:noFill/>
                          </a:ln>
                          <a:solidFill>
                            <a:srgbClr val="000000"/>
                          </a:solidFill>
                          <a:latin typeface="Times New Roman" pitchFamily="18"/>
                          <a:ea typeface="Arial Unicode MS" pitchFamily="34"/>
                          <a:cs typeface="Times New Roman" pitchFamily="18"/>
                        </a:rPr>
                        <a:t>replikami</a:t>
                      </a:r>
                      <a:r>
                        <a:rPr lang="en-GB" sz="1200" b="0" i="0" u="none" strike="noStrike" baseline="0">
                          <a:ln>
                            <a:noFill/>
                          </a:ln>
                          <a:solidFill>
                            <a:srgbClr val="000000"/>
                          </a:solidFill>
                          <a:latin typeface="Times New Roman" pitchFamily="18"/>
                          <a:ea typeface="Arial Unicode MS" pitchFamily="34"/>
                          <a:cs typeface="Times New Roman" pitchFamily="18"/>
                        </a:rPr>
                        <a:t> v dialogu jsou zd</a:t>
                      </a:r>
                      <a:r>
                        <a:rPr lang="en-GB" sz="1200" b="0" i="0" u="none" strike="noStrike" baseline="0">
                          <a:ln>
                            <a:noFill/>
                          </a:ln>
                          <a:solidFill>
                            <a:srgbClr val="000000"/>
                          </a:solidFill>
                          <a:latin typeface="Times New Roman" pitchFamily="18"/>
                          <a:ea typeface="Arial Unicode MS" pitchFamily="34"/>
                          <a:cs typeface="Times New Roman CE" pitchFamily="18"/>
                        </a:rPr>
                        <a:t>ů</a:t>
                      </a:r>
                      <a:r>
                        <a:rPr lang="en-GB" sz="1200" b="0" i="0" u="none" strike="noStrike" baseline="0">
                          <a:ln>
                            <a:noFill/>
                          </a:ln>
                          <a:solidFill>
                            <a:srgbClr val="000000"/>
                          </a:solidFill>
                          <a:latin typeface="Times New Roman" pitchFamily="18"/>
                          <a:ea typeface="Arial Unicode MS" pitchFamily="34"/>
                          <a:cs typeface="Times New Roman" pitchFamily="18"/>
                        </a:rPr>
                        <a:t>razn</a:t>
                      </a:r>
                      <a:r>
                        <a:rPr lang="en-GB" sz="1200" b="0" i="0" u="none" strike="noStrike" baseline="0">
                          <a:ln>
                            <a:noFill/>
                          </a:ln>
                          <a:solidFill>
                            <a:srgbClr val="000000"/>
                          </a:solidFill>
                          <a:latin typeface="Times New Roman" pitchFamily="18"/>
                          <a:ea typeface="Arial Unicode MS" pitchFamily="34"/>
                          <a:cs typeface="Times New Roman CE" pitchFamily="18"/>
                        </a:rPr>
                        <a:t>ě</a:t>
                      </a:r>
                      <a:r>
                        <a:rPr lang="en-GB" sz="1200" b="0" i="0" u="none" strike="noStrike" baseline="0">
                          <a:ln>
                            <a:noFill/>
                          </a:ln>
                          <a:solidFill>
                            <a:srgbClr val="000000"/>
                          </a:solidFill>
                          <a:latin typeface="Times New Roman" pitchFamily="18"/>
                          <a:ea typeface="Arial Unicode MS" pitchFamily="34"/>
                          <a:cs typeface="Times New Roman" pitchFamily="18"/>
                        </a:rPr>
                        <a:t>na výraznými klauzulemi, které zakon</a:t>
                      </a:r>
                      <a:r>
                        <a:rPr lang="en-GB" sz="1200" b="0" i="0" u="none" strike="noStrike" baseline="0">
                          <a:ln>
                            <a:noFill/>
                          </a:ln>
                          <a:solidFill>
                            <a:srgbClr val="000000"/>
                          </a:solidFill>
                          <a:latin typeface="Times New Roman" pitchFamily="18"/>
                          <a:ea typeface="Arial Unicode MS" pitchFamily="34"/>
                          <a:cs typeface="Times New Roman CE" pitchFamily="18"/>
                        </a:rPr>
                        <a:t>č</a:t>
                      </a:r>
                      <a:r>
                        <a:rPr lang="en-GB" sz="1200" b="0" i="0" u="none" strike="noStrike" baseline="0">
                          <a:ln>
                            <a:noFill/>
                          </a:ln>
                          <a:solidFill>
                            <a:srgbClr val="000000"/>
                          </a:solidFill>
                          <a:latin typeface="Times New Roman" pitchFamily="18"/>
                          <a:ea typeface="Arial Unicode MS" pitchFamily="34"/>
                          <a:cs typeface="Times New Roman" pitchFamily="18"/>
                        </a:rPr>
                        <a:t>ují tém</a:t>
                      </a:r>
                      <a:r>
                        <a:rPr lang="en-GB" sz="1200" b="0" i="0" u="none" strike="noStrike" baseline="0">
                          <a:ln>
                            <a:noFill/>
                          </a:ln>
                          <a:solidFill>
                            <a:srgbClr val="000000"/>
                          </a:solidFill>
                          <a:latin typeface="Times New Roman" pitchFamily="18"/>
                          <a:ea typeface="Arial Unicode MS" pitchFamily="34"/>
                          <a:cs typeface="Times New Roman CE" pitchFamily="18"/>
                        </a:rPr>
                        <a:t>ěř </a:t>
                      </a:r>
                      <a:r>
                        <a:rPr lang="en-GB" sz="1200" b="0" i="0" u="none" strike="noStrike" baseline="0">
                          <a:ln>
                            <a:noFill/>
                          </a:ln>
                          <a:solidFill>
                            <a:srgbClr val="000000"/>
                          </a:solidFill>
                          <a:latin typeface="Times New Roman" pitchFamily="18"/>
                          <a:ea typeface="Arial Unicode MS" pitchFamily="34"/>
                          <a:cs typeface="Times New Roman" pitchFamily="18"/>
                        </a:rPr>
                        <a:t>každou repliku.</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200" b="0" i="0" u="none" strike="noStrike" baseline="0">
                          <a:ln>
                            <a:noFill/>
                          </a:ln>
                          <a:solidFill>
                            <a:srgbClr val="0000FF"/>
                          </a:solidFill>
                          <a:latin typeface="Times New Roman" pitchFamily="18"/>
                          <a:ea typeface="Arial Unicode MS" pitchFamily="34"/>
                          <a:cs typeface="Times New Roman" pitchFamily="18"/>
                        </a:rPr>
                        <a:t>The boundaries between successive </a:t>
                      </a:r>
                      <a:r>
                        <a:rPr lang="en-GB" sz="1200" b="1" i="0" u="none" strike="noStrike" baseline="0">
                          <a:ln>
                            <a:noFill/>
                          </a:ln>
                          <a:solidFill>
                            <a:srgbClr val="0000FF"/>
                          </a:solidFill>
                          <a:latin typeface="Times New Roman" pitchFamily="18"/>
                          <a:ea typeface="Arial Unicode MS" pitchFamily="34"/>
                          <a:cs typeface="Times New Roman" pitchFamily="18"/>
                        </a:rPr>
                        <a:t>exchanges</a:t>
                      </a:r>
                      <a:r>
                        <a:rPr lang="en-GB" sz="1200" b="0" i="0" u="none" strike="noStrike" baseline="0">
                          <a:ln>
                            <a:noFill/>
                          </a:ln>
                          <a:solidFill>
                            <a:srgbClr val="0000FF"/>
                          </a:solidFill>
                          <a:latin typeface="Times New Roman" pitchFamily="18"/>
                          <a:ea typeface="Arial Unicode MS" pitchFamily="34"/>
                          <a:cs typeface="Times New Roman" pitchFamily="18"/>
                        </a:rPr>
                        <a:t> in the dialogue are highlighted by a marked closure to virtually every turn.</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de-DE" sz="1200" b="0" i="0" u="none" strike="noStrike" baseline="0">
                          <a:ln>
                            <a:noFill/>
                          </a:ln>
                          <a:solidFill>
                            <a:srgbClr val="008000"/>
                          </a:solidFill>
                          <a:latin typeface="Times New Roman" pitchFamily="18"/>
                          <a:ea typeface="Arial Unicode MS" pitchFamily="34"/>
                          <a:cs typeface="Times New Roman" pitchFamily="18"/>
                        </a:rPr>
                        <a:t>Die Grenzlinie zwischen den benachbarten </a:t>
                      </a:r>
                      <a:r>
                        <a:rPr lang="de-DE" sz="1200" b="1" i="0" u="none" strike="noStrike" baseline="0">
                          <a:ln>
                            <a:noFill/>
                          </a:ln>
                          <a:solidFill>
                            <a:srgbClr val="008000"/>
                          </a:solidFill>
                          <a:latin typeface="Times New Roman" pitchFamily="18"/>
                          <a:ea typeface="Arial Unicode MS" pitchFamily="34"/>
                          <a:cs typeface="Times New Roman" pitchFamily="18"/>
                        </a:rPr>
                        <a:t>Repliken</a:t>
                      </a:r>
                      <a:r>
                        <a:rPr lang="de-DE" sz="1200" b="0" i="0" u="none" strike="noStrike" baseline="0">
                          <a:ln>
                            <a:noFill/>
                          </a:ln>
                          <a:solidFill>
                            <a:srgbClr val="008000"/>
                          </a:solidFill>
                          <a:latin typeface="Times New Roman" pitchFamily="18"/>
                          <a:ea typeface="Arial Unicode MS" pitchFamily="34"/>
                          <a:cs typeface="Times New Roman" pitchFamily="18"/>
                        </a:rPr>
                        <a:t> im Dialog wird durch semantische Klauseln betont, die fast jede Replik beenden.</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ru-RU" sz="1200" b="0" i="0" u="none" strike="noStrike" baseline="0" dirty="0">
                          <a:ln>
                            <a:noFill/>
                          </a:ln>
                          <a:solidFill>
                            <a:srgbClr val="993300"/>
                          </a:solidFill>
                          <a:latin typeface="Times New Roman Cyr" pitchFamily="18"/>
                          <a:ea typeface="Arial Unicode MS" pitchFamily="34"/>
                          <a:cs typeface="Times New Roman Cyr" pitchFamily="18"/>
                        </a:rPr>
                        <a:t>В </a:t>
                      </a:r>
                      <a:r>
                        <a:rPr lang="ru-RU" sz="1200" b="1" i="0" u="none" strike="noStrike" baseline="0" dirty="0">
                          <a:ln>
                            <a:noFill/>
                          </a:ln>
                          <a:solidFill>
                            <a:srgbClr val="993300"/>
                          </a:solidFill>
                          <a:latin typeface="Times New Roman Cyr" pitchFamily="18"/>
                          <a:ea typeface="Arial Unicode MS" pitchFamily="34"/>
                          <a:cs typeface="Times New Roman Cyr" pitchFamily="18"/>
                        </a:rPr>
                        <a:t>диалоге</a:t>
                      </a:r>
                      <a:r>
                        <a:rPr lang="ru-RU" sz="1200" b="0" i="0" u="none" strike="noStrike" baseline="0" dirty="0">
                          <a:ln>
                            <a:noFill/>
                          </a:ln>
                          <a:solidFill>
                            <a:srgbClr val="993300"/>
                          </a:solidFill>
                          <a:latin typeface="Times New Roman Cyr" pitchFamily="18"/>
                          <a:ea typeface="Arial Unicode MS" pitchFamily="34"/>
                          <a:cs typeface="Times New Roman Cyr" pitchFamily="18"/>
                        </a:rPr>
                        <a:t> подчеркнуто-выразительными клаузулами, завершается почти каждая реплика.</a:t>
                      </a:r>
                    </a:p>
                  </a:txBody>
                  <a:tcPr/>
                </a:tc>
              </a:tr>
            </a:tbl>
          </a:graphicData>
        </a:graphic>
      </p:graphicFrame>
    </p:spTree>
  </p:cSld>
  <p:clrMapOvr>
    <a:masterClrMapping/>
  </p:clrMapOvr>
  <p:transition>
    <p:pull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7" name="Footer Placeholder 2"/>
          <p:cNvSpPr>
            <a:spLocks noGrp="1"/>
          </p:cNvSpPr>
          <p:nvPr>
            <p:ph type="ftr" sz="quarter" idx="11"/>
          </p:nvPr>
        </p:nvSpPr>
        <p:spPr/>
        <p:txBody>
          <a:bodyPr/>
          <a:lstStyle/>
          <a:p>
            <a:pPr lvl="0"/>
            <a:r>
              <a:rPr lang="en-GB" smtClean="0"/>
              <a:t>InterCorp Workshop  září 2013   patrickcorness.wordpress.com</a:t>
            </a:r>
            <a:endParaRPr lang="en-GB"/>
          </a:p>
        </p:txBody>
      </p:sp>
      <p:sp>
        <p:nvSpPr>
          <p:cNvPr id="2" name="Title 1">
            <a:hlinkClick r:id="" action="ppaction://hlinkshowjump?jump=nextslide"/>
          </p:cNvPr>
          <p:cNvSpPr txBox="1">
            <a:spLocks noGrp="1"/>
          </p:cNvSpPr>
          <p:nvPr>
            <p:ph type="title" idx="4294967295"/>
          </p:nvPr>
        </p:nvSpPr>
        <p:spPr>
          <a:xfrm>
            <a:off x="650160" y="298890"/>
            <a:ext cx="7772400" cy="956288"/>
          </a:xfrm>
        </p:spPr>
        <p:txBody>
          <a:bodyPr wrap="square" anchorCtr="0">
            <a:spAutoFit/>
          </a:bodyPr>
          <a:lstStyle/>
          <a:p>
            <a:pPr lvl="0"/>
            <a:r>
              <a:rPr lang="en-GB" sz="2000" dirty="0" err="1"/>
              <a:t>Čtyřjazyčný</a:t>
            </a:r>
            <a:r>
              <a:rPr lang="en-GB" sz="2000" dirty="0"/>
              <a:t> </a:t>
            </a:r>
            <a:r>
              <a:rPr lang="en-GB" sz="2000" dirty="0" err="1"/>
              <a:t>korpus</a:t>
            </a:r>
            <a:r>
              <a:rPr lang="en-GB" sz="2000" dirty="0"/>
              <a:t/>
            </a:r>
            <a:br>
              <a:rPr lang="en-GB" sz="2000" dirty="0"/>
            </a:br>
            <a:r>
              <a:rPr lang="en-GB" sz="2000" dirty="0" err="1"/>
              <a:t>Jiří</a:t>
            </a:r>
            <a:r>
              <a:rPr lang="en-GB" sz="2000" dirty="0"/>
              <a:t> </a:t>
            </a:r>
            <a:r>
              <a:rPr lang="en-GB" sz="2000" dirty="0" err="1"/>
              <a:t>Levý</a:t>
            </a:r>
            <a:r>
              <a:rPr lang="en-GB" sz="2000" dirty="0"/>
              <a:t>, </a:t>
            </a:r>
            <a:r>
              <a:rPr lang="en-GB" sz="2000" i="1" dirty="0" err="1"/>
              <a:t>Umění</a:t>
            </a:r>
            <a:r>
              <a:rPr lang="en-GB" sz="2000" i="1" dirty="0"/>
              <a:t> </a:t>
            </a:r>
            <a:r>
              <a:rPr lang="en-GB" sz="2000" i="1" dirty="0" err="1"/>
              <a:t>překladu</a:t>
            </a:r>
            <a:r>
              <a:rPr lang="en-GB" sz="2800" i="1" dirty="0"/>
              <a:t/>
            </a:r>
            <a:br>
              <a:rPr lang="en-GB" sz="2800" i="1" dirty="0"/>
            </a:br>
            <a:r>
              <a:rPr lang="en-GB" sz="1600" i="1" dirty="0" err="1"/>
              <a:t>popis</a:t>
            </a:r>
            <a:r>
              <a:rPr lang="en-GB" sz="1600" i="1" dirty="0"/>
              <a:t> </a:t>
            </a:r>
            <a:r>
              <a:rPr lang="en-GB" sz="1600" i="1" dirty="0" err="1" smtClean="0"/>
              <a:t>korpusu</a:t>
            </a:r>
            <a:endParaRPr lang="en-GB" sz="3600" dirty="0"/>
          </a:p>
        </p:txBody>
      </p:sp>
      <p:sp>
        <p:nvSpPr>
          <p:cNvPr id="3" name="Text Placeholder 2">
            <a:hlinkClick r:id="" action="ppaction://hlinkshowjump?jump=nextslide"/>
          </p:cNvPr>
          <p:cNvSpPr txBox="1">
            <a:spLocks noGrp="1"/>
          </p:cNvSpPr>
          <p:nvPr>
            <p:ph type="body" idx="4294967295"/>
          </p:nvPr>
        </p:nvSpPr>
        <p:spPr>
          <a:xfrm>
            <a:off x="-134460" y="1980000"/>
            <a:ext cx="8100000" cy="4878000"/>
          </a:xfrm>
        </p:spPr>
        <p:txBody>
          <a:bodyPr wrap="square" anchor="t" anchorCtr="0">
            <a:spAutoFit/>
          </a:bodyPr>
          <a:lstStyle/>
          <a:p>
            <a:pPr lvl="0">
              <a:spcBef>
                <a:spcPts val="697"/>
              </a:spcBef>
            </a:pPr>
            <a:endParaRPr lang="en-GB" sz="2200" dirty="0"/>
          </a:p>
          <a:p>
            <a:pPr lvl="0">
              <a:spcBef>
                <a:spcPts val="697"/>
              </a:spcBef>
            </a:pPr>
            <a:endParaRPr lang="en-GB" sz="2000" i="1" dirty="0"/>
          </a:p>
          <a:p>
            <a:pPr lvl="0">
              <a:spcBef>
                <a:spcPts val="697"/>
              </a:spcBef>
            </a:pPr>
            <a:endParaRPr lang="en-GB" sz="2000" dirty="0"/>
          </a:p>
        </p:txBody>
      </p:sp>
      <p:pic>
        <p:nvPicPr>
          <p:cNvPr id="4" name="Picture 3"/>
          <p:cNvPicPr>
            <a:picLocks noChangeAspect="1"/>
          </p:cNvPicPr>
          <p:nvPr/>
        </p:nvPicPr>
        <p:blipFill>
          <a:blip r:embed="rId3">
            <a:lum bright="-50000"/>
            <a:alphaModFix/>
          </a:blip>
          <a:srcRect/>
          <a:stretch>
            <a:fillRect/>
          </a:stretch>
        </p:blipFill>
        <p:spPr>
          <a:xfrm>
            <a:off x="684359" y="2520000"/>
            <a:ext cx="3060000" cy="2880000"/>
          </a:xfrm>
          <a:prstGeom prst="rect">
            <a:avLst/>
          </a:prstGeom>
          <a:noFill/>
          <a:ln>
            <a:noFill/>
          </a:ln>
        </p:spPr>
      </p:pic>
      <p:sp>
        <p:nvSpPr>
          <p:cNvPr id="5" name="TextBox 4"/>
          <p:cNvSpPr txBox="1"/>
          <p:nvPr/>
        </p:nvSpPr>
        <p:spPr>
          <a:xfrm>
            <a:off x="4086720" y="2520000"/>
            <a:ext cx="4860000" cy="1198875"/>
          </a:xfrm>
          <a:prstGeom prst="rect">
            <a:avLst/>
          </a:prstGeom>
          <a:noFill/>
          <a:ln>
            <a:noFill/>
          </a:ln>
        </p:spPr>
        <p:txBody>
          <a:bodyPr vert="horz" lIns="90000" tIns="45000" rIns="90000" bIns="4500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1600" b="0" i="0" u="none" strike="noStrike" baseline="0" dirty="0" err="1">
                <a:ln>
                  <a:noFill/>
                </a:ln>
                <a:solidFill>
                  <a:srgbClr val="000000"/>
                </a:solidFill>
                <a:latin typeface="Times" pitchFamily="18"/>
                <a:ea typeface="MS Gothic" pitchFamily="2"/>
                <a:cs typeface="Tahoma" pitchFamily="2"/>
              </a:rPr>
              <a:t>Historie</a:t>
            </a:r>
            <a:r>
              <a:rPr lang="en-GB" sz="1600" b="0" i="0" u="none" strike="noStrike" baseline="0" dirty="0">
                <a:ln>
                  <a:noFill/>
                </a:ln>
                <a:solidFill>
                  <a:srgbClr val="000000"/>
                </a:solidFill>
                <a:latin typeface="Times" pitchFamily="18"/>
                <a:ea typeface="MS Gothic" pitchFamily="2"/>
                <a:cs typeface="Tahoma" pitchFamily="2"/>
              </a:rPr>
              <a:t> </a:t>
            </a:r>
            <a:r>
              <a:rPr lang="en-GB" sz="1600" b="0" i="0" u="none" strike="noStrike" baseline="0" dirty="0" err="1">
                <a:ln>
                  <a:noFill/>
                </a:ln>
                <a:solidFill>
                  <a:srgbClr val="000000"/>
                </a:solidFill>
                <a:latin typeface="Times" pitchFamily="18"/>
                <a:ea typeface="MS Gothic" pitchFamily="2"/>
                <a:cs typeface="Tahoma" pitchFamily="2"/>
              </a:rPr>
              <a:t>vydání</a:t>
            </a:r>
            <a:r>
              <a:rPr lang="en-GB" sz="1600" b="0" i="0" u="none" strike="noStrike" baseline="0" dirty="0">
                <a:ln>
                  <a:noFill/>
                </a:ln>
                <a:solidFill>
                  <a:srgbClr val="000000"/>
                </a:solidFill>
                <a:latin typeface="Times" pitchFamily="18"/>
                <a:ea typeface="MS Gothic" pitchFamily="2"/>
                <a:cs typeface="Tahoma" pitchFamily="2"/>
              </a:rPr>
              <a:t> a </a:t>
            </a:r>
            <a:r>
              <a:rPr lang="en-GB" sz="1600" b="0" i="0" u="none" strike="noStrike" baseline="0" dirty="0" err="1">
                <a:ln>
                  <a:noFill/>
                </a:ln>
                <a:solidFill>
                  <a:srgbClr val="000000"/>
                </a:solidFill>
                <a:latin typeface="Times" pitchFamily="18"/>
                <a:ea typeface="MS Gothic" pitchFamily="2"/>
                <a:cs typeface="Tahoma" pitchFamily="2"/>
              </a:rPr>
              <a:t>překládání</a:t>
            </a:r>
            <a:endParaRPr lang="en-GB" sz="1600" b="0" i="0" u="none" strike="noStrike" baseline="0" dirty="0">
              <a:ln>
                <a:noFill/>
              </a:ln>
              <a:solidFill>
                <a:srgbClr val="000000"/>
              </a:solidFill>
              <a:latin typeface="Times" pitchFamily="18"/>
              <a:ea typeface="MS Gothic" pitchFamily="2"/>
              <a:cs typeface="Tahoma" pitchFamily="2"/>
            </a:endParaRPr>
          </a:p>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600" b="0" i="0" u="none" strike="noStrike" baseline="0" dirty="0">
              <a:ln>
                <a:noFill/>
              </a:ln>
              <a:solidFill>
                <a:srgbClr val="000000"/>
              </a:solidFill>
              <a:latin typeface="Times" pitchFamily="18"/>
              <a:ea typeface="MS Gothic" pitchFamily="2"/>
              <a:cs typeface="Tahoma" pitchFamily="2"/>
            </a:endParaRPr>
          </a:p>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1600" b="0" i="0" u="none" strike="noStrike" baseline="0" dirty="0" err="1">
                <a:ln>
                  <a:noFill/>
                </a:ln>
                <a:solidFill>
                  <a:srgbClr val="000000"/>
                </a:solidFill>
                <a:latin typeface="Times" pitchFamily="18"/>
                <a:ea typeface="MS Gothic" pitchFamily="2"/>
                <a:cs typeface="Tahoma" pitchFamily="2"/>
              </a:rPr>
              <a:t>Dodatky</a:t>
            </a:r>
            <a:r>
              <a:rPr lang="en-GB" sz="1600" b="0" i="0" u="none" strike="noStrike" baseline="0" dirty="0">
                <a:ln>
                  <a:noFill/>
                </a:ln>
                <a:solidFill>
                  <a:srgbClr val="000000"/>
                </a:solidFill>
                <a:latin typeface="Times" pitchFamily="18"/>
                <a:ea typeface="MS Gothic" pitchFamily="2"/>
                <a:cs typeface="Tahoma" pitchFamily="2"/>
              </a:rPr>
              <a:t> a </a:t>
            </a:r>
            <a:r>
              <a:rPr lang="en-GB" sz="1600" b="0" i="0" u="none" strike="noStrike" baseline="0" dirty="0" err="1">
                <a:ln>
                  <a:noFill/>
                </a:ln>
                <a:solidFill>
                  <a:srgbClr val="000000"/>
                </a:solidFill>
                <a:latin typeface="Times" pitchFamily="18"/>
                <a:ea typeface="MS Gothic" pitchFamily="2"/>
                <a:cs typeface="Tahoma" pitchFamily="2"/>
              </a:rPr>
              <a:t>vynechávky</a:t>
            </a:r>
            <a:endParaRPr lang="en-GB" sz="1600" b="0" i="0" u="none" strike="noStrike" baseline="0" dirty="0">
              <a:ln>
                <a:noFill/>
              </a:ln>
              <a:solidFill>
                <a:srgbClr val="000000"/>
              </a:solidFill>
              <a:latin typeface="Times" pitchFamily="18"/>
              <a:ea typeface="MS Gothic" pitchFamily="2"/>
              <a:cs typeface="Tahoma" pitchFamily="2"/>
            </a:endParaRPr>
          </a:p>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2400" b="0" i="0" u="none" strike="noStrike" baseline="0" dirty="0">
              <a:ln>
                <a:noFill/>
              </a:ln>
              <a:solidFill>
                <a:srgbClr val="000000"/>
              </a:solidFill>
              <a:latin typeface="Times" pitchFamily="18"/>
              <a:ea typeface="MS Gothic" pitchFamily="2"/>
              <a:cs typeface="Tahoma" pitchFamily="2"/>
            </a:endParaRPr>
          </a:p>
        </p:txBody>
      </p:sp>
    </p:spTree>
  </p:cSld>
  <p:clrMapOvr>
    <a:masterClrMapping/>
  </p:clrMapOvr>
  <p:transition>
    <p:pull dir="r"/>
  </p:transition>
  <p:timing>
    <p:tnLst>
      <p:par>
        <p:cTn id="1" dur="indefinite" restart="never" nodeType="tmRoot"/>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name="page30">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pPr lvl="0"/>
            <a:r>
              <a:rPr lang="en-GB" smtClean="0"/>
              <a:t>InterCorp Workshop  září 2013   patrickcorness.wordpress.com</a:t>
            </a:r>
            <a:endParaRPr lang="en-GB"/>
          </a:p>
        </p:txBody>
      </p:sp>
      <p:sp>
        <p:nvSpPr>
          <p:cNvPr id="2" name="Title 1"/>
          <p:cNvSpPr txBox="1">
            <a:spLocks noGrp="1"/>
          </p:cNvSpPr>
          <p:nvPr>
            <p:ph type="title" idx="4294967295"/>
          </p:nvPr>
        </p:nvSpPr>
        <p:spPr>
          <a:xfrm>
            <a:off x="120303" y="317832"/>
            <a:ext cx="8573319" cy="956288"/>
          </a:xfrm>
        </p:spPr>
        <p:txBody>
          <a:bodyPr wrap="square" anchorCtr="0">
            <a:spAutoFit/>
          </a:bodyPr>
          <a:lstStyle/>
          <a:p>
            <a:pPr lvl="0"/>
            <a:r>
              <a:rPr lang="en-GB" sz="2000" dirty="0" err="1" smtClean="0"/>
              <a:t>vyhledávání</a:t>
            </a:r>
            <a:r>
              <a:rPr lang="en-GB" sz="2000" dirty="0" smtClean="0"/>
              <a:t> </a:t>
            </a:r>
            <a:r>
              <a:rPr lang="en-GB" sz="2000" dirty="0"/>
              <a:t>a </a:t>
            </a:r>
            <a:r>
              <a:rPr lang="en-GB" sz="2000" dirty="0" err="1"/>
              <a:t>čtyřjazyčný</a:t>
            </a:r>
            <a:r>
              <a:rPr lang="en-GB" sz="2000" dirty="0"/>
              <a:t> </a:t>
            </a:r>
            <a:r>
              <a:rPr lang="en-GB" sz="2000" dirty="0" err="1"/>
              <a:t>výstup</a:t>
            </a:r>
            <a:r>
              <a:rPr lang="en-GB" sz="2000" dirty="0"/>
              <a:t/>
            </a:r>
            <a:br>
              <a:rPr lang="en-GB" sz="2000" dirty="0"/>
            </a:br>
            <a:r>
              <a:rPr lang="en-GB" sz="2000" dirty="0" err="1"/>
              <a:t>angličtina</a:t>
            </a:r>
            <a:r>
              <a:rPr lang="en-GB" sz="2000" dirty="0"/>
              <a:t>/</a:t>
            </a:r>
            <a:r>
              <a:rPr lang="en-GB" sz="2000" dirty="0" err="1"/>
              <a:t>ostatní</a:t>
            </a:r>
            <a:r>
              <a:rPr lang="en-GB" sz="2000" dirty="0"/>
              <a:t> </a:t>
            </a:r>
            <a:r>
              <a:rPr lang="en-GB" sz="2000" dirty="0" err="1" smtClean="0"/>
              <a:t>jazyky</a:t>
            </a:r>
            <a:r>
              <a:rPr lang="en-GB" sz="2000" dirty="0" smtClean="0"/>
              <a:t/>
            </a:r>
            <a:br>
              <a:rPr lang="en-GB" sz="2000" dirty="0" smtClean="0"/>
            </a:br>
            <a:r>
              <a:rPr lang="en-GB" sz="1600" i="1" dirty="0" err="1" smtClean="0"/>
              <a:t>replika</a:t>
            </a:r>
            <a:r>
              <a:rPr lang="en-GB" sz="1600" i="1" dirty="0" smtClean="0"/>
              <a:t> </a:t>
            </a:r>
            <a:r>
              <a:rPr lang="en-GB" sz="1600" i="1" dirty="0"/>
              <a:t>= </a:t>
            </a:r>
            <a:r>
              <a:rPr lang="en-GB" sz="1600" i="1" dirty="0" smtClean="0"/>
              <a:t>lines</a:t>
            </a:r>
            <a:endParaRPr lang="en-GB" sz="3600" dirty="0"/>
          </a:p>
        </p:txBody>
      </p:sp>
      <p:graphicFrame>
        <p:nvGraphicFramePr>
          <p:cNvPr id="4" name="Table 3"/>
          <p:cNvGraphicFramePr>
            <a:graphicFrameLocks noGrp="1"/>
          </p:cNvGraphicFramePr>
          <p:nvPr>
            <p:extLst>
              <p:ext uri="{D42A27DB-BD31-4B8C-83A1-F6EECF244321}">
                <p14:modId xmlns:p14="http://schemas.microsoft.com/office/powerpoint/2010/main" val="954531887"/>
              </p:ext>
            </p:extLst>
          </p:nvPr>
        </p:nvGraphicFramePr>
        <p:xfrm>
          <a:off x="147600" y="1655003"/>
          <a:ext cx="8743680" cy="4222800"/>
        </p:xfrm>
        <a:graphic>
          <a:graphicData uri="http://schemas.openxmlformats.org/drawingml/2006/table">
            <a:tbl>
              <a:tblPr firstRow="1" bandRow="1"/>
              <a:tblGrid>
                <a:gridCol w="964800"/>
                <a:gridCol w="1942560"/>
                <a:gridCol w="1942560"/>
                <a:gridCol w="1942560"/>
                <a:gridCol w="1951200"/>
              </a:tblGrid>
              <a:tr h="248544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200" b="1" i="0" u="none" strike="noStrike" baseline="0" dirty="0">
                          <a:ln>
                            <a:noFill/>
                          </a:ln>
                          <a:solidFill>
                            <a:srgbClr val="000000"/>
                          </a:solidFill>
                          <a:latin typeface="Times New Roman" pitchFamily="18"/>
                          <a:ea typeface="Arial Unicode MS" pitchFamily="34"/>
                          <a:cs typeface="Times New Roman" pitchFamily="18"/>
                        </a:rPr>
                        <a:t>line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200" b="0" i="0" u="none" strike="noStrike" baseline="0">
                          <a:ln>
                            <a:noFill/>
                          </a:ln>
                          <a:solidFill>
                            <a:srgbClr val="000000"/>
                          </a:solidFill>
                          <a:latin typeface="Times New Roman" pitchFamily="18"/>
                          <a:ea typeface="Arial Unicode MS" pitchFamily="34"/>
                          <a:cs typeface="Times New Roman" pitchFamily="18"/>
                        </a:rPr>
                        <a:t>nap</a:t>
                      </a:r>
                      <a:r>
                        <a:rPr lang="en-GB" sz="1200" b="0" i="0" u="none" strike="noStrike" baseline="0">
                          <a:ln>
                            <a:noFill/>
                          </a:ln>
                          <a:solidFill>
                            <a:srgbClr val="000000"/>
                          </a:solidFill>
                          <a:latin typeface="Times New Roman" pitchFamily="18"/>
                          <a:ea typeface="Arial Unicode MS" pitchFamily="34"/>
                          <a:cs typeface="Times New Roman CE" pitchFamily="18"/>
                        </a:rPr>
                        <a:t>ř. </a:t>
                      </a:r>
                      <a:r>
                        <a:rPr lang="en-GB" sz="1200" b="1" i="0" u="none" strike="noStrike" baseline="0">
                          <a:ln>
                            <a:noFill/>
                          </a:ln>
                          <a:solidFill>
                            <a:srgbClr val="000000"/>
                          </a:solidFill>
                          <a:latin typeface="Times New Roman" pitchFamily="18"/>
                          <a:ea typeface="Arial Unicode MS" pitchFamily="34"/>
                          <a:cs typeface="Times New Roman" pitchFamily="18"/>
                        </a:rPr>
                        <a:t>replika</a:t>
                      </a:r>
                      <a:r>
                        <a:rPr lang="en-GB" sz="1200" b="0" i="0" u="none" strike="noStrike" baseline="0">
                          <a:ln>
                            <a:noFill/>
                          </a:ln>
                          <a:solidFill>
                            <a:srgbClr val="000000"/>
                          </a:solidFill>
                          <a:latin typeface="Times New Roman" pitchFamily="18"/>
                          <a:ea typeface="Arial Unicode MS" pitchFamily="34"/>
                          <a:cs typeface="Times New Roman" pitchFamily="18"/>
                        </a:rPr>
                        <a:t> Akuliny z Gorkého M</a:t>
                      </a:r>
                      <a:r>
                        <a:rPr lang="en-GB" sz="1200" b="0" i="0" u="none" strike="noStrike" baseline="0">
                          <a:ln>
                            <a:noFill/>
                          </a:ln>
                          <a:solidFill>
                            <a:srgbClr val="000000"/>
                          </a:solidFill>
                          <a:latin typeface="Times New Roman" pitchFamily="18"/>
                          <a:ea typeface="Arial Unicode MS" pitchFamily="34"/>
                          <a:cs typeface="Times New Roman CE" pitchFamily="18"/>
                        </a:rPr>
                        <a:t>ěšťá</a:t>
                      </a:r>
                      <a:r>
                        <a:rPr lang="en-GB" sz="1200" b="0" i="0" u="none" strike="noStrike" baseline="0">
                          <a:ln>
                            <a:noFill/>
                          </a:ln>
                          <a:solidFill>
                            <a:srgbClr val="000000"/>
                          </a:solidFill>
                          <a:latin typeface="Times New Roman" pitchFamily="18"/>
                          <a:ea typeface="Arial Unicode MS" pitchFamily="34"/>
                          <a:cs typeface="Times New Roman" pitchFamily="18"/>
                        </a:rPr>
                        <a:t>k</a:t>
                      </a:r>
                      <a:r>
                        <a:rPr lang="en-GB" sz="1200" b="0" i="0" u="none" strike="noStrike" baseline="0">
                          <a:ln>
                            <a:noFill/>
                          </a:ln>
                          <a:solidFill>
                            <a:srgbClr val="000000"/>
                          </a:solidFill>
                          <a:latin typeface="Times New Roman" pitchFamily="18"/>
                          <a:ea typeface="Arial Unicode MS" pitchFamily="34"/>
                          <a:cs typeface="Times New Roman CE" pitchFamily="18"/>
                        </a:rPr>
                        <a:t>ů: „</a:t>
                      </a:r>
                      <a:r>
                        <a:rPr lang="en-GB" sz="1200" b="0" i="0" u="none" strike="noStrike" baseline="0">
                          <a:ln>
                            <a:noFill/>
                          </a:ln>
                          <a:solidFill>
                            <a:srgbClr val="000000"/>
                          </a:solidFill>
                          <a:latin typeface="Times New Roman" pitchFamily="18"/>
                          <a:ea typeface="Arial Unicode MS" pitchFamily="34"/>
                          <a:cs typeface="Times New Roman" pitchFamily="18"/>
                        </a:rPr>
                        <a:t>Drahoušku, vždy je... Drahou</a:t>
                      </a:r>
                      <a:r>
                        <a:rPr lang="ru-RU" sz="1200" b="0" i="0" u="none" strike="noStrike" baseline="0">
                          <a:ln>
                            <a:noFill/>
                          </a:ln>
                          <a:solidFill>
                            <a:srgbClr val="000000"/>
                          </a:solidFill>
                          <a:latin typeface="Times New Roman" pitchFamily="18"/>
                          <a:ea typeface="Arial Unicode MS" pitchFamily="34"/>
                          <a:cs typeface="Times New Roman" pitchFamily="18"/>
                        </a:rPr>
                        <a:t>š</a:t>
                      </a:r>
                      <a:r>
                        <a:rPr lang="en-GB" sz="1200" b="0" i="0" u="none" strike="noStrike" baseline="0">
                          <a:ln>
                            <a:noFill/>
                          </a:ln>
                          <a:solidFill>
                            <a:srgbClr val="000000"/>
                          </a:solidFill>
                          <a:latin typeface="Times New Roman" pitchFamily="18"/>
                          <a:ea typeface="Arial Unicode MS" pitchFamily="34"/>
                          <a:cs typeface="Times New Roman" pitchFamily="18"/>
                        </a:rPr>
                        <a:t>ku</a:t>
                      </a:r>
                      <a:r>
                        <a:rPr lang="ru-RU" sz="1200" b="0" i="0" u="none" strike="noStrike" baseline="0">
                          <a:ln>
                            <a:noFill/>
                          </a:ln>
                          <a:solidFill>
                            <a:srgbClr val="000000"/>
                          </a:solidFill>
                          <a:latin typeface="Times New Roman" pitchFamily="18"/>
                          <a:ea typeface="Arial Unicode MS" pitchFamily="34"/>
                          <a:cs typeface="Times New Roman" pitchFamily="18"/>
                        </a:rPr>
                        <a:t>! </a:t>
                      </a:r>
                      <a:r>
                        <a:rPr lang="en-GB" sz="1200" b="0" i="0" u="none" strike="noStrike" baseline="0">
                          <a:ln>
                            <a:noFill/>
                          </a:ln>
                          <a:solidFill>
                            <a:srgbClr val="000000"/>
                          </a:solidFill>
                          <a:latin typeface="Times New Roman" pitchFamily="18"/>
                          <a:ea typeface="Arial Unicode MS" pitchFamily="34"/>
                          <a:cs typeface="Times New Roman" pitchFamily="18"/>
                        </a:rPr>
                        <a:t>Copak</a:t>
                      </a:r>
                      <a:r>
                        <a:rPr lang="ru-RU" sz="1200" b="0" i="0" u="none" strike="noStrike" baseline="0">
                          <a:ln>
                            <a:noFill/>
                          </a:ln>
                          <a:solidFill>
                            <a:srgbClr val="000000"/>
                          </a:solidFill>
                          <a:latin typeface="Times New Roman" pitchFamily="18"/>
                          <a:ea typeface="Arial Unicode MS" pitchFamily="34"/>
                          <a:cs typeface="Times New Roman" pitchFamily="18"/>
                        </a:rPr>
                        <a:t> </a:t>
                      </a:r>
                      <a:r>
                        <a:rPr lang="en-GB" sz="1200" b="0" i="0" u="none" strike="noStrike" baseline="0">
                          <a:ln>
                            <a:noFill/>
                          </a:ln>
                          <a:solidFill>
                            <a:srgbClr val="000000"/>
                          </a:solidFill>
                          <a:latin typeface="Times New Roman" pitchFamily="18"/>
                          <a:ea typeface="Arial Unicode MS" pitchFamily="34"/>
                          <a:cs typeface="Times New Roman" pitchFamily="18"/>
                        </a:rPr>
                        <a:t>j</a:t>
                      </a:r>
                      <a:r>
                        <a:rPr lang="ru-RU" sz="1200" b="0" i="0" u="none" strike="noStrike" baseline="0">
                          <a:ln>
                            <a:noFill/>
                          </a:ln>
                          <a:solidFill>
                            <a:srgbClr val="000000"/>
                          </a:solidFill>
                          <a:latin typeface="Times New Roman" pitchFamily="18"/>
                          <a:ea typeface="Arial Unicode MS" pitchFamily="34"/>
                          <a:cs typeface="Times New Roman" pitchFamily="18"/>
                        </a:rPr>
                        <a:t>á </a:t>
                      </a:r>
                      <a:r>
                        <a:rPr lang="en-GB" sz="1200" b="0" i="0" u="none" strike="noStrike" baseline="0">
                          <a:ln>
                            <a:noFill/>
                          </a:ln>
                          <a:solidFill>
                            <a:srgbClr val="000000"/>
                          </a:solidFill>
                          <a:latin typeface="Times New Roman" pitchFamily="18"/>
                          <a:ea typeface="Arial Unicode MS" pitchFamily="34"/>
                          <a:cs typeface="Times New Roman" pitchFamily="18"/>
                        </a:rPr>
                        <a:t>n</a:t>
                      </a:r>
                      <a:r>
                        <a:rPr lang="ru-RU" sz="1200" b="0" i="0" u="none" strike="noStrike" baseline="0">
                          <a:ln>
                            <a:noFill/>
                          </a:ln>
                          <a:solidFill>
                            <a:srgbClr val="000000"/>
                          </a:solidFill>
                          <a:latin typeface="Times New Roman" pitchFamily="18"/>
                          <a:ea typeface="Arial Unicode MS" pitchFamily="34"/>
                          <a:cs typeface="Times New Roman CE" pitchFamily="18"/>
                        </a:rPr>
                        <a:t>ě</a:t>
                      </a:r>
                      <a:r>
                        <a:rPr lang="en-GB" sz="1200" b="0" i="0" u="none" strike="noStrike" baseline="0">
                          <a:ln>
                            <a:noFill/>
                          </a:ln>
                          <a:solidFill>
                            <a:srgbClr val="000000"/>
                          </a:solidFill>
                          <a:latin typeface="Times New Roman" pitchFamily="18"/>
                          <a:ea typeface="Arial Unicode MS" pitchFamily="34"/>
                          <a:cs typeface="Times New Roman" pitchFamily="18"/>
                        </a:rPr>
                        <a:t>co</a:t>
                      </a:r>
                      <a:r>
                        <a:rPr lang="ru-RU" sz="1200" b="0" i="0" u="none" strike="noStrike" baseline="0">
                          <a:ln>
                            <a:noFill/>
                          </a:ln>
                          <a:solidFill>
                            <a:srgbClr val="000000"/>
                          </a:solidFill>
                          <a:latin typeface="Times New Roman" pitchFamily="18"/>
                          <a:ea typeface="Arial Unicode MS" pitchFamily="34"/>
                          <a:cs typeface="Times New Roman CE" pitchFamily="18"/>
                        </a:rPr>
                        <a:t> ří</a:t>
                      </a:r>
                      <a:r>
                        <a:rPr lang="en-GB" sz="1200" b="0" i="0" u="none" strike="noStrike" baseline="0">
                          <a:ln>
                            <a:noFill/>
                          </a:ln>
                          <a:solidFill>
                            <a:srgbClr val="000000"/>
                          </a:solidFill>
                          <a:latin typeface="Times New Roman" pitchFamily="18"/>
                          <a:ea typeface="Arial Unicode MS" pitchFamily="34"/>
                          <a:cs typeface="Times New Roman" pitchFamily="18"/>
                        </a:rPr>
                        <a:t>k</a:t>
                      </a:r>
                      <a:r>
                        <a:rPr lang="ru-RU" sz="1200" b="0" i="0" u="none" strike="noStrike" baseline="0">
                          <a:ln>
                            <a:noFill/>
                          </a:ln>
                          <a:solidFill>
                            <a:srgbClr val="000000"/>
                          </a:solidFill>
                          <a:latin typeface="Times New Roman" pitchFamily="18"/>
                          <a:ea typeface="Arial Unicode MS" pitchFamily="34"/>
                          <a:cs typeface="Times New Roman" pitchFamily="18"/>
                        </a:rPr>
                        <a:t>á</a:t>
                      </a:r>
                      <a:r>
                        <a:rPr lang="en-GB" sz="1200" b="0" i="0" u="none" strike="noStrike" baseline="0">
                          <a:ln>
                            <a:noFill/>
                          </a:ln>
                          <a:solidFill>
                            <a:srgbClr val="000000"/>
                          </a:solidFill>
                          <a:latin typeface="Times New Roman" pitchFamily="18"/>
                          <a:ea typeface="Arial Unicode MS" pitchFamily="34"/>
                          <a:cs typeface="Times New Roman" pitchFamily="18"/>
                        </a:rPr>
                        <a:t>m</a:t>
                      </a:r>
                      <a:r>
                        <a:rPr lang="ru-RU" sz="1200" b="0" i="0" u="none" strike="noStrike" baseline="0">
                          <a:ln>
                            <a:noFill/>
                          </a:ln>
                          <a:solidFill>
                            <a:srgbClr val="000000"/>
                          </a:solidFill>
                          <a:latin typeface="Times New Roman" pitchFamily="18"/>
                          <a:ea typeface="Arial Unicode MS" pitchFamily="34"/>
                          <a:cs typeface="Times New Roman" pitchFamily="18"/>
                        </a:rPr>
                        <a:t>! </a:t>
                      </a:r>
                      <a:r>
                        <a:rPr lang="pt-BR" sz="1200" b="0" i="0" u="none" strike="noStrike" baseline="0">
                          <a:ln>
                            <a:noFill/>
                          </a:ln>
                          <a:solidFill>
                            <a:srgbClr val="000000"/>
                          </a:solidFill>
                          <a:latin typeface="Times New Roman" pitchFamily="18"/>
                          <a:ea typeface="Arial Unicode MS" pitchFamily="34"/>
                          <a:cs typeface="Times New Roman CE" pitchFamily="18"/>
                        </a:rPr>
                        <a:t>Já i v koutku... Jen si nenadávejte! Nehádejte se! Miláčkové!”</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200" b="0" i="0" u="none" strike="noStrike" baseline="0" dirty="0">
                          <a:ln>
                            <a:noFill/>
                          </a:ln>
                          <a:solidFill>
                            <a:srgbClr val="0000FF"/>
                          </a:solidFill>
                          <a:latin typeface="Times New Roman" pitchFamily="18"/>
                          <a:ea typeface="Arial Unicode MS" pitchFamily="34"/>
                          <a:cs typeface="Times New Roman" pitchFamily="18"/>
                        </a:rPr>
                        <a:t>(cf. </a:t>
                      </a:r>
                      <a:r>
                        <a:rPr lang="en-GB" sz="1200" b="0" i="0" u="none" strike="noStrike" baseline="0" dirty="0" err="1">
                          <a:ln>
                            <a:noFill/>
                          </a:ln>
                          <a:solidFill>
                            <a:srgbClr val="0000FF"/>
                          </a:solidFill>
                          <a:latin typeface="Times New Roman" pitchFamily="18"/>
                          <a:ea typeface="Arial Unicode MS" pitchFamily="34"/>
                          <a:cs typeface="Times New Roman" pitchFamily="18"/>
                        </a:rPr>
                        <a:t>Akulina’s</a:t>
                      </a:r>
                      <a:r>
                        <a:rPr lang="en-GB" sz="1200" b="0" i="0" u="none" strike="noStrike" baseline="0" dirty="0">
                          <a:ln>
                            <a:noFill/>
                          </a:ln>
                          <a:solidFill>
                            <a:srgbClr val="0000FF"/>
                          </a:solidFill>
                          <a:latin typeface="Times New Roman" pitchFamily="18"/>
                          <a:ea typeface="Arial Unicode MS" pitchFamily="34"/>
                          <a:cs typeface="Times New Roman" pitchFamily="18"/>
                        </a:rPr>
                        <a:t> </a:t>
                      </a:r>
                      <a:r>
                        <a:rPr lang="en-GB" sz="1200" b="1" i="0" u="none" strike="noStrike" baseline="0" dirty="0">
                          <a:ln>
                            <a:noFill/>
                          </a:ln>
                          <a:solidFill>
                            <a:srgbClr val="0000FF"/>
                          </a:solidFill>
                          <a:latin typeface="Times New Roman" pitchFamily="18"/>
                          <a:ea typeface="Arial Unicode MS" pitchFamily="34"/>
                          <a:cs typeface="Times New Roman" pitchFamily="18"/>
                        </a:rPr>
                        <a:t>line</a:t>
                      </a:r>
                      <a:r>
                        <a:rPr lang="en-GB" sz="1200" b="0" i="0" u="none" strike="noStrike" baseline="0" dirty="0">
                          <a:ln>
                            <a:noFill/>
                          </a:ln>
                          <a:solidFill>
                            <a:srgbClr val="0000FF"/>
                          </a:solidFill>
                          <a:latin typeface="Times New Roman" pitchFamily="18"/>
                          <a:ea typeface="Arial Unicode MS" pitchFamily="34"/>
                          <a:cs typeface="Times New Roman" pitchFamily="18"/>
                        </a:rPr>
                        <a:t> in </a:t>
                      </a:r>
                      <a:r>
                        <a:rPr lang="en-GB" sz="1200" b="0" i="0" u="none" strike="noStrike" baseline="0" dirty="0" err="1">
                          <a:ln>
                            <a:noFill/>
                          </a:ln>
                          <a:solidFill>
                            <a:srgbClr val="0000FF"/>
                          </a:solidFill>
                          <a:latin typeface="Times New Roman" pitchFamily="18"/>
                          <a:ea typeface="Arial Unicode MS" pitchFamily="34"/>
                          <a:cs typeface="Times New Roman" pitchFamily="18"/>
                        </a:rPr>
                        <a:t>Gorkii’s</a:t>
                      </a:r>
                      <a:r>
                        <a:rPr lang="en-GB" sz="1200" b="0" i="0" u="none" strike="noStrike" baseline="0" dirty="0">
                          <a:ln>
                            <a:noFill/>
                          </a:ln>
                          <a:solidFill>
                            <a:srgbClr val="0000FF"/>
                          </a:solidFill>
                          <a:latin typeface="Times New Roman" pitchFamily="18"/>
                          <a:ea typeface="Arial Unicode MS" pitchFamily="34"/>
                          <a:cs typeface="Times New Roman" pitchFamily="18"/>
                        </a:rPr>
                        <a:t> play The Petty Bourgeois: “My dears! But I … my love! Did I speak? I’m just”)</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200" b="0" i="0" u="none" strike="noStrike" baseline="0" dirty="0">
                          <a:ln>
                            <a:noFill/>
                          </a:ln>
                          <a:solidFill>
                            <a:srgbClr val="008000"/>
                          </a:solidFill>
                          <a:latin typeface="Times New Roman" pitchFamily="18"/>
                          <a:ea typeface="Arial Unicode MS" pitchFamily="34"/>
                          <a:cs typeface="Times New Roman Cyr" pitchFamily="18"/>
                        </a:rPr>
                        <a:t>с</a:t>
                      </a:r>
                      <a:r>
                        <a:rPr lang="de-DE" sz="1200" b="0" i="0" u="none" strike="noStrike" baseline="0" dirty="0">
                          <a:ln>
                            <a:noFill/>
                          </a:ln>
                          <a:solidFill>
                            <a:srgbClr val="008000"/>
                          </a:solidFill>
                          <a:latin typeface="Times New Roman" pitchFamily="18"/>
                          <a:ea typeface="Arial Unicode MS" pitchFamily="34"/>
                          <a:cs typeface="Times New Roman" pitchFamily="18"/>
                        </a:rPr>
                        <a:t>o die </a:t>
                      </a:r>
                      <a:r>
                        <a:rPr lang="de-DE" sz="1200" b="1" i="0" u="none" strike="noStrike" baseline="0" dirty="0">
                          <a:ln>
                            <a:noFill/>
                          </a:ln>
                          <a:solidFill>
                            <a:srgbClr val="008000"/>
                          </a:solidFill>
                          <a:latin typeface="Times New Roman" pitchFamily="18"/>
                          <a:ea typeface="Arial Unicode MS" pitchFamily="34"/>
                          <a:cs typeface="Times New Roman" pitchFamily="18"/>
                        </a:rPr>
                        <a:t>Replik</a:t>
                      </a:r>
                      <a:r>
                        <a:rPr lang="de-DE" sz="1200" b="0" i="0" u="none" strike="noStrike" baseline="0" dirty="0">
                          <a:ln>
                            <a:noFill/>
                          </a:ln>
                          <a:solidFill>
                            <a:srgbClr val="008000"/>
                          </a:solidFill>
                          <a:latin typeface="Times New Roman" pitchFamily="18"/>
                          <a:ea typeface="Arial Unicode MS" pitchFamily="34"/>
                          <a:cs typeface="Times New Roman" pitchFamily="18"/>
                        </a:rPr>
                        <a:t> Bessemenovs in Gorkijs Die Kleinbürger: »Ihr Unbarmherzigen! Unterkriegen wollt ihr uns! . . . Worauf seid Ihr so stolz? Was habt Ihr schon geleistet? Und wir - wir haben gelebt! Wir haben gearbeitet... und Häuser gebaut... für Euch ... haben gesündigt... vielleicht schwer gesündigt - für Euch!«</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ru-RU" sz="1200" b="0" i="0" u="none" strike="noStrike" baseline="0">
                          <a:ln>
                            <a:noFill/>
                          </a:ln>
                          <a:solidFill>
                            <a:srgbClr val="993300"/>
                          </a:solidFill>
                          <a:latin typeface="Times New Roman Cyr" pitchFamily="18"/>
                          <a:ea typeface="Arial Unicode MS" pitchFamily="34"/>
                          <a:cs typeface="Times New Roman Cyr" pitchFamily="18"/>
                        </a:rPr>
                        <a:t>например </a:t>
                      </a:r>
                      <a:r>
                        <a:rPr lang="ru-RU" sz="1200" b="1" i="0" u="none" strike="noStrike" baseline="0">
                          <a:ln>
                            <a:noFill/>
                          </a:ln>
                          <a:solidFill>
                            <a:srgbClr val="993300"/>
                          </a:solidFill>
                          <a:latin typeface="Times New Roman Cyr" pitchFamily="18"/>
                          <a:ea typeface="Arial Unicode MS" pitchFamily="34"/>
                          <a:cs typeface="Times New Roman Cyr" pitchFamily="18"/>
                        </a:rPr>
                        <a:t>реплика</a:t>
                      </a:r>
                      <a:r>
                        <a:rPr lang="ru-RU" sz="1200" b="0" i="0" u="none" strike="noStrike" baseline="0">
                          <a:ln>
                            <a:noFill/>
                          </a:ln>
                          <a:solidFill>
                            <a:srgbClr val="993300"/>
                          </a:solidFill>
                          <a:latin typeface="Times New Roman Cyr" pitchFamily="18"/>
                          <a:ea typeface="Arial Unicode MS" pitchFamily="34"/>
                          <a:cs typeface="Times New Roman Cyr" pitchFamily="18"/>
                        </a:rPr>
                        <a:t> Акулины из «Мещан» Горького: «Голубчики! Да я ведь... родной ты мой! Разве я говорю что? Да я и в углу! Только не ругайтесь вы! </a:t>
                      </a:r>
                      <a:r>
                        <a:rPr lang="en-GB" sz="1200" b="0" i="0" u="none" strike="noStrike" baseline="0">
                          <a:ln>
                            <a:noFill/>
                          </a:ln>
                          <a:solidFill>
                            <a:srgbClr val="993300"/>
                          </a:solidFill>
                          <a:latin typeface="Times New Roman Cyr" pitchFamily="18"/>
                          <a:ea typeface="Arial Unicode MS" pitchFamily="34"/>
                          <a:cs typeface="Times New Roman Cyr" pitchFamily="18"/>
                        </a:rPr>
                        <a:t>Не грызите друг друга, милые!»</a:t>
                      </a:r>
                    </a:p>
                  </a:txBody>
                  <a:tcPr/>
                </a:tc>
              </a:tr>
              <a:tr h="1729439">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200" b="1" i="0" u="none" strike="noStrike" baseline="0">
                          <a:ln>
                            <a:noFill/>
                          </a:ln>
                          <a:solidFill>
                            <a:srgbClr val="000000"/>
                          </a:solidFill>
                          <a:latin typeface="Times New Roman" pitchFamily="18"/>
                          <a:ea typeface="Arial Unicode MS" pitchFamily="34"/>
                          <a:cs typeface="Times New Roman" pitchFamily="18"/>
                        </a:rPr>
                        <a:t>lines</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1200" b="0" i="0" u="none" strike="noStrike" baseline="0">
                          <a:ln>
                            <a:noFill/>
                          </a:ln>
                          <a:solidFill>
                            <a:srgbClr val="000000"/>
                          </a:solidFill>
                          <a:latin typeface="Times New Roman" pitchFamily="18"/>
                          <a:ea typeface="Arial Unicode MS" pitchFamily="34"/>
                          <a:cs typeface="Times New Roman" pitchFamily="18"/>
                        </a:rPr>
                        <a:t>Neov</a:t>
                      </a:r>
                      <a:r>
                        <a:rPr lang="en-GB" sz="1200" b="0" i="0" u="none" strike="noStrike" baseline="0">
                          <a:ln>
                            <a:noFill/>
                          </a:ln>
                          <a:solidFill>
                            <a:srgbClr val="000000"/>
                          </a:solidFill>
                          <a:latin typeface="Times New Roman" pitchFamily="18"/>
                          <a:ea typeface="Arial Unicode MS" pitchFamily="34"/>
                          <a:cs typeface="Times New Roman CE" pitchFamily="18"/>
                        </a:rPr>
                        <a:t>ěř</a:t>
                      </a:r>
                      <a:r>
                        <a:rPr lang="en-GB" sz="1200" b="0" i="0" u="none" strike="noStrike" baseline="0">
                          <a:ln>
                            <a:noFill/>
                          </a:ln>
                          <a:solidFill>
                            <a:srgbClr val="000000"/>
                          </a:solidFill>
                          <a:latin typeface="Times New Roman" pitchFamily="18"/>
                          <a:ea typeface="Arial Unicode MS" pitchFamily="34"/>
                          <a:cs typeface="Times New Roman" pitchFamily="18"/>
                        </a:rPr>
                        <a:t>ena z</a:t>
                      </a:r>
                      <a:r>
                        <a:rPr lang="en-GB" sz="1200" b="0" i="0" u="none" strike="noStrike" baseline="0">
                          <a:ln>
                            <a:noFill/>
                          </a:ln>
                          <a:solidFill>
                            <a:srgbClr val="000000"/>
                          </a:solidFill>
                          <a:latin typeface="Times New Roman" pitchFamily="18"/>
                          <a:ea typeface="Arial Unicode MS" pitchFamily="34"/>
                          <a:cs typeface="Times New Roman CE" pitchFamily="18"/>
                        </a:rPr>
                        <a:t>ů</a:t>
                      </a:r>
                      <a:r>
                        <a:rPr lang="en-GB" sz="1200" b="0" i="0" u="none" strike="noStrike" baseline="0">
                          <a:ln>
                            <a:noFill/>
                          </a:ln>
                          <a:solidFill>
                            <a:srgbClr val="000000"/>
                          </a:solidFill>
                          <a:latin typeface="Times New Roman" pitchFamily="18"/>
                          <a:ea typeface="Arial Unicode MS" pitchFamily="34"/>
                          <a:cs typeface="Times New Roman" pitchFamily="18"/>
                        </a:rPr>
                        <a:t>stala teze J. [167] Veltruského: „Neexistuje drama, v n</a:t>
                      </a:r>
                      <a:r>
                        <a:rPr lang="en-GB" sz="1200" b="0" i="0" u="none" strike="noStrike" baseline="0">
                          <a:ln>
                            <a:noFill/>
                          </a:ln>
                          <a:solidFill>
                            <a:srgbClr val="000000"/>
                          </a:solidFill>
                          <a:latin typeface="Times New Roman" pitchFamily="18"/>
                          <a:ea typeface="Arial Unicode MS" pitchFamily="34"/>
                          <a:cs typeface="Times New Roman CE" pitchFamily="18"/>
                        </a:rPr>
                        <a:t>ě</a:t>
                      </a:r>
                      <a:r>
                        <a:rPr lang="en-GB" sz="1200" b="0" i="0" u="none" strike="noStrike" baseline="0">
                          <a:ln>
                            <a:noFill/>
                          </a:ln>
                          <a:solidFill>
                            <a:srgbClr val="000000"/>
                          </a:solidFill>
                          <a:latin typeface="Times New Roman" pitchFamily="18"/>
                          <a:ea typeface="Arial Unicode MS" pitchFamily="34"/>
                          <a:cs typeface="Times New Roman" pitchFamily="18"/>
                        </a:rPr>
                        <a:t>mž by nap</a:t>
                      </a:r>
                      <a:r>
                        <a:rPr lang="en-GB" sz="1200" b="0" i="0" u="none" strike="noStrike" baseline="0">
                          <a:ln>
                            <a:noFill/>
                          </a:ln>
                          <a:solidFill>
                            <a:srgbClr val="000000"/>
                          </a:solidFill>
                          <a:latin typeface="Times New Roman" pitchFamily="18"/>
                          <a:ea typeface="Arial Unicode MS" pitchFamily="34"/>
                          <a:cs typeface="Times New Roman CE" pitchFamily="18"/>
                        </a:rPr>
                        <a:t>ř. </a:t>
                      </a:r>
                      <a:r>
                        <a:rPr lang="en-GB" sz="1200" b="1" i="0" u="none" strike="noStrike" baseline="0">
                          <a:ln>
                            <a:noFill/>
                          </a:ln>
                          <a:solidFill>
                            <a:srgbClr val="000000"/>
                          </a:solidFill>
                          <a:latin typeface="Times New Roman" pitchFamily="18"/>
                          <a:ea typeface="Arial Unicode MS" pitchFamily="34"/>
                          <a:cs typeface="Times New Roman" pitchFamily="18"/>
                        </a:rPr>
                        <a:t>repliky</a:t>
                      </a:r>
                      <a:r>
                        <a:rPr lang="en-GB" sz="1200" b="0" i="0" u="none" strike="noStrike" baseline="0">
                          <a:ln>
                            <a:noFill/>
                          </a:ln>
                          <a:solidFill>
                            <a:srgbClr val="000000"/>
                          </a:solidFill>
                          <a:latin typeface="Times New Roman" pitchFamily="18"/>
                          <a:ea typeface="Arial Unicode MS" pitchFamily="34"/>
                          <a:cs typeface="Times New Roman" pitchFamily="18"/>
                        </a:rPr>
                        <a:t> jedné osoby byly neseny intonací, repliky druhé osoby exspirací.</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200" b="0" i="0" u="none" strike="noStrike" baseline="0">
                          <a:ln>
                            <a:noFill/>
                          </a:ln>
                          <a:solidFill>
                            <a:srgbClr val="0000FF"/>
                          </a:solidFill>
                          <a:latin typeface="Times New Roman" pitchFamily="18"/>
                          <a:ea typeface="Arial Unicode MS" pitchFamily="34"/>
                          <a:cs typeface="Times New Roman CE" pitchFamily="18"/>
                        </a:rPr>
                        <a:t>The contention of the Czech theatre scholar Jiří Veltruský (1942: 420) that “No drama exists in which</a:t>
                      </a:r>
                      <a:r>
                        <a:rPr lang="en-GB" sz="1200" b="0" i="0" u="none" strike="noStrike" baseline="0">
                          <a:ln>
                            <a:noFill/>
                          </a:ln>
                          <a:solidFill>
                            <a:srgbClr val="0000FF"/>
                          </a:solidFill>
                          <a:latin typeface="Times New Roman" pitchFamily="18"/>
                          <a:ea typeface="Arial Unicode MS" pitchFamily="34"/>
                          <a:cs typeface="Times New Roman" pitchFamily="18"/>
                        </a:rPr>
                        <a:t> the </a:t>
                      </a:r>
                      <a:r>
                        <a:rPr lang="en-GB" sz="1200" b="1" i="0" u="none" strike="noStrike" baseline="0">
                          <a:ln>
                            <a:noFill/>
                          </a:ln>
                          <a:solidFill>
                            <a:srgbClr val="0000FF"/>
                          </a:solidFill>
                          <a:latin typeface="Times New Roman" pitchFamily="18"/>
                          <a:ea typeface="Arial Unicode MS" pitchFamily="34"/>
                          <a:cs typeface="Times New Roman" pitchFamily="18"/>
                        </a:rPr>
                        <a:t>lines</a:t>
                      </a:r>
                      <a:r>
                        <a:rPr lang="en-GB" sz="1200" b="0" i="0" u="none" strike="noStrike" baseline="0">
                          <a:ln>
                            <a:noFill/>
                          </a:ln>
                          <a:solidFill>
                            <a:srgbClr val="0000FF"/>
                          </a:solidFill>
                          <a:latin typeface="Times New Roman" pitchFamily="18"/>
                          <a:ea typeface="Arial Unicode MS" pitchFamily="34"/>
                          <a:cs typeface="Times New Roman" pitchFamily="18"/>
                        </a:rPr>
                        <a:t> of one person are based on intonation and those of another are based on expiration; yet to be verified. […]</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de-DE" sz="1200" b="0" i="0" u="none" strike="noStrike" baseline="0" dirty="0">
                          <a:ln>
                            <a:noFill/>
                          </a:ln>
                          <a:solidFill>
                            <a:srgbClr val="008000"/>
                          </a:solidFill>
                          <a:latin typeface="Times New Roman" pitchFamily="18"/>
                          <a:ea typeface="Arial Unicode MS" pitchFamily="34"/>
                          <a:cs typeface="Times New Roman" pitchFamily="18"/>
                        </a:rPr>
                        <a:t>Nicht bestätigt blieb indessen die These von J. Veltruský: »Es gibt kein Drama, in dem z. B. die </a:t>
                      </a:r>
                      <a:r>
                        <a:rPr lang="de-DE" sz="1200" b="1" i="0" u="none" strike="noStrike" baseline="0" dirty="0">
                          <a:ln>
                            <a:noFill/>
                          </a:ln>
                          <a:solidFill>
                            <a:srgbClr val="008000"/>
                          </a:solidFill>
                          <a:latin typeface="Times New Roman" pitchFamily="18"/>
                          <a:ea typeface="Arial Unicode MS" pitchFamily="34"/>
                          <a:cs typeface="Times New Roman" pitchFamily="18"/>
                        </a:rPr>
                        <a:t>Repliken</a:t>
                      </a:r>
                      <a:r>
                        <a:rPr lang="de-DE" sz="1200" b="0" i="0" u="none" strike="noStrike" baseline="0" dirty="0">
                          <a:ln>
                            <a:noFill/>
                          </a:ln>
                          <a:solidFill>
                            <a:srgbClr val="008000"/>
                          </a:solidFill>
                          <a:latin typeface="Times New Roman" pitchFamily="18"/>
                          <a:ea typeface="Arial Unicode MS" pitchFamily="34"/>
                          <a:cs typeface="Times New Roman" pitchFamily="18"/>
                        </a:rPr>
                        <a:t> einer Person von der Intonation, die der anderen von dem Wortakzent getragen würden.</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ru-RU" sz="1200" b="0" i="0" u="none" strike="noStrike" baseline="0" dirty="0">
                          <a:ln>
                            <a:noFill/>
                          </a:ln>
                          <a:solidFill>
                            <a:srgbClr val="993300"/>
                          </a:solidFill>
                          <a:latin typeface="Times New Roman Cyr" pitchFamily="18"/>
                          <a:ea typeface="Arial Unicode MS" pitchFamily="34"/>
                          <a:cs typeface="Times New Roman Cyr" pitchFamily="18"/>
                        </a:rPr>
                        <a:t>Непроверенным остался тезис </a:t>
                      </a:r>
                      <a:r>
                        <a:rPr lang="ru-RU" sz="1200" b="0" i="0" u="none" strike="noStrike" baseline="0" dirty="0" err="1">
                          <a:ln>
                            <a:noFill/>
                          </a:ln>
                          <a:solidFill>
                            <a:srgbClr val="993300"/>
                          </a:solidFill>
                          <a:latin typeface="Times New Roman Cyr" pitchFamily="18"/>
                          <a:ea typeface="Arial Unicode MS" pitchFamily="34"/>
                          <a:cs typeface="Times New Roman Cyr" pitchFamily="18"/>
                        </a:rPr>
                        <a:t>Велтрусского</a:t>
                      </a:r>
                      <a:r>
                        <a:rPr lang="ru-RU" sz="1200" b="0" i="0" u="none" strike="noStrike" baseline="0" dirty="0">
                          <a:ln>
                            <a:noFill/>
                          </a:ln>
                          <a:solidFill>
                            <a:srgbClr val="993300"/>
                          </a:solidFill>
                          <a:latin typeface="Times New Roman Cyr" pitchFamily="18"/>
                          <a:ea typeface="Arial Unicode MS" pitchFamily="34"/>
                          <a:cs typeface="Times New Roman Cyr" pitchFamily="18"/>
                        </a:rPr>
                        <a:t> (</a:t>
                      </a:r>
                      <a:r>
                        <a:rPr lang="en-GB" sz="1200" b="0" i="0" u="none" strike="noStrike" baseline="0" dirty="0">
                          <a:ln>
                            <a:noFill/>
                          </a:ln>
                          <a:solidFill>
                            <a:srgbClr val="993300"/>
                          </a:solidFill>
                          <a:latin typeface="Times" pitchFamily="18"/>
                          <a:ea typeface="Arial Unicode MS" pitchFamily="34"/>
                          <a:cs typeface="Times New Roman" pitchFamily="18"/>
                        </a:rPr>
                        <a:t>J</a:t>
                      </a:r>
                      <a:r>
                        <a:rPr lang="ru-RU" sz="1200" b="0" i="0" u="none" strike="noStrike" baseline="0" dirty="0">
                          <a:ln>
                            <a:noFill/>
                          </a:ln>
                          <a:solidFill>
                            <a:srgbClr val="993300"/>
                          </a:solidFill>
                          <a:latin typeface="Times" pitchFamily="18"/>
                          <a:ea typeface="Arial Unicode MS" pitchFamily="34"/>
                          <a:cs typeface="Times New Roman" pitchFamily="18"/>
                        </a:rPr>
                        <a:t>. </a:t>
                      </a:r>
                      <a:r>
                        <a:rPr lang="en-GB" sz="1200" b="0" i="0" u="none" strike="noStrike" baseline="0" dirty="0" err="1">
                          <a:ln>
                            <a:noFill/>
                          </a:ln>
                          <a:solidFill>
                            <a:srgbClr val="993300"/>
                          </a:solidFill>
                          <a:latin typeface="Times" pitchFamily="18"/>
                          <a:ea typeface="Arial Unicode MS" pitchFamily="34"/>
                          <a:cs typeface="Times New Roman" pitchFamily="18"/>
                        </a:rPr>
                        <a:t>Veltrusk</a:t>
                      </a:r>
                      <a:r>
                        <a:rPr lang="ru-RU" sz="1200" b="0" i="0" u="none" strike="noStrike" baseline="0" dirty="0">
                          <a:ln>
                            <a:noFill/>
                          </a:ln>
                          <a:solidFill>
                            <a:srgbClr val="993300"/>
                          </a:solidFill>
                          <a:latin typeface="Times" pitchFamily="18"/>
                          <a:ea typeface="Arial Unicode MS" pitchFamily="34"/>
                          <a:cs typeface="Times New Roman" pitchFamily="18"/>
                        </a:rPr>
                        <a:t>ý): «</a:t>
                      </a:r>
                      <a:r>
                        <a:rPr lang="ru-RU" sz="1200" b="0" i="0" u="none" strike="noStrike" baseline="0" dirty="0">
                          <a:ln>
                            <a:noFill/>
                          </a:ln>
                          <a:solidFill>
                            <a:srgbClr val="993300"/>
                          </a:solidFill>
                          <a:latin typeface="Times New Roman Cyr" pitchFamily="18"/>
                          <a:ea typeface="Arial Unicode MS" pitchFamily="34"/>
                          <a:cs typeface="Times New Roman Cyr" pitchFamily="18"/>
                        </a:rPr>
                        <a:t>Не существует драмы, где бы, например, все </a:t>
                      </a:r>
                      <a:r>
                        <a:rPr lang="ru-RU" sz="1200" b="1" i="0" u="none" strike="noStrike" baseline="0" dirty="0">
                          <a:ln>
                            <a:noFill/>
                          </a:ln>
                          <a:solidFill>
                            <a:srgbClr val="993300"/>
                          </a:solidFill>
                          <a:latin typeface="Times New Roman Cyr" pitchFamily="18"/>
                          <a:ea typeface="Arial Unicode MS" pitchFamily="34"/>
                          <a:cs typeface="Times New Roman Cyr" pitchFamily="18"/>
                        </a:rPr>
                        <a:t>реплики</a:t>
                      </a:r>
                      <a:r>
                        <a:rPr lang="ru-RU" sz="1200" b="0" i="0" u="none" strike="noStrike" baseline="0" dirty="0">
                          <a:ln>
                            <a:noFill/>
                          </a:ln>
                          <a:solidFill>
                            <a:srgbClr val="993300"/>
                          </a:solidFill>
                          <a:latin typeface="Times New Roman Cyr" pitchFamily="18"/>
                          <a:ea typeface="Arial Unicode MS" pitchFamily="34"/>
                          <a:cs typeface="Times New Roman Cyr" pitchFamily="18"/>
                        </a:rPr>
                        <a:t> одного действующего лица были </a:t>
                      </a:r>
                      <a:r>
                        <a:rPr lang="ru-RU" sz="1200" b="0" i="0" u="none" strike="noStrike" baseline="0" dirty="0" err="1">
                          <a:ln>
                            <a:noFill/>
                          </a:ln>
                          <a:solidFill>
                            <a:srgbClr val="993300"/>
                          </a:solidFill>
                          <a:latin typeface="Times New Roman Cyr" pitchFamily="18"/>
                          <a:ea typeface="Arial Unicode MS" pitchFamily="34"/>
                          <a:cs typeface="Times New Roman Cyr" pitchFamily="18"/>
                        </a:rPr>
                        <a:t>интонацнонны</a:t>
                      </a:r>
                      <a:r>
                        <a:rPr lang="ru-RU" sz="1200" b="0" i="0" u="none" strike="noStrike" baseline="0" dirty="0">
                          <a:ln>
                            <a:noFill/>
                          </a:ln>
                          <a:solidFill>
                            <a:srgbClr val="993300"/>
                          </a:solidFill>
                          <a:latin typeface="Times New Roman Cyr" pitchFamily="18"/>
                          <a:ea typeface="Arial Unicode MS" pitchFamily="34"/>
                          <a:cs typeface="Times New Roman Cyr" pitchFamily="18"/>
                        </a:rPr>
                        <a:t>, а все реплики другого — </a:t>
                      </a:r>
                      <a:r>
                        <a:rPr lang="ru-RU" sz="1200" b="0" i="0" u="none" strike="noStrike" baseline="0" dirty="0" err="1">
                          <a:ln>
                            <a:noFill/>
                          </a:ln>
                          <a:solidFill>
                            <a:srgbClr val="993300"/>
                          </a:solidFill>
                          <a:latin typeface="Times New Roman Cyr" pitchFamily="18"/>
                          <a:ea typeface="Arial Unicode MS" pitchFamily="34"/>
                          <a:cs typeface="Times New Roman Cyr" pitchFamily="18"/>
                        </a:rPr>
                        <a:t>экспираторны</a:t>
                      </a:r>
                      <a:r>
                        <a:rPr lang="ru-RU" sz="1200" b="0" i="0" u="none" strike="noStrike" baseline="0" dirty="0">
                          <a:ln>
                            <a:noFill/>
                          </a:ln>
                          <a:solidFill>
                            <a:srgbClr val="993300"/>
                          </a:solidFill>
                          <a:latin typeface="Times New Roman Cyr" pitchFamily="18"/>
                          <a:ea typeface="Arial Unicode MS" pitchFamily="34"/>
                          <a:cs typeface="Times New Roman Cyr" pitchFamily="18"/>
                        </a:rPr>
                        <a:t>.</a:t>
                      </a:r>
                    </a:p>
                  </a:txBody>
                  <a:tcPr/>
                </a:tc>
              </a:tr>
            </a:tbl>
          </a:graphicData>
        </a:graphic>
      </p:graphicFrame>
    </p:spTree>
  </p:cSld>
  <p:clrMapOvr>
    <a:masterClrMapping/>
  </p:clrMapOvr>
  <p:transition>
    <p:pull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name="page31">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pPr lvl="0"/>
            <a:r>
              <a:rPr lang="en-GB" smtClean="0"/>
              <a:t>InterCorp Workshop  září 2013   patrickcorness.wordpress.com</a:t>
            </a:r>
            <a:endParaRPr lang="en-GB"/>
          </a:p>
        </p:txBody>
      </p:sp>
      <p:sp>
        <p:nvSpPr>
          <p:cNvPr id="2" name="Title 1"/>
          <p:cNvSpPr txBox="1">
            <a:spLocks noGrp="1"/>
          </p:cNvSpPr>
          <p:nvPr>
            <p:ph type="title" idx="4294967295"/>
          </p:nvPr>
        </p:nvSpPr>
        <p:spPr>
          <a:xfrm>
            <a:off x="224652" y="347076"/>
            <a:ext cx="8623415" cy="956288"/>
          </a:xfrm>
        </p:spPr>
        <p:txBody>
          <a:bodyPr wrap="square" anchorCtr="0">
            <a:spAutoFit/>
          </a:bodyPr>
          <a:lstStyle/>
          <a:p>
            <a:pPr lvl="0"/>
            <a:r>
              <a:rPr lang="en-GB" sz="2000" dirty="0" err="1" smtClean="0"/>
              <a:t>vyhledávání</a:t>
            </a:r>
            <a:r>
              <a:rPr lang="en-GB" sz="2000" dirty="0" smtClean="0"/>
              <a:t> </a:t>
            </a:r>
            <a:r>
              <a:rPr lang="en-GB" sz="2000" dirty="0"/>
              <a:t>a </a:t>
            </a:r>
            <a:r>
              <a:rPr lang="en-GB" sz="2000" dirty="0" err="1"/>
              <a:t>čtyřjazyčný</a:t>
            </a:r>
            <a:r>
              <a:rPr lang="en-GB" sz="2000" dirty="0"/>
              <a:t> </a:t>
            </a:r>
            <a:r>
              <a:rPr lang="en-GB" sz="2000" dirty="0" err="1"/>
              <a:t>výstup</a:t>
            </a:r>
            <a:r>
              <a:rPr lang="en-GB" sz="2000" dirty="0"/>
              <a:t/>
            </a:r>
            <a:br>
              <a:rPr lang="en-GB" sz="2000" dirty="0"/>
            </a:br>
            <a:r>
              <a:rPr lang="en-GB" sz="2000" dirty="0" err="1"/>
              <a:t>angličtina</a:t>
            </a:r>
            <a:r>
              <a:rPr lang="en-GB" sz="2000" dirty="0"/>
              <a:t>/</a:t>
            </a:r>
            <a:r>
              <a:rPr lang="en-GB" sz="2000" dirty="0" err="1"/>
              <a:t>ostatní</a:t>
            </a:r>
            <a:r>
              <a:rPr lang="en-GB" sz="2000" dirty="0"/>
              <a:t> </a:t>
            </a:r>
            <a:r>
              <a:rPr lang="en-GB" sz="2000" dirty="0" err="1" smtClean="0"/>
              <a:t>jazyky</a:t>
            </a:r>
            <a:r>
              <a:rPr lang="en-GB" sz="2000" dirty="0" smtClean="0"/>
              <a:t/>
            </a:r>
            <a:br>
              <a:rPr lang="en-GB" sz="2000" dirty="0" smtClean="0"/>
            </a:br>
            <a:r>
              <a:rPr lang="en-GB" sz="1600" i="1" dirty="0" err="1" smtClean="0"/>
              <a:t>replika</a:t>
            </a:r>
            <a:r>
              <a:rPr lang="en-GB" sz="1600" i="1" dirty="0" smtClean="0"/>
              <a:t> </a:t>
            </a:r>
            <a:r>
              <a:rPr lang="en-GB" sz="1600" i="1" dirty="0"/>
              <a:t>= </a:t>
            </a:r>
            <a:r>
              <a:rPr lang="en-GB" sz="1600" i="1" dirty="0" smtClean="0"/>
              <a:t>lines</a:t>
            </a:r>
            <a:endParaRPr lang="en-GB" sz="3600" dirty="0"/>
          </a:p>
        </p:txBody>
      </p:sp>
      <p:graphicFrame>
        <p:nvGraphicFramePr>
          <p:cNvPr id="4" name="Table 3"/>
          <p:cNvGraphicFramePr>
            <a:graphicFrameLocks noGrp="1"/>
          </p:cNvGraphicFramePr>
          <p:nvPr>
            <p:extLst>
              <p:ext uri="{D42A27DB-BD31-4B8C-83A1-F6EECF244321}">
                <p14:modId xmlns:p14="http://schemas.microsoft.com/office/powerpoint/2010/main" val="4286466866"/>
              </p:ext>
            </p:extLst>
          </p:nvPr>
        </p:nvGraphicFramePr>
        <p:xfrm>
          <a:off x="224652" y="1800082"/>
          <a:ext cx="8743680" cy="3951720"/>
        </p:xfrm>
        <a:graphic>
          <a:graphicData uri="http://schemas.openxmlformats.org/drawingml/2006/table">
            <a:tbl>
              <a:tblPr firstRow="1" bandRow="1"/>
              <a:tblGrid>
                <a:gridCol w="964800"/>
                <a:gridCol w="1942560"/>
                <a:gridCol w="1942560"/>
                <a:gridCol w="1942560"/>
                <a:gridCol w="1951200"/>
              </a:tblGrid>
              <a:tr h="238896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200" b="1" i="0" u="none" strike="noStrike" baseline="0" dirty="0">
                          <a:ln>
                            <a:noFill/>
                          </a:ln>
                          <a:solidFill>
                            <a:srgbClr val="000000"/>
                          </a:solidFill>
                          <a:latin typeface="Times" pitchFamily="18"/>
                          <a:ea typeface="Arial Unicode MS" pitchFamily="34"/>
                          <a:cs typeface="Times New Roman" pitchFamily="18"/>
                        </a:rPr>
                        <a:t>lines</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200" b="0" i="0" u="none" strike="noStrike" baseline="0" dirty="0" err="1">
                          <a:ln>
                            <a:noFill/>
                          </a:ln>
                          <a:solidFill>
                            <a:srgbClr val="000000"/>
                          </a:solidFill>
                          <a:latin typeface="Times New Roman" pitchFamily="18"/>
                          <a:ea typeface="Arial Unicode MS" pitchFamily="34"/>
                          <a:cs typeface="Times New Roman" pitchFamily="18"/>
                        </a:rPr>
                        <a:t>Ve</a:t>
                      </a:r>
                      <a:r>
                        <a:rPr lang="en-GB" sz="1200" b="0" i="0" u="none" strike="noStrike" baseline="0" dirty="0">
                          <a:ln>
                            <a:noFill/>
                          </a:ln>
                          <a:solidFill>
                            <a:srgbClr val="000000"/>
                          </a:solidFill>
                          <a:latin typeface="Times New Roman" pitchFamily="18"/>
                          <a:ea typeface="Arial Unicode MS" pitchFamily="34"/>
                          <a:cs typeface="Times New Roman" pitchFamily="18"/>
                        </a:rPr>
                        <a:t> </a:t>
                      </a:r>
                      <a:r>
                        <a:rPr lang="en-GB" sz="1200" b="0" i="0" u="none" strike="noStrike" baseline="0" dirty="0" err="1">
                          <a:ln>
                            <a:noFill/>
                          </a:ln>
                          <a:solidFill>
                            <a:srgbClr val="000000"/>
                          </a:solidFill>
                          <a:latin typeface="Times New Roman" pitchFamily="18"/>
                          <a:ea typeface="Arial Unicode MS" pitchFamily="34"/>
                          <a:cs typeface="Times New Roman" pitchFamily="18"/>
                        </a:rPr>
                        <a:t>vztahu</a:t>
                      </a:r>
                      <a:r>
                        <a:rPr lang="en-GB" sz="1200" b="0" i="0" u="none" strike="noStrike" baseline="0" dirty="0">
                          <a:ln>
                            <a:noFill/>
                          </a:ln>
                          <a:solidFill>
                            <a:srgbClr val="000000"/>
                          </a:solidFill>
                          <a:latin typeface="Times New Roman" pitchFamily="18"/>
                          <a:ea typeface="Arial Unicode MS" pitchFamily="34"/>
                          <a:cs typeface="Times New Roman" pitchFamily="18"/>
                        </a:rPr>
                        <a:t> k </a:t>
                      </a:r>
                      <a:r>
                        <a:rPr lang="en-GB" sz="1200" b="0" i="0" u="none" strike="noStrike" baseline="0" dirty="0" err="1">
                          <a:ln>
                            <a:noFill/>
                          </a:ln>
                          <a:solidFill>
                            <a:srgbClr val="000000"/>
                          </a:solidFill>
                          <a:latin typeface="Times New Roman" pitchFamily="18"/>
                          <a:ea typeface="Arial Unicode MS" pitchFamily="34"/>
                          <a:cs typeface="Times New Roman" pitchFamily="18"/>
                        </a:rPr>
                        <a:t>poslucha</a:t>
                      </a:r>
                      <a:r>
                        <a:rPr lang="en-GB" sz="1200" b="0" i="0" u="none" strike="noStrike" baseline="0" dirty="0" err="1">
                          <a:ln>
                            <a:noFill/>
                          </a:ln>
                          <a:solidFill>
                            <a:srgbClr val="000000"/>
                          </a:solidFill>
                          <a:latin typeface="Times New Roman" pitchFamily="18"/>
                          <a:ea typeface="Arial Unicode MS" pitchFamily="34"/>
                          <a:cs typeface="Times New Roman CE" pitchFamily="18"/>
                        </a:rPr>
                        <a:t>č</a:t>
                      </a:r>
                      <a:r>
                        <a:rPr lang="en-GB" sz="1200" b="0" i="0" u="none" strike="noStrike" baseline="0" dirty="0" err="1">
                          <a:ln>
                            <a:noFill/>
                          </a:ln>
                          <a:solidFill>
                            <a:srgbClr val="000000"/>
                          </a:solidFill>
                          <a:latin typeface="Times New Roman" pitchFamily="18"/>
                          <a:ea typeface="Arial Unicode MS" pitchFamily="34"/>
                          <a:cs typeface="Times New Roman" pitchFamily="18"/>
                        </a:rPr>
                        <a:t>i</a:t>
                      </a:r>
                      <a:r>
                        <a:rPr lang="en-GB" sz="1200" b="0" i="0" u="none" strike="noStrike" baseline="0" dirty="0">
                          <a:ln>
                            <a:noFill/>
                          </a:ln>
                          <a:solidFill>
                            <a:srgbClr val="000000"/>
                          </a:solidFill>
                          <a:latin typeface="Times New Roman" pitchFamily="18"/>
                          <a:ea typeface="Arial Unicode MS" pitchFamily="34"/>
                          <a:cs typeface="Times New Roman" pitchFamily="18"/>
                        </a:rPr>
                        <a:t> se </a:t>
                      </a:r>
                      <a:r>
                        <a:rPr lang="en-GB" sz="1200" b="0" i="0" u="none" strike="noStrike" baseline="0" dirty="0" err="1">
                          <a:ln>
                            <a:noFill/>
                          </a:ln>
                          <a:solidFill>
                            <a:srgbClr val="000000"/>
                          </a:solidFill>
                          <a:latin typeface="Times New Roman" pitchFamily="18"/>
                          <a:ea typeface="Arial Unicode MS" pitchFamily="34"/>
                          <a:cs typeface="Times New Roman" pitchFamily="18"/>
                        </a:rPr>
                        <a:t>uplat</a:t>
                      </a:r>
                      <a:r>
                        <a:rPr lang="en-GB" sz="1200" b="0" i="0" u="none" strike="noStrike" baseline="0" dirty="0" err="1">
                          <a:ln>
                            <a:noFill/>
                          </a:ln>
                          <a:solidFill>
                            <a:srgbClr val="000000"/>
                          </a:solidFill>
                          <a:latin typeface="Times New Roman" pitchFamily="18"/>
                          <a:ea typeface="Arial Unicode MS" pitchFamily="34"/>
                          <a:cs typeface="Times New Roman CE" pitchFamily="18"/>
                        </a:rPr>
                        <a:t>ň</a:t>
                      </a:r>
                      <a:r>
                        <a:rPr lang="en-GB" sz="1200" b="0" i="0" u="none" strike="noStrike" baseline="0" dirty="0" err="1">
                          <a:ln>
                            <a:noFill/>
                          </a:ln>
                          <a:solidFill>
                            <a:srgbClr val="000000"/>
                          </a:solidFill>
                          <a:latin typeface="Times New Roman" pitchFamily="18"/>
                          <a:ea typeface="Arial Unicode MS" pitchFamily="34"/>
                          <a:cs typeface="Times New Roman" pitchFamily="18"/>
                        </a:rPr>
                        <a:t>uje</a:t>
                      </a:r>
                      <a:r>
                        <a:rPr lang="en-GB" sz="1200" b="0" i="0" u="none" strike="noStrike" baseline="0" dirty="0">
                          <a:ln>
                            <a:noFill/>
                          </a:ln>
                          <a:solidFill>
                            <a:srgbClr val="000000"/>
                          </a:solidFill>
                          <a:latin typeface="Times New Roman" pitchFamily="18"/>
                          <a:ea typeface="Arial Unicode MS" pitchFamily="34"/>
                          <a:cs typeface="Times New Roman" pitchFamily="18"/>
                        </a:rPr>
                        <a:t> </a:t>
                      </a:r>
                      <a:r>
                        <a:rPr lang="en-GB" sz="1200" b="0" i="0" u="none" strike="noStrike" baseline="0" dirty="0" err="1">
                          <a:ln>
                            <a:noFill/>
                          </a:ln>
                          <a:solidFill>
                            <a:srgbClr val="000000"/>
                          </a:solidFill>
                          <a:latin typeface="Times New Roman" pitchFamily="18"/>
                          <a:ea typeface="Arial Unicode MS" pitchFamily="34"/>
                          <a:cs typeface="Times New Roman" pitchFamily="18"/>
                        </a:rPr>
                        <a:t>volní</a:t>
                      </a:r>
                      <a:r>
                        <a:rPr lang="en-GB" sz="1200" b="0" i="0" u="none" strike="noStrike" baseline="0" dirty="0">
                          <a:ln>
                            <a:noFill/>
                          </a:ln>
                          <a:solidFill>
                            <a:srgbClr val="000000"/>
                          </a:solidFill>
                          <a:latin typeface="Times New Roman" pitchFamily="18"/>
                          <a:ea typeface="Arial Unicode MS" pitchFamily="34"/>
                          <a:cs typeface="Times New Roman" pitchFamily="18"/>
                        </a:rPr>
                        <a:t> </a:t>
                      </a:r>
                      <a:r>
                        <a:rPr lang="en-GB" sz="1200" b="0" i="0" u="none" strike="noStrike" baseline="0" dirty="0" err="1">
                          <a:ln>
                            <a:noFill/>
                          </a:ln>
                          <a:solidFill>
                            <a:srgbClr val="000000"/>
                          </a:solidFill>
                          <a:latin typeface="Times New Roman" pitchFamily="18"/>
                          <a:ea typeface="Arial Unicode MS" pitchFamily="34"/>
                          <a:cs typeface="Times New Roman" pitchFamily="18"/>
                        </a:rPr>
                        <a:t>zam</a:t>
                      </a:r>
                      <a:r>
                        <a:rPr lang="en-GB" sz="1200" b="0" i="0" u="none" strike="noStrike" baseline="0" dirty="0" err="1">
                          <a:ln>
                            <a:noFill/>
                          </a:ln>
                          <a:solidFill>
                            <a:srgbClr val="000000"/>
                          </a:solidFill>
                          <a:latin typeface="Times New Roman" pitchFamily="18"/>
                          <a:ea typeface="Arial Unicode MS" pitchFamily="34"/>
                          <a:cs typeface="Times New Roman CE" pitchFamily="18"/>
                        </a:rPr>
                        <a:t>ěř</a:t>
                      </a:r>
                      <a:r>
                        <a:rPr lang="en-GB" sz="1200" b="0" i="0" u="none" strike="noStrike" baseline="0" dirty="0" err="1">
                          <a:ln>
                            <a:noFill/>
                          </a:ln>
                          <a:solidFill>
                            <a:srgbClr val="000000"/>
                          </a:solidFill>
                          <a:latin typeface="Times New Roman" pitchFamily="18"/>
                          <a:ea typeface="Arial Unicode MS" pitchFamily="34"/>
                          <a:cs typeface="Times New Roman" pitchFamily="18"/>
                        </a:rPr>
                        <a:t>ení</a:t>
                      </a:r>
                      <a:r>
                        <a:rPr lang="en-GB" sz="1200" b="0" i="0" u="none" strike="noStrike" baseline="0" dirty="0">
                          <a:ln>
                            <a:noFill/>
                          </a:ln>
                          <a:solidFill>
                            <a:srgbClr val="000000"/>
                          </a:solidFill>
                          <a:latin typeface="Times New Roman" pitchFamily="18"/>
                          <a:ea typeface="Arial Unicode MS" pitchFamily="34"/>
                          <a:cs typeface="Times New Roman" pitchFamily="18"/>
                        </a:rPr>
                        <a:t> </a:t>
                      </a:r>
                      <a:r>
                        <a:rPr lang="en-GB" sz="1200" b="1" i="0" u="none" strike="noStrike" baseline="0" dirty="0" err="1">
                          <a:ln>
                            <a:noFill/>
                          </a:ln>
                          <a:solidFill>
                            <a:srgbClr val="000000"/>
                          </a:solidFill>
                          <a:latin typeface="Times New Roman" pitchFamily="18"/>
                          <a:ea typeface="Arial Unicode MS" pitchFamily="34"/>
                          <a:cs typeface="Times New Roman" pitchFamily="18"/>
                        </a:rPr>
                        <a:t>repliky</a:t>
                      </a:r>
                      <a:r>
                        <a:rPr lang="en-GB" sz="1200" b="0" i="0" u="none" strike="noStrike" baseline="0" dirty="0">
                          <a:ln>
                            <a:noFill/>
                          </a:ln>
                          <a:solidFill>
                            <a:srgbClr val="000000"/>
                          </a:solidFill>
                          <a:latin typeface="Times New Roman" pitchFamily="18"/>
                          <a:ea typeface="Arial Unicode MS" pitchFamily="34"/>
                          <a:cs typeface="Times New Roman" pitchFamily="18"/>
                        </a:rPr>
                        <a:t> (dialog je </a:t>
                      </a:r>
                      <a:r>
                        <a:rPr lang="en-GB" sz="1200" b="0" i="0" u="none" strike="noStrike" baseline="0" dirty="0" err="1">
                          <a:ln>
                            <a:noFill/>
                          </a:ln>
                          <a:solidFill>
                            <a:srgbClr val="000000"/>
                          </a:solidFill>
                          <a:latin typeface="Times New Roman" pitchFamily="18"/>
                          <a:ea typeface="Arial Unicode MS" pitchFamily="34"/>
                          <a:cs typeface="Times New Roman" pitchFamily="18"/>
                        </a:rPr>
                        <a:t>slovní</a:t>
                      </a:r>
                      <a:r>
                        <a:rPr lang="en-GB" sz="1200" b="0" i="0" u="none" strike="noStrike" baseline="0" dirty="0">
                          <a:ln>
                            <a:noFill/>
                          </a:ln>
                          <a:solidFill>
                            <a:srgbClr val="000000"/>
                          </a:solidFill>
                          <a:latin typeface="Times New Roman" pitchFamily="18"/>
                          <a:ea typeface="Arial Unicode MS" pitchFamily="34"/>
                          <a:cs typeface="Times New Roman" pitchFamily="18"/>
                        </a:rPr>
                        <a:t> </a:t>
                      </a:r>
                      <a:r>
                        <a:rPr lang="en-GB" sz="1200" b="0" i="0" u="none" strike="noStrike" baseline="0" dirty="0" err="1">
                          <a:ln>
                            <a:noFill/>
                          </a:ln>
                          <a:solidFill>
                            <a:srgbClr val="000000"/>
                          </a:solidFill>
                          <a:latin typeface="Times New Roman" pitchFamily="18"/>
                          <a:ea typeface="Arial Unicode MS" pitchFamily="34"/>
                          <a:cs typeface="Times New Roman" pitchFamily="18"/>
                        </a:rPr>
                        <a:t>jednání</a:t>
                      </a:r>
                      <a:r>
                        <a:rPr lang="en-GB" sz="1200" b="0" i="0" u="none" strike="noStrike" baseline="0" dirty="0">
                          <a:ln>
                            <a:noFill/>
                          </a:ln>
                          <a:solidFill>
                            <a:srgbClr val="000000"/>
                          </a:solidFill>
                          <a:latin typeface="Times New Roman" pitchFamily="18"/>
                          <a:ea typeface="Arial Unicode MS" pitchFamily="34"/>
                          <a:cs typeface="Times New Roman" pitchFamily="18"/>
                        </a:rPr>
                        <a:t>) a </a:t>
                      </a:r>
                      <a:r>
                        <a:rPr lang="en-GB" sz="1200" b="0" i="0" u="none" strike="noStrike" baseline="0" dirty="0" err="1">
                          <a:ln>
                            <a:noFill/>
                          </a:ln>
                          <a:solidFill>
                            <a:srgbClr val="000000"/>
                          </a:solidFill>
                          <a:latin typeface="Times New Roman" pitchFamily="18"/>
                          <a:ea typeface="Arial Unicode MS" pitchFamily="34"/>
                          <a:cs typeface="Times New Roman" pitchFamily="18"/>
                        </a:rPr>
                        <a:t>mnohost</a:t>
                      </a:r>
                      <a:r>
                        <a:rPr lang="en-GB" sz="1200" b="0" i="0" u="none" strike="noStrike" baseline="0" dirty="0">
                          <a:ln>
                            <a:noFill/>
                          </a:ln>
                          <a:solidFill>
                            <a:srgbClr val="000000"/>
                          </a:solidFill>
                          <a:latin typeface="Times New Roman" pitchFamily="18"/>
                          <a:ea typeface="Arial Unicode MS" pitchFamily="34"/>
                          <a:cs typeface="Times New Roman" pitchFamily="18"/>
                        </a:rPr>
                        <a:t> </a:t>
                      </a:r>
                      <a:r>
                        <a:rPr lang="en-GB" sz="1200" b="0" i="0" u="none" strike="noStrike" baseline="0" dirty="0" err="1">
                          <a:ln>
                            <a:noFill/>
                          </a:ln>
                          <a:solidFill>
                            <a:srgbClr val="000000"/>
                          </a:solidFill>
                          <a:latin typeface="Times New Roman" pitchFamily="18"/>
                          <a:ea typeface="Arial Unicode MS" pitchFamily="34"/>
                          <a:cs typeface="Times New Roman" pitchFamily="18"/>
                        </a:rPr>
                        <a:t>adresát</a:t>
                      </a:r>
                      <a:r>
                        <a:rPr lang="en-GB" sz="1200" b="0" i="0" u="none" strike="noStrike" baseline="0" dirty="0" err="1">
                          <a:ln>
                            <a:noFill/>
                          </a:ln>
                          <a:solidFill>
                            <a:srgbClr val="000000"/>
                          </a:solidFill>
                          <a:latin typeface="Times New Roman" pitchFamily="18"/>
                          <a:ea typeface="Arial Unicode MS" pitchFamily="34"/>
                          <a:cs typeface="Times New Roman CE" pitchFamily="18"/>
                        </a:rPr>
                        <a:t>ů</a:t>
                      </a:r>
                      <a:r>
                        <a:rPr lang="en-GB" sz="1200" b="0" i="0" u="none" strike="noStrike" baseline="0" dirty="0">
                          <a:ln>
                            <a:noFill/>
                          </a:ln>
                          <a:solidFill>
                            <a:srgbClr val="000000"/>
                          </a:solidFill>
                          <a:latin typeface="Times New Roman" pitchFamily="18"/>
                          <a:ea typeface="Arial Unicode MS" pitchFamily="34"/>
                          <a:cs typeface="Times New Roman CE" pitchFamily="18"/>
                        </a:rPr>
                        <a:t> (</a:t>
                      </a:r>
                      <a:r>
                        <a:rPr lang="en-GB" sz="1200" b="1" i="0" u="none" strike="noStrike" baseline="0" dirty="0" err="1">
                          <a:ln>
                            <a:noFill/>
                          </a:ln>
                          <a:solidFill>
                            <a:srgbClr val="000000"/>
                          </a:solidFill>
                          <a:latin typeface="Times New Roman" pitchFamily="18"/>
                          <a:ea typeface="Arial Unicode MS" pitchFamily="34"/>
                          <a:cs typeface="Times New Roman" pitchFamily="18"/>
                        </a:rPr>
                        <a:t>replika</a:t>
                      </a:r>
                      <a:r>
                        <a:rPr lang="en-GB" sz="1200" b="0" i="0" u="none" strike="noStrike" baseline="0" dirty="0">
                          <a:ln>
                            <a:noFill/>
                          </a:ln>
                          <a:solidFill>
                            <a:srgbClr val="000000"/>
                          </a:solidFill>
                          <a:latin typeface="Times New Roman" pitchFamily="18"/>
                          <a:ea typeface="Arial Unicode MS" pitchFamily="34"/>
                          <a:cs typeface="Times New Roman" pitchFamily="18"/>
                        </a:rPr>
                        <a:t> je </a:t>
                      </a:r>
                      <a:r>
                        <a:rPr lang="en-GB" sz="1200" b="0" i="0" u="none" strike="noStrike" baseline="0" dirty="0" err="1">
                          <a:ln>
                            <a:noFill/>
                          </a:ln>
                          <a:solidFill>
                            <a:srgbClr val="000000"/>
                          </a:solidFill>
                          <a:latin typeface="Times New Roman" pitchFamily="18"/>
                          <a:ea typeface="Arial Unicode MS" pitchFamily="34"/>
                          <a:cs typeface="Times New Roman" pitchFamily="18"/>
                        </a:rPr>
                        <a:t>vnímána</a:t>
                      </a:r>
                      <a:r>
                        <a:rPr lang="en-GB" sz="1200" b="0" i="0" u="none" strike="noStrike" baseline="0" dirty="0">
                          <a:ln>
                            <a:noFill/>
                          </a:ln>
                          <a:solidFill>
                            <a:srgbClr val="000000"/>
                          </a:solidFill>
                          <a:latin typeface="Times New Roman" pitchFamily="18"/>
                          <a:ea typeface="Arial Unicode MS" pitchFamily="34"/>
                          <a:cs typeface="Times New Roman" pitchFamily="18"/>
                        </a:rPr>
                        <a:t>, a </a:t>
                      </a:r>
                      <a:r>
                        <a:rPr lang="en-GB" sz="1200" b="0" i="0" u="none" strike="noStrike" baseline="0" dirty="0" err="1">
                          <a:ln>
                            <a:noFill/>
                          </a:ln>
                          <a:solidFill>
                            <a:srgbClr val="000000"/>
                          </a:solidFill>
                          <a:latin typeface="Times New Roman" pitchFamily="18"/>
                          <a:ea typeface="Arial Unicode MS" pitchFamily="34"/>
                          <a:cs typeface="Times New Roman" pitchFamily="18"/>
                        </a:rPr>
                        <a:t>n</a:t>
                      </a:r>
                      <a:r>
                        <a:rPr lang="en-GB" sz="1200" b="0" i="0" u="none" strike="noStrike" baseline="0" dirty="0" err="1">
                          <a:ln>
                            <a:noFill/>
                          </a:ln>
                          <a:solidFill>
                            <a:srgbClr val="000000"/>
                          </a:solidFill>
                          <a:latin typeface="Times New Roman" pitchFamily="18"/>
                          <a:ea typeface="Arial Unicode MS" pitchFamily="34"/>
                          <a:cs typeface="Times New Roman CE" pitchFamily="18"/>
                        </a:rPr>
                        <a:t>ě</a:t>
                      </a:r>
                      <a:r>
                        <a:rPr lang="en-GB" sz="1200" b="0" i="0" u="none" strike="noStrike" baseline="0" dirty="0" err="1">
                          <a:ln>
                            <a:noFill/>
                          </a:ln>
                          <a:solidFill>
                            <a:srgbClr val="000000"/>
                          </a:solidFill>
                          <a:latin typeface="Times New Roman" pitchFamily="18"/>
                          <a:ea typeface="Arial Unicode MS" pitchFamily="34"/>
                          <a:cs typeface="Times New Roman" pitchFamily="18"/>
                        </a:rPr>
                        <a:t>kdy</a:t>
                      </a:r>
                      <a:r>
                        <a:rPr lang="en-GB" sz="1200" b="0" i="0" u="none" strike="noStrike" baseline="0" dirty="0">
                          <a:ln>
                            <a:noFill/>
                          </a:ln>
                          <a:solidFill>
                            <a:srgbClr val="000000"/>
                          </a:solidFill>
                          <a:latin typeface="Times New Roman" pitchFamily="18"/>
                          <a:ea typeface="Arial Unicode MS" pitchFamily="34"/>
                          <a:cs typeface="Times New Roman" pitchFamily="18"/>
                        </a:rPr>
                        <a:t> </a:t>
                      </a:r>
                      <a:r>
                        <a:rPr lang="en-GB" sz="1200" b="0" i="0" u="none" strike="noStrike" baseline="0" dirty="0" err="1">
                          <a:ln>
                            <a:noFill/>
                          </a:ln>
                          <a:solidFill>
                            <a:srgbClr val="000000"/>
                          </a:solidFill>
                          <a:latin typeface="Times New Roman" pitchFamily="18"/>
                          <a:ea typeface="Arial Unicode MS" pitchFamily="34"/>
                          <a:cs typeface="Times New Roman" pitchFamily="18"/>
                        </a:rPr>
                        <a:t>odlišn</a:t>
                      </a:r>
                      <a:r>
                        <a:rPr lang="en-GB" sz="1200" b="0" i="0" u="none" strike="noStrike" baseline="0" dirty="0" err="1">
                          <a:ln>
                            <a:noFill/>
                          </a:ln>
                          <a:solidFill>
                            <a:srgbClr val="000000"/>
                          </a:solidFill>
                          <a:latin typeface="Times New Roman" pitchFamily="18"/>
                          <a:ea typeface="Arial Unicode MS" pitchFamily="34"/>
                          <a:cs typeface="Times New Roman CE" pitchFamily="18"/>
                        </a:rPr>
                        <a:t>ě</a:t>
                      </a:r>
                      <a:r>
                        <a:rPr lang="en-GB" sz="1200" b="0" i="0" u="none" strike="noStrike" baseline="0" dirty="0">
                          <a:ln>
                            <a:noFill/>
                          </a:ln>
                          <a:solidFill>
                            <a:srgbClr val="000000"/>
                          </a:solidFill>
                          <a:latin typeface="Times New Roman" pitchFamily="18"/>
                          <a:ea typeface="Arial Unicode MS" pitchFamily="34"/>
                          <a:cs typeface="Times New Roman CE" pitchFamily="18"/>
                        </a:rPr>
                        <a:t> </a:t>
                      </a:r>
                      <a:r>
                        <a:rPr lang="en-GB" sz="1200" b="0" i="0" u="none" strike="noStrike" baseline="0" dirty="0" err="1">
                          <a:ln>
                            <a:noFill/>
                          </a:ln>
                          <a:solidFill>
                            <a:srgbClr val="000000"/>
                          </a:solidFill>
                          <a:latin typeface="Times New Roman" pitchFamily="18"/>
                          <a:ea typeface="Arial Unicode MS" pitchFamily="34"/>
                          <a:cs typeface="Times New Roman" pitchFamily="18"/>
                        </a:rPr>
                        <a:t>interpretována</a:t>
                      </a:r>
                      <a:r>
                        <a:rPr lang="en-GB" sz="1200" b="0" i="0" u="none" strike="noStrike" baseline="0" dirty="0">
                          <a:ln>
                            <a:noFill/>
                          </a:ln>
                          <a:solidFill>
                            <a:srgbClr val="000000"/>
                          </a:solidFill>
                          <a:latin typeface="Times New Roman" pitchFamily="18"/>
                          <a:ea typeface="Arial Unicode MS" pitchFamily="34"/>
                          <a:cs typeface="Times New Roman" pitchFamily="18"/>
                        </a:rPr>
                        <a:t>, </a:t>
                      </a:r>
                      <a:r>
                        <a:rPr lang="en-GB" sz="1200" b="0" i="0" u="none" strike="noStrike" baseline="0" dirty="0" err="1">
                          <a:ln>
                            <a:noFill/>
                          </a:ln>
                          <a:solidFill>
                            <a:srgbClr val="000000"/>
                          </a:solidFill>
                          <a:latin typeface="Times New Roman" pitchFamily="18"/>
                          <a:ea typeface="Arial Unicode MS" pitchFamily="34"/>
                          <a:cs typeface="Times New Roman" pitchFamily="18"/>
                        </a:rPr>
                        <a:t>ostatními</a:t>
                      </a:r>
                      <a:r>
                        <a:rPr lang="en-GB" sz="1200" b="0" i="0" u="none" strike="noStrike" baseline="0" dirty="0">
                          <a:ln>
                            <a:noFill/>
                          </a:ln>
                          <a:solidFill>
                            <a:srgbClr val="000000"/>
                          </a:solidFill>
                          <a:latin typeface="Times New Roman" pitchFamily="18"/>
                          <a:ea typeface="Arial Unicode MS" pitchFamily="34"/>
                          <a:cs typeface="Times New Roman" pitchFamily="18"/>
                        </a:rPr>
                        <a:t> </a:t>
                      </a:r>
                      <a:r>
                        <a:rPr lang="en-GB" sz="1200" b="0" i="0" u="none" strike="noStrike" baseline="0" dirty="0" err="1">
                          <a:ln>
                            <a:noFill/>
                          </a:ln>
                          <a:solidFill>
                            <a:srgbClr val="000000"/>
                          </a:solidFill>
                          <a:latin typeface="Times New Roman" pitchFamily="18"/>
                          <a:ea typeface="Arial Unicode MS" pitchFamily="34"/>
                          <a:cs typeface="Times New Roman" pitchFamily="18"/>
                        </a:rPr>
                        <a:t>postavami</a:t>
                      </a:r>
                      <a:r>
                        <a:rPr lang="en-GB" sz="1200" b="0" i="0" u="none" strike="noStrike" baseline="0" dirty="0">
                          <a:ln>
                            <a:noFill/>
                          </a:ln>
                          <a:solidFill>
                            <a:srgbClr val="000000"/>
                          </a:solidFill>
                          <a:latin typeface="Times New Roman" pitchFamily="18"/>
                          <a:ea typeface="Arial Unicode MS" pitchFamily="34"/>
                          <a:cs typeface="Times New Roman" pitchFamily="18"/>
                        </a:rPr>
                        <a:t> </a:t>
                      </a:r>
                      <a:r>
                        <a:rPr lang="en-GB" sz="1200" b="0" i="0" u="none" strike="noStrike" baseline="0" dirty="0" err="1">
                          <a:ln>
                            <a:noFill/>
                          </a:ln>
                          <a:solidFill>
                            <a:srgbClr val="000000"/>
                          </a:solidFill>
                          <a:latin typeface="Times New Roman" pitchFamily="18"/>
                          <a:ea typeface="Arial Unicode MS" pitchFamily="34"/>
                          <a:cs typeface="Times New Roman" pitchFamily="18"/>
                        </a:rPr>
                        <a:t>na</a:t>
                      </a:r>
                      <a:r>
                        <a:rPr lang="en-GB" sz="1200" b="0" i="0" u="none" strike="noStrike" baseline="0" dirty="0">
                          <a:ln>
                            <a:noFill/>
                          </a:ln>
                          <a:solidFill>
                            <a:srgbClr val="000000"/>
                          </a:solidFill>
                          <a:latin typeface="Times New Roman" pitchFamily="18"/>
                          <a:ea typeface="Arial Unicode MS" pitchFamily="34"/>
                          <a:cs typeface="Times New Roman" pitchFamily="18"/>
                        </a:rPr>
                        <a:t> </a:t>
                      </a:r>
                      <a:r>
                        <a:rPr lang="en-GB" sz="1200" b="0" i="0" u="none" strike="noStrike" baseline="0" dirty="0" err="1">
                          <a:ln>
                            <a:noFill/>
                          </a:ln>
                          <a:solidFill>
                            <a:srgbClr val="000000"/>
                          </a:solidFill>
                          <a:latin typeface="Times New Roman" pitchFamily="18"/>
                          <a:ea typeface="Arial Unicode MS" pitchFamily="34"/>
                          <a:cs typeface="Times New Roman" pitchFamily="18"/>
                        </a:rPr>
                        <a:t>scén</a:t>
                      </a:r>
                      <a:r>
                        <a:rPr lang="en-GB" sz="1200" b="0" i="0" u="none" strike="noStrike" baseline="0" dirty="0" err="1">
                          <a:ln>
                            <a:noFill/>
                          </a:ln>
                          <a:solidFill>
                            <a:srgbClr val="000000"/>
                          </a:solidFill>
                          <a:latin typeface="Times New Roman" pitchFamily="18"/>
                          <a:ea typeface="Arial Unicode MS" pitchFamily="34"/>
                          <a:cs typeface="Times New Roman CE" pitchFamily="18"/>
                        </a:rPr>
                        <a:t>ě</a:t>
                      </a:r>
                      <a:r>
                        <a:rPr lang="en-GB" sz="1200" b="0" i="0" u="none" strike="noStrike" baseline="0" dirty="0">
                          <a:ln>
                            <a:noFill/>
                          </a:ln>
                          <a:solidFill>
                            <a:srgbClr val="000000"/>
                          </a:solidFill>
                          <a:latin typeface="Times New Roman" pitchFamily="18"/>
                          <a:ea typeface="Arial Unicode MS" pitchFamily="34"/>
                          <a:cs typeface="Times New Roman CE" pitchFamily="18"/>
                        </a:rPr>
                        <a:t> </a:t>
                      </a:r>
                      <a:r>
                        <a:rPr lang="en-GB" sz="1200" b="0" i="0" u="none" strike="noStrike" baseline="0" dirty="0">
                          <a:ln>
                            <a:noFill/>
                          </a:ln>
                          <a:solidFill>
                            <a:srgbClr val="000000"/>
                          </a:solidFill>
                          <a:latin typeface="Times New Roman" pitchFamily="18"/>
                          <a:ea typeface="Arial Unicode MS" pitchFamily="34"/>
                          <a:cs typeface="Times New Roman" pitchFamily="18"/>
                        </a:rPr>
                        <a:t>a </a:t>
                      </a:r>
                      <a:r>
                        <a:rPr lang="en-GB" sz="1200" b="0" i="0" u="none" strike="noStrike" baseline="0" dirty="0" err="1">
                          <a:ln>
                            <a:noFill/>
                          </a:ln>
                          <a:solidFill>
                            <a:srgbClr val="000000"/>
                          </a:solidFill>
                          <a:latin typeface="Times New Roman" pitchFamily="18"/>
                          <a:ea typeface="Arial Unicode MS" pitchFamily="34"/>
                          <a:cs typeface="Times New Roman" pitchFamily="18"/>
                        </a:rPr>
                        <a:t>hledišt</a:t>
                      </a:r>
                      <a:r>
                        <a:rPr lang="en-GB" sz="1200" b="0" i="0" u="none" strike="noStrike" baseline="0" dirty="0" err="1">
                          <a:ln>
                            <a:noFill/>
                          </a:ln>
                          <a:solidFill>
                            <a:srgbClr val="000000"/>
                          </a:solidFill>
                          <a:latin typeface="Times New Roman" pitchFamily="18"/>
                          <a:ea typeface="Arial Unicode MS" pitchFamily="34"/>
                          <a:cs typeface="Times New Roman CE" pitchFamily="18"/>
                        </a:rPr>
                        <a:t>ě</a:t>
                      </a:r>
                      <a:r>
                        <a:rPr lang="en-GB" sz="1200" b="0" i="0" u="none" strike="noStrike" baseline="0" dirty="0" err="1">
                          <a:ln>
                            <a:noFill/>
                          </a:ln>
                          <a:solidFill>
                            <a:srgbClr val="000000"/>
                          </a:solidFill>
                          <a:latin typeface="Times New Roman" pitchFamily="18"/>
                          <a:ea typeface="Arial Unicode MS" pitchFamily="34"/>
                          <a:cs typeface="Times New Roman" pitchFamily="18"/>
                        </a:rPr>
                        <a:t>m</a:t>
                      </a:r>
                      <a:r>
                        <a:rPr lang="en-GB" sz="1200" b="0" i="0" u="none" strike="noStrike" baseline="0" dirty="0">
                          <a:ln>
                            <a:noFill/>
                          </a:ln>
                          <a:solidFill>
                            <a:srgbClr val="000000"/>
                          </a:solidFill>
                          <a:latin typeface="Times New Roman" pitchFamily="18"/>
                          <a:ea typeface="Arial Unicode MS" pitchFamily="34"/>
                          <a:cs typeface="Times New Roman" pitchFamily="18"/>
                        </a:rPr>
                        <a:t>).</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200" b="0" i="0" u="none" strike="noStrike" baseline="0">
                          <a:ln>
                            <a:noFill/>
                          </a:ln>
                          <a:solidFill>
                            <a:srgbClr val="0000FF"/>
                          </a:solidFill>
                          <a:latin typeface="Times" pitchFamily="18"/>
                          <a:ea typeface="Arial Unicode MS" pitchFamily="34"/>
                          <a:cs typeface="Times New Roman" pitchFamily="18"/>
                        </a:rPr>
                        <a:t>The relationship with the listener involves volitional orientation of the </a:t>
                      </a:r>
                      <a:r>
                        <a:rPr lang="en-GB" sz="1200" b="1" i="0" u="none" strike="noStrike" baseline="0">
                          <a:ln>
                            <a:noFill/>
                          </a:ln>
                          <a:solidFill>
                            <a:srgbClr val="0000FF"/>
                          </a:solidFill>
                          <a:latin typeface="Times" pitchFamily="18"/>
                          <a:ea typeface="Arial Unicode MS" pitchFamily="34"/>
                          <a:cs typeface="Times New Roman" pitchFamily="18"/>
                        </a:rPr>
                        <a:t>lines</a:t>
                      </a:r>
                      <a:r>
                        <a:rPr lang="en-GB" sz="1200" b="0" i="0" u="none" strike="noStrike" baseline="0">
                          <a:ln>
                            <a:noFill/>
                          </a:ln>
                          <a:solidFill>
                            <a:srgbClr val="0000FF"/>
                          </a:solidFill>
                          <a:latin typeface="Times" pitchFamily="18"/>
                          <a:ea typeface="Arial Unicode MS" pitchFamily="34"/>
                          <a:cs typeface="Times New Roman" pitchFamily="18"/>
                        </a:rPr>
                        <a:t> (dialogue is verbal action) and the plurality of addressees (the </a:t>
                      </a:r>
                      <a:r>
                        <a:rPr lang="en-GB" sz="1200" b="1" i="0" u="none" strike="noStrike" baseline="0">
                          <a:ln>
                            <a:noFill/>
                          </a:ln>
                          <a:solidFill>
                            <a:srgbClr val="0000FF"/>
                          </a:solidFill>
                          <a:latin typeface="Times" pitchFamily="18"/>
                          <a:ea typeface="Arial Unicode MS" pitchFamily="34"/>
                          <a:cs typeface="Times New Roman" pitchFamily="18"/>
                        </a:rPr>
                        <a:t>lines</a:t>
                      </a:r>
                      <a:r>
                        <a:rPr lang="en-GB" sz="1200" b="0" i="0" u="none" strike="noStrike" baseline="0">
                          <a:ln>
                            <a:noFill/>
                          </a:ln>
                          <a:solidFill>
                            <a:srgbClr val="0000FF"/>
                          </a:solidFill>
                          <a:latin typeface="Times" pitchFamily="18"/>
                          <a:ea typeface="Arial Unicode MS" pitchFamily="34"/>
                          <a:cs typeface="Times New Roman" pitchFamily="18"/>
                        </a:rPr>
                        <a:t> are perceived, and may be interpreted in different ways, by the other characters on stage and by the audience).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200" b="0" i="0" u="none" strike="noStrike" baseline="0">
                          <a:ln>
                            <a:noFill/>
                          </a:ln>
                          <a:solidFill>
                            <a:srgbClr val="008000"/>
                          </a:solidFill>
                          <a:latin typeface="Times" pitchFamily="18"/>
                          <a:ea typeface="Arial Unicode MS" pitchFamily="34"/>
                          <a:cs typeface="Times New Roman" pitchFamily="18"/>
                        </a:rPr>
                        <a:t> </a:t>
                      </a:r>
                      <a:r>
                        <a:rPr lang="de-DE" sz="1200" b="0" i="0" u="none" strike="noStrike" baseline="0">
                          <a:ln>
                            <a:noFill/>
                          </a:ln>
                          <a:solidFill>
                            <a:srgbClr val="008000"/>
                          </a:solidFill>
                          <a:latin typeface="Times" pitchFamily="18"/>
                          <a:ea typeface="Arial Unicode MS" pitchFamily="34"/>
                          <a:cs typeface="Times New Roman" pitchFamily="18"/>
                        </a:rPr>
                        <a:t>Bei der Beziehung zum Zuschauer kommt die Zielrichtung der </a:t>
                      </a:r>
                      <a:r>
                        <a:rPr lang="de-DE" sz="1200" b="1" i="0" u="none" strike="noStrike" baseline="0">
                          <a:ln>
                            <a:noFill/>
                          </a:ln>
                          <a:solidFill>
                            <a:srgbClr val="008000"/>
                          </a:solidFill>
                          <a:latin typeface="Times" pitchFamily="18"/>
                          <a:ea typeface="Arial Unicode MS" pitchFamily="34"/>
                          <a:cs typeface="Times New Roman" pitchFamily="18"/>
                        </a:rPr>
                        <a:t>Replik</a:t>
                      </a:r>
                      <a:r>
                        <a:rPr lang="de-DE" sz="1200" b="0" i="0" u="none" strike="noStrike" baseline="0">
                          <a:ln>
                            <a:noFill/>
                          </a:ln>
                          <a:solidFill>
                            <a:srgbClr val="008000"/>
                          </a:solidFill>
                          <a:latin typeface="Times" pitchFamily="18"/>
                          <a:ea typeface="Arial Unicode MS" pitchFamily="34"/>
                          <a:cs typeface="Times New Roman" pitchFamily="18"/>
                        </a:rPr>
                        <a:t> zur Geltung (der Dialog ist eine Worthandlung) und die Vielheit der Adressaten (die </a:t>
                      </a:r>
                      <a:r>
                        <a:rPr lang="de-DE" sz="1200" b="1" i="0" u="none" strike="noStrike" baseline="0">
                          <a:ln>
                            <a:noFill/>
                          </a:ln>
                          <a:solidFill>
                            <a:srgbClr val="008000"/>
                          </a:solidFill>
                          <a:latin typeface="Times" pitchFamily="18"/>
                          <a:ea typeface="Arial Unicode MS" pitchFamily="34"/>
                          <a:cs typeface="Times New Roman" pitchFamily="18"/>
                        </a:rPr>
                        <a:t>Replik</a:t>
                      </a:r>
                      <a:r>
                        <a:rPr lang="de-DE" sz="1200" b="0" i="0" u="none" strike="noStrike" baseline="0">
                          <a:ln>
                            <a:noFill/>
                          </a:ln>
                          <a:solidFill>
                            <a:srgbClr val="008000"/>
                          </a:solidFill>
                          <a:latin typeface="Times" pitchFamily="18"/>
                          <a:ea typeface="Arial Unicode MS" pitchFamily="34"/>
                          <a:cs typeface="Times New Roman" pitchFamily="18"/>
                        </a:rPr>
                        <a:t> wird aufgenommen und manchmal von den übrigen Personen auf der Szene und vom Publikum verschieden interpretiert).</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ru-RU" sz="1200" b="0" i="0" u="none" strike="noStrike" baseline="0">
                          <a:ln>
                            <a:noFill/>
                          </a:ln>
                          <a:solidFill>
                            <a:srgbClr val="993300"/>
                          </a:solidFill>
                          <a:latin typeface="Times New Roman Cyr" pitchFamily="18"/>
                          <a:ea typeface="Arial Unicode MS" pitchFamily="34"/>
                          <a:cs typeface="Times New Roman Cyr" pitchFamily="18"/>
                        </a:rPr>
                        <a:t>Связь со слушателями предполагает целеустремленность </a:t>
                      </a:r>
                      <a:r>
                        <a:rPr lang="ru-RU" sz="1200" b="1" i="0" u="none" strike="noStrike" baseline="0">
                          <a:ln>
                            <a:noFill/>
                          </a:ln>
                          <a:solidFill>
                            <a:srgbClr val="993300"/>
                          </a:solidFill>
                          <a:latin typeface="Times New Roman Cyr" pitchFamily="18"/>
                          <a:ea typeface="Arial Unicode MS" pitchFamily="34"/>
                          <a:cs typeface="Times New Roman Cyr" pitchFamily="18"/>
                        </a:rPr>
                        <a:t>реплики</a:t>
                      </a:r>
                      <a:r>
                        <a:rPr lang="ru-RU" sz="1200" b="0" i="0" u="none" strike="noStrike" baseline="0">
                          <a:ln>
                            <a:noFill/>
                          </a:ln>
                          <a:solidFill>
                            <a:srgbClr val="993300"/>
                          </a:solidFill>
                          <a:latin typeface="Times New Roman Cyr" pitchFamily="18"/>
                          <a:ea typeface="Arial Unicode MS" pitchFamily="34"/>
                          <a:cs typeface="Times New Roman Cyr" pitchFamily="18"/>
                        </a:rPr>
                        <a:t> (диалог есть словесное действие) и множественность адресатов (</a:t>
                      </a:r>
                      <a:r>
                        <a:rPr lang="ru-RU" sz="1200" b="1" i="0" u="none" strike="noStrike" baseline="0">
                          <a:ln>
                            <a:noFill/>
                          </a:ln>
                          <a:solidFill>
                            <a:srgbClr val="993300"/>
                          </a:solidFill>
                          <a:latin typeface="Times New Roman Cyr" pitchFamily="18"/>
                          <a:ea typeface="Arial Unicode MS" pitchFamily="34"/>
                          <a:cs typeface="Times New Roman Cyr" pitchFamily="18"/>
                        </a:rPr>
                        <a:t>реплика</a:t>
                      </a:r>
                      <a:r>
                        <a:rPr lang="ru-RU" sz="1200" b="0" i="0" u="none" strike="noStrike" baseline="0">
                          <a:ln>
                            <a:noFill/>
                          </a:ln>
                          <a:solidFill>
                            <a:srgbClr val="993300"/>
                          </a:solidFill>
                          <a:latin typeface="Times New Roman Cyr" pitchFamily="18"/>
                          <a:ea typeface="Arial Unicode MS" pitchFamily="34"/>
                          <a:cs typeface="Times New Roman Cyr" pitchFamily="18"/>
                        </a:rPr>
                        <a:t> воспринимается и подчас по-разному истолковывается персонажами и зрительным залом).</a:t>
                      </a:r>
                    </a:p>
                  </a:txBody>
                  <a:tcPr/>
                </a:tc>
              </a:tr>
              <a:tr h="156276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cs-CZ" sz="1200" b="1" i="0" u="none" strike="noStrike" baseline="0">
                          <a:ln>
                            <a:noFill/>
                          </a:ln>
                          <a:solidFill>
                            <a:srgbClr val="000000"/>
                          </a:solidFill>
                          <a:latin typeface="Times" pitchFamily="18"/>
                          <a:ea typeface="Arial Unicode MS" pitchFamily="34"/>
                          <a:cs typeface="Times New Roman" pitchFamily="18"/>
                        </a:rPr>
                        <a:t>lines</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ru-RU" sz="1200" b="0" i="0" u="none" strike="noStrike" baseline="0">
                          <a:ln>
                            <a:noFill/>
                          </a:ln>
                          <a:solidFill>
                            <a:srgbClr val="000000"/>
                          </a:solidFill>
                          <a:latin typeface="Times New Roman" pitchFamily="18"/>
                          <a:ea typeface="Arial Unicode MS" pitchFamily="34"/>
                          <a:cs typeface="Times New Roman" pitchFamily="18"/>
                        </a:rPr>
                        <a:t> </a:t>
                      </a:r>
                      <a:r>
                        <a:rPr lang="en-GB" sz="1200" b="0" i="0" u="none" strike="noStrike" baseline="0">
                          <a:ln>
                            <a:noFill/>
                          </a:ln>
                          <a:solidFill>
                            <a:srgbClr val="000000"/>
                          </a:solidFill>
                          <a:latin typeface="Times New Roman" pitchFamily="18"/>
                          <a:ea typeface="Arial Unicode MS" pitchFamily="34"/>
                          <a:cs typeface="Times New Roman" pitchFamily="18"/>
                        </a:rPr>
                        <a:t>Zachovat</a:t>
                      </a:r>
                      <a:r>
                        <a:rPr lang="ru-RU" sz="1200" b="0" i="0" u="none" strike="noStrike" baseline="0">
                          <a:ln>
                            <a:noFill/>
                          </a:ln>
                          <a:solidFill>
                            <a:srgbClr val="000000"/>
                          </a:solidFill>
                          <a:latin typeface="Times New Roman" pitchFamily="18"/>
                          <a:ea typeface="Arial Unicode MS" pitchFamily="34"/>
                          <a:cs typeface="Times New Roman" pitchFamily="18"/>
                        </a:rPr>
                        <a:t> </a:t>
                      </a:r>
                      <a:r>
                        <a:rPr lang="en-GB" sz="1200" b="0" i="0" u="none" strike="noStrike" baseline="0">
                          <a:ln>
                            <a:noFill/>
                          </a:ln>
                          <a:solidFill>
                            <a:srgbClr val="000000"/>
                          </a:solidFill>
                          <a:latin typeface="Times New Roman" pitchFamily="18"/>
                          <a:ea typeface="Arial Unicode MS" pitchFamily="34"/>
                          <a:cs typeface="Times New Roman" pitchFamily="18"/>
                        </a:rPr>
                        <a:t>stupe</a:t>
                      </a:r>
                      <a:r>
                        <a:rPr lang="ru-RU" sz="1200" b="0" i="0" u="none" strike="noStrike" baseline="0">
                          <a:ln>
                            <a:noFill/>
                          </a:ln>
                          <a:solidFill>
                            <a:srgbClr val="000000"/>
                          </a:solidFill>
                          <a:latin typeface="Times New Roman" pitchFamily="18"/>
                          <a:ea typeface="Arial Unicode MS" pitchFamily="34"/>
                          <a:cs typeface="Times New Roman CE" pitchFamily="18"/>
                        </a:rPr>
                        <a:t>ň </a:t>
                      </a:r>
                      <a:r>
                        <a:rPr lang="en-GB" sz="1200" b="0" i="0" u="none" strike="noStrike" baseline="0">
                          <a:ln>
                            <a:noFill/>
                          </a:ln>
                          <a:solidFill>
                            <a:srgbClr val="000000"/>
                          </a:solidFill>
                          <a:latin typeface="Times New Roman" pitchFamily="18"/>
                          <a:ea typeface="Arial Unicode MS" pitchFamily="34"/>
                          <a:cs typeface="Times New Roman" pitchFamily="18"/>
                        </a:rPr>
                        <a:t>stylizace</a:t>
                      </a:r>
                      <a:r>
                        <a:rPr lang="ru-RU" sz="1200" b="0" i="0" u="none" strike="noStrike" baseline="0">
                          <a:ln>
                            <a:noFill/>
                          </a:ln>
                          <a:solidFill>
                            <a:srgbClr val="000000"/>
                          </a:solidFill>
                          <a:latin typeface="Times New Roman" pitchFamily="18"/>
                          <a:ea typeface="Arial Unicode MS" pitchFamily="34"/>
                          <a:cs typeface="Times New Roman" pitchFamily="18"/>
                        </a:rPr>
                        <a:t> </a:t>
                      </a:r>
                      <a:r>
                        <a:rPr lang="en-GB" sz="1200" b="1" i="0" u="none" strike="noStrike" baseline="0">
                          <a:ln>
                            <a:noFill/>
                          </a:ln>
                          <a:solidFill>
                            <a:srgbClr val="000000"/>
                          </a:solidFill>
                          <a:latin typeface="Times New Roman" pitchFamily="18"/>
                          <a:ea typeface="Arial Unicode MS" pitchFamily="34"/>
                          <a:cs typeface="Times New Roman" pitchFamily="18"/>
                        </a:rPr>
                        <a:t>repliky</a:t>
                      </a:r>
                      <a:r>
                        <a:rPr lang="ru-RU" sz="1200" b="0" i="0" u="none" strike="noStrike" baseline="0">
                          <a:ln>
                            <a:noFill/>
                          </a:ln>
                          <a:solidFill>
                            <a:srgbClr val="000000"/>
                          </a:solidFill>
                          <a:latin typeface="Times New Roman" pitchFamily="18"/>
                          <a:ea typeface="Arial Unicode MS" pitchFamily="34"/>
                          <a:cs typeface="Times New Roman" pitchFamily="18"/>
                        </a:rPr>
                        <a:t> </a:t>
                      </a:r>
                      <a:r>
                        <a:rPr lang="en-GB" sz="1200" b="0" i="0" u="none" strike="noStrike" baseline="0">
                          <a:ln>
                            <a:noFill/>
                          </a:ln>
                          <a:solidFill>
                            <a:srgbClr val="000000"/>
                          </a:solidFill>
                          <a:latin typeface="Times New Roman" pitchFamily="18"/>
                          <a:ea typeface="Arial Unicode MS" pitchFamily="34"/>
                          <a:cs typeface="Times New Roman" pitchFamily="18"/>
                        </a:rPr>
                        <a:t>je</a:t>
                      </a:r>
                      <a:r>
                        <a:rPr lang="ru-RU" sz="1200" b="0" i="0" u="none" strike="noStrike" baseline="0">
                          <a:ln>
                            <a:noFill/>
                          </a:ln>
                          <a:solidFill>
                            <a:srgbClr val="000000"/>
                          </a:solidFill>
                          <a:latin typeface="Times New Roman" pitchFamily="18"/>
                          <a:ea typeface="Arial Unicode MS" pitchFamily="34"/>
                          <a:cs typeface="Times New Roman" pitchFamily="18"/>
                        </a:rPr>
                        <a:t> </a:t>
                      </a:r>
                      <a:r>
                        <a:rPr lang="en-GB" sz="1200" b="0" i="0" u="none" strike="noStrike" baseline="0">
                          <a:ln>
                            <a:noFill/>
                          </a:ln>
                          <a:solidFill>
                            <a:srgbClr val="000000"/>
                          </a:solidFill>
                          <a:latin typeface="Times New Roman" pitchFamily="18"/>
                          <a:ea typeface="Arial Unicode MS" pitchFamily="34"/>
                          <a:cs typeface="Times New Roman" pitchFamily="18"/>
                        </a:rPr>
                        <a:t>n</a:t>
                      </a:r>
                      <a:r>
                        <a:rPr lang="ru-RU" sz="1200" b="0" i="0" u="none" strike="noStrike" baseline="0">
                          <a:ln>
                            <a:noFill/>
                          </a:ln>
                          <a:solidFill>
                            <a:srgbClr val="000000"/>
                          </a:solidFill>
                          <a:latin typeface="Times New Roman" pitchFamily="18"/>
                          <a:ea typeface="Arial Unicode MS" pitchFamily="34"/>
                          <a:cs typeface="Times New Roman CE" pitchFamily="18"/>
                        </a:rPr>
                        <a:t>ě</a:t>
                      </a:r>
                      <a:r>
                        <a:rPr lang="en-GB" sz="1200" b="0" i="0" u="none" strike="noStrike" baseline="0">
                          <a:ln>
                            <a:noFill/>
                          </a:ln>
                          <a:solidFill>
                            <a:srgbClr val="000000"/>
                          </a:solidFill>
                          <a:latin typeface="Times New Roman" pitchFamily="18"/>
                          <a:ea typeface="Arial Unicode MS" pitchFamily="34"/>
                          <a:cs typeface="Times New Roman" pitchFamily="18"/>
                        </a:rPr>
                        <a:t>kdy</a:t>
                      </a:r>
                      <a:r>
                        <a:rPr lang="ru-RU" sz="1200" b="0" i="0" u="none" strike="noStrike" baseline="0">
                          <a:ln>
                            <a:noFill/>
                          </a:ln>
                          <a:solidFill>
                            <a:srgbClr val="000000"/>
                          </a:solidFill>
                          <a:latin typeface="Times New Roman" pitchFamily="18"/>
                          <a:ea typeface="Arial Unicode MS" pitchFamily="34"/>
                          <a:cs typeface="Times New Roman" pitchFamily="18"/>
                        </a:rPr>
                        <a:t> </a:t>
                      </a:r>
                      <a:r>
                        <a:rPr lang="en-GB" sz="1200" b="0" i="0" u="none" strike="noStrike" baseline="0">
                          <a:ln>
                            <a:noFill/>
                          </a:ln>
                          <a:solidFill>
                            <a:srgbClr val="000000"/>
                          </a:solidFill>
                          <a:latin typeface="Times New Roman" pitchFamily="18"/>
                          <a:ea typeface="Arial Unicode MS" pitchFamily="34"/>
                          <a:cs typeface="Times New Roman" pitchFamily="18"/>
                        </a:rPr>
                        <a:t>d</a:t>
                      </a:r>
                      <a:r>
                        <a:rPr lang="ru-RU" sz="1200" b="0" i="0" u="none" strike="noStrike" baseline="0">
                          <a:ln>
                            <a:noFill/>
                          </a:ln>
                          <a:solidFill>
                            <a:srgbClr val="000000"/>
                          </a:solidFill>
                          <a:latin typeface="Times New Roman" pitchFamily="18"/>
                          <a:ea typeface="Arial Unicode MS" pitchFamily="34"/>
                          <a:cs typeface="Times New Roman CE" pitchFamily="18"/>
                        </a:rPr>
                        <a:t>ů</a:t>
                      </a:r>
                      <a:r>
                        <a:rPr lang="en-GB" sz="1200" b="0" i="0" u="none" strike="noStrike" baseline="0">
                          <a:ln>
                            <a:noFill/>
                          </a:ln>
                          <a:solidFill>
                            <a:srgbClr val="000000"/>
                          </a:solidFill>
                          <a:latin typeface="Times New Roman" pitchFamily="18"/>
                          <a:ea typeface="Arial Unicode MS" pitchFamily="34"/>
                          <a:cs typeface="Times New Roman" pitchFamily="18"/>
                        </a:rPr>
                        <a:t>le</a:t>
                      </a:r>
                      <a:r>
                        <a:rPr lang="ru-RU" sz="1200" b="0" i="0" u="none" strike="noStrike" baseline="0">
                          <a:ln>
                            <a:noFill/>
                          </a:ln>
                          <a:solidFill>
                            <a:srgbClr val="000000"/>
                          </a:solidFill>
                          <a:latin typeface="Times New Roman" pitchFamily="18"/>
                          <a:ea typeface="Arial Unicode MS" pitchFamily="34"/>
                          <a:cs typeface="Times New Roman" pitchFamily="18"/>
                        </a:rPr>
                        <a:t>ž</a:t>
                      </a:r>
                      <a:r>
                        <a:rPr lang="en-GB" sz="1200" b="0" i="0" u="none" strike="noStrike" baseline="0">
                          <a:ln>
                            <a:noFill/>
                          </a:ln>
                          <a:solidFill>
                            <a:srgbClr val="000000"/>
                          </a:solidFill>
                          <a:latin typeface="Times New Roman" pitchFamily="18"/>
                          <a:ea typeface="Arial Unicode MS" pitchFamily="34"/>
                          <a:cs typeface="Times New Roman" pitchFamily="18"/>
                        </a:rPr>
                        <a:t>it</a:t>
                      </a:r>
                      <a:r>
                        <a:rPr lang="ru-RU" sz="1200" b="0" i="0" u="none" strike="noStrike" baseline="0">
                          <a:ln>
                            <a:noFill/>
                          </a:ln>
                          <a:solidFill>
                            <a:srgbClr val="000000"/>
                          </a:solidFill>
                          <a:latin typeface="Times New Roman" pitchFamily="18"/>
                          <a:ea typeface="Arial Unicode MS" pitchFamily="34"/>
                          <a:cs typeface="Times New Roman" pitchFamily="18"/>
                        </a:rPr>
                        <a:t>é </a:t>
                      </a:r>
                      <a:r>
                        <a:rPr lang="en-GB" sz="1200" b="0" i="0" u="none" strike="noStrike" baseline="0">
                          <a:ln>
                            <a:noFill/>
                          </a:ln>
                          <a:solidFill>
                            <a:srgbClr val="000000"/>
                          </a:solidFill>
                          <a:latin typeface="Times New Roman" pitchFamily="18"/>
                          <a:ea typeface="Arial Unicode MS" pitchFamily="34"/>
                          <a:cs typeface="Times New Roman" pitchFamily="18"/>
                        </a:rPr>
                        <a:t>pro</a:t>
                      </a:r>
                      <a:r>
                        <a:rPr lang="ru-RU" sz="1200" b="0" i="0" u="none" strike="noStrike" baseline="0">
                          <a:ln>
                            <a:noFill/>
                          </a:ln>
                          <a:solidFill>
                            <a:srgbClr val="000000"/>
                          </a:solidFill>
                          <a:latin typeface="Times New Roman" pitchFamily="18"/>
                          <a:ea typeface="Arial Unicode MS" pitchFamily="34"/>
                          <a:cs typeface="Times New Roman" pitchFamily="18"/>
                        </a:rPr>
                        <a:t> </a:t>
                      </a:r>
                      <a:r>
                        <a:rPr lang="en-GB" sz="1200" b="0" i="0" u="none" strike="noStrike" baseline="0">
                          <a:ln>
                            <a:noFill/>
                          </a:ln>
                          <a:solidFill>
                            <a:srgbClr val="000000"/>
                          </a:solidFill>
                          <a:latin typeface="Times New Roman" pitchFamily="18"/>
                          <a:ea typeface="Arial Unicode MS" pitchFamily="34"/>
                          <a:cs typeface="Times New Roman" pitchFamily="18"/>
                        </a:rPr>
                        <a:t>jej</a:t>
                      </a:r>
                      <a:r>
                        <a:rPr lang="ru-RU" sz="1200" b="0" i="0" u="none" strike="noStrike" baseline="0">
                          <a:ln>
                            <a:noFill/>
                          </a:ln>
                          <a:solidFill>
                            <a:srgbClr val="000000"/>
                          </a:solidFill>
                          <a:latin typeface="Times New Roman" pitchFamily="18"/>
                          <a:ea typeface="Arial Unicode MS" pitchFamily="34"/>
                          <a:cs typeface="Times New Roman" pitchFamily="18"/>
                        </a:rPr>
                        <a:t>í </a:t>
                      </a:r>
                      <a:r>
                        <a:rPr lang="en-GB" sz="1200" b="0" i="0" u="none" strike="noStrike" baseline="0">
                          <a:ln>
                            <a:noFill/>
                          </a:ln>
                          <a:solidFill>
                            <a:srgbClr val="000000"/>
                          </a:solidFill>
                          <a:latin typeface="Times New Roman" pitchFamily="18"/>
                          <a:ea typeface="Arial Unicode MS" pitchFamily="34"/>
                          <a:cs typeface="Times New Roman" pitchFamily="18"/>
                        </a:rPr>
                        <a:t>podtexty</a:t>
                      </a:r>
                      <a:r>
                        <a:rPr lang="ru-RU" sz="1200" b="0" i="0" u="none" strike="noStrike" baseline="0">
                          <a:ln>
                            <a:noFill/>
                          </a:ln>
                          <a:solidFill>
                            <a:srgbClr val="000000"/>
                          </a:solidFill>
                          <a:latin typeface="Times New Roman" pitchFamily="18"/>
                          <a:ea typeface="Arial Unicode MS" pitchFamily="34"/>
                          <a:cs typeface="Times New Roman" pitchFamily="18"/>
                        </a:rPr>
                        <a:t>.</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200" b="0" i="0" u="none" strike="noStrike" baseline="0" dirty="0">
                          <a:ln>
                            <a:noFill/>
                          </a:ln>
                          <a:solidFill>
                            <a:srgbClr val="0000FF"/>
                          </a:solidFill>
                          <a:latin typeface="Times" pitchFamily="18"/>
                          <a:ea typeface="Arial Unicode MS" pitchFamily="34"/>
                          <a:cs typeface="Times New Roman" pitchFamily="18"/>
                        </a:rPr>
                        <a:t>It may be important to preserve the degree of stylisation of the original </a:t>
                      </a:r>
                      <a:r>
                        <a:rPr lang="en-GB" sz="1200" b="1" i="0" u="none" strike="noStrike" baseline="0" dirty="0">
                          <a:ln>
                            <a:noFill/>
                          </a:ln>
                          <a:solidFill>
                            <a:srgbClr val="0000FF"/>
                          </a:solidFill>
                          <a:latin typeface="Times" pitchFamily="18"/>
                          <a:ea typeface="Arial Unicode MS" pitchFamily="34"/>
                          <a:cs typeface="Times New Roman" pitchFamily="18"/>
                        </a:rPr>
                        <a:t>lines</a:t>
                      </a:r>
                      <a:r>
                        <a:rPr lang="en-GB" sz="1200" b="0" i="0" u="none" strike="noStrike" baseline="0" dirty="0">
                          <a:ln>
                            <a:noFill/>
                          </a:ln>
                          <a:solidFill>
                            <a:srgbClr val="0000FF"/>
                          </a:solidFill>
                          <a:latin typeface="Times" pitchFamily="18"/>
                          <a:ea typeface="Arial Unicode MS" pitchFamily="34"/>
                          <a:cs typeface="Times New Roman" pitchFamily="18"/>
                        </a:rPr>
                        <a:t> because of their subtexts.</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de-DE" sz="1200" b="0" i="0" u="none" strike="noStrike" baseline="0" dirty="0">
                          <a:ln>
                            <a:noFill/>
                          </a:ln>
                          <a:solidFill>
                            <a:srgbClr val="008000"/>
                          </a:solidFill>
                          <a:latin typeface="Times" pitchFamily="18"/>
                          <a:ea typeface="Arial Unicode MS" pitchFamily="34"/>
                          <a:cs typeface="Times New Roman" pitchFamily="18"/>
                        </a:rPr>
                        <a:t>Manchmal ist es für den Untertext von Wichtigkeit, den Stilisierungsgrad der </a:t>
                      </a:r>
                      <a:r>
                        <a:rPr lang="de-DE" sz="1200" b="1" i="0" u="none" strike="noStrike" baseline="0" dirty="0">
                          <a:ln>
                            <a:noFill/>
                          </a:ln>
                          <a:solidFill>
                            <a:srgbClr val="008000"/>
                          </a:solidFill>
                          <a:latin typeface="Times" pitchFamily="18"/>
                          <a:ea typeface="Arial Unicode MS" pitchFamily="34"/>
                          <a:cs typeface="Times New Roman" pitchFamily="18"/>
                        </a:rPr>
                        <a:t>Repliken</a:t>
                      </a:r>
                      <a:r>
                        <a:rPr lang="de-DE" sz="1200" b="0" i="0" u="none" strike="noStrike" baseline="0" dirty="0">
                          <a:ln>
                            <a:noFill/>
                          </a:ln>
                          <a:solidFill>
                            <a:srgbClr val="008000"/>
                          </a:solidFill>
                          <a:latin typeface="Times" pitchFamily="18"/>
                          <a:ea typeface="Arial Unicode MS" pitchFamily="34"/>
                          <a:cs typeface="Times New Roman" pitchFamily="18"/>
                        </a:rPr>
                        <a:t> zu bewahren.</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ru-RU" sz="1200" b="0" i="0" u="none" strike="noStrike" baseline="0" dirty="0">
                          <a:ln>
                            <a:noFill/>
                          </a:ln>
                          <a:solidFill>
                            <a:srgbClr val="993300"/>
                          </a:solidFill>
                          <a:latin typeface="Times New Roman Cyr" pitchFamily="18"/>
                          <a:ea typeface="Arial Unicode MS" pitchFamily="34"/>
                          <a:cs typeface="Times New Roman Cyr" pitchFamily="18"/>
                        </a:rPr>
                        <a:t>Сохранить определенную степень стилизованности </a:t>
                      </a:r>
                      <a:r>
                        <a:rPr lang="ru-RU" sz="1200" b="1" i="0" u="none" strike="noStrike" baseline="0" dirty="0">
                          <a:ln>
                            <a:noFill/>
                          </a:ln>
                          <a:solidFill>
                            <a:srgbClr val="993300"/>
                          </a:solidFill>
                          <a:latin typeface="Times New Roman Cyr" pitchFamily="18"/>
                          <a:ea typeface="Arial Unicode MS" pitchFamily="34"/>
                          <a:cs typeface="Times New Roman Cyr" pitchFamily="18"/>
                        </a:rPr>
                        <a:t>реплики</a:t>
                      </a:r>
                      <a:r>
                        <a:rPr lang="ru-RU" sz="1200" b="0" i="0" u="none" strike="noStrike" baseline="0" dirty="0">
                          <a:ln>
                            <a:noFill/>
                          </a:ln>
                          <a:solidFill>
                            <a:srgbClr val="993300"/>
                          </a:solidFill>
                          <a:latin typeface="Times New Roman Cyr" pitchFamily="18"/>
                          <a:ea typeface="Arial Unicode MS" pitchFamily="34"/>
                          <a:cs typeface="Times New Roman Cyr" pitchFamily="18"/>
                        </a:rPr>
                        <a:t> иногда необходимо, чтобы передать подтекст.</a:t>
                      </a:r>
                    </a:p>
                  </a:txBody>
                  <a:tcPr/>
                </a:tc>
              </a:tr>
            </a:tbl>
          </a:graphicData>
        </a:graphic>
      </p:graphicFrame>
    </p:spTree>
  </p:cSld>
  <p:clrMapOvr>
    <a:masterClrMapping/>
  </p:clrMapOvr>
  <p:transition>
    <p:pull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name="page32">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pPr lvl="0"/>
            <a:r>
              <a:rPr lang="en-GB" smtClean="0"/>
              <a:t>InterCorp Workshop  září 2013   patrickcorness.wordpress.com</a:t>
            </a:r>
            <a:endParaRPr lang="en-GB"/>
          </a:p>
        </p:txBody>
      </p:sp>
      <p:sp>
        <p:nvSpPr>
          <p:cNvPr id="2" name="Title 1"/>
          <p:cNvSpPr txBox="1">
            <a:spLocks noGrp="1"/>
          </p:cNvSpPr>
          <p:nvPr>
            <p:ph type="title" idx="4294967295"/>
          </p:nvPr>
        </p:nvSpPr>
        <p:spPr>
          <a:xfrm>
            <a:off x="99575" y="319780"/>
            <a:ext cx="8873570" cy="956288"/>
          </a:xfrm>
        </p:spPr>
        <p:txBody>
          <a:bodyPr wrap="square" anchorCtr="0">
            <a:spAutoFit/>
          </a:bodyPr>
          <a:lstStyle/>
          <a:p>
            <a:pPr lvl="0"/>
            <a:r>
              <a:rPr lang="en-GB" sz="2000" dirty="0" err="1" smtClean="0"/>
              <a:t>vyhledávání</a:t>
            </a:r>
            <a:r>
              <a:rPr lang="en-GB" sz="2000" dirty="0" smtClean="0"/>
              <a:t> </a:t>
            </a:r>
            <a:r>
              <a:rPr lang="en-GB" sz="2000" dirty="0"/>
              <a:t>a </a:t>
            </a:r>
            <a:r>
              <a:rPr lang="en-GB" sz="2000" dirty="0" err="1"/>
              <a:t>čtyřjazyčný</a:t>
            </a:r>
            <a:r>
              <a:rPr lang="en-GB" sz="2000" dirty="0"/>
              <a:t> </a:t>
            </a:r>
            <a:r>
              <a:rPr lang="en-GB" sz="2000" dirty="0" err="1"/>
              <a:t>výstup</a:t>
            </a:r>
            <a:r>
              <a:rPr lang="en-GB" sz="2000" dirty="0"/>
              <a:t/>
            </a:r>
            <a:br>
              <a:rPr lang="en-GB" sz="2000" dirty="0"/>
            </a:br>
            <a:r>
              <a:rPr lang="en-GB" sz="2000" dirty="0" err="1"/>
              <a:t>angličtina</a:t>
            </a:r>
            <a:r>
              <a:rPr lang="en-GB" sz="2000" dirty="0"/>
              <a:t>/</a:t>
            </a:r>
            <a:r>
              <a:rPr lang="en-GB" sz="2000" dirty="0" err="1"/>
              <a:t>ostatní</a:t>
            </a:r>
            <a:r>
              <a:rPr lang="en-GB" sz="2000" dirty="0"/>
              <a:t> </a:t>
            </a:r>
            <a:r>
              <a:rPr lang="en-GB" sz="2000" dirty="0" err="1" smtClean="0"/>
              <a:t>jazyky</a:t>
            </a:r>
            <a:r>
              <a:rPr lang="en-GB" sz="2000" dirty="0" smtClean="0"/>
              <a:t/>
            </a:r>
            <a:br>
              <a:rPr lang="en-GB" sz="2000" dirty="0" smtClean="0"/>
            </a:br>
            <a:r>
              <a:rPr lang="en-GB" sz="1600" i="1" dirty="0" err="1" smtClean="0"/>
              <a:t>replika</a:t>
            </a:r>
            <a:r>
              <a:rPr lang="en-GB" sz="1600" i="1" dirty="0" smtClean="0"/>
              <a:t> </a:t>
            </a:r>
            <a:r>
              <a:rPr lang="en-GB" sz="1600" i="1" dirty="0"/>
              <a:t>= </a:t>
            </a:r>
            <a:r>
              <a:rPr lang="en-GB" sz="1600" i="1" dirty="0" smtClean="0"/>
              <a:t>utterance</a:t>
            </a:r>
            <a:endParaRPr lang="en-GB" sz="3600" dirty="0"/>
          </a:p>
        </p:txBody>
      </p:sp>
      <p:graphicFrame>
        <p:nvGraphicFramePr>
          <p:cNvPr id="4" name="Table 3"/>
          <p:cNvGraphicFramePr>
            <a:graphicFrameLocks noGrp="1"/>
          </p:cNvGraphicFramePr>
          <p:nvPr>
            <p:extLst>
              <p:ext uri="{D42A27DB-BD31-4B8C-83A1-F6EECF244321}">
                <p14:modId xmlns:p14="http://schemas.microsoft.com/office/powerpoint/2010/main" val="3549882080"/>
              </p:ext>
            </p:extLst>
          </p:nvPr>
        </p:nvGraphicFramePr>
        <p:xfrm>
          <a:off x="180000" y="1980000"/>
          <a:ext cx="8687156" cy="2288880"/>
        </p:xfrm>
        <a:graphic>
          <a:graphicData uri="http://schemas.openxmlformats.org/drawingml/2006/table">
            <a:tbl>
              <a:tblPr firstRow="1" bandRow="1"/>
              <a:tblGrid>
                <a:gridCol w="958680"/>
                <a:gridCol w="1930319"/>
                <a:gridCol w="1930319"/>
                <a:gridCol w="1930319"/>
                <a:gridCol w="1937519"/>
              </a:tblGrid>
              <a:tr h="228888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200" b="1" i="0" u="none" strike="noStrike" baseline="0" dirty="0">
                          <a:ln>
                            <a:noFill/>
                          </a:ln>
                          <a:solidFill>
                            <a:srgbClr val="000000"/>
                          </a:solidFill>
                          <a:latin typeface="Times New Roman" pitchFamily="18"/>
                          <a:ea typeface="Arial Unicode MS" pitchFamily="34"/>
                          <a:cs typeface="Times New Roman" pitchFamily="18"/>
                        </a:rPr>
                        <a:t>utterance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200" b="0" i="0" u="none" strike="noStrike" baseline="0" dirty="0" err="1">
                          <a:ln>
                            <a:noFill/>
                          </a:ln>
                          <a:solidFill>
                            <a:srgbClr val="000000"/>
                          </a:solidFill>
                          <a:latin typeface="Times New Roman" pitchFamily="18"/>
                          <a:ea typeface="Arial Unicode MS" pitchFamily="34"/>
                          <a:cs typeface="Times New Roman CE" pitchFamily="18"/>
                        </a:rPr>
                        <a:t>Není</a:t>
                      </a:r>
                      <a:r>
                        <a:rPr lang="en-GB" sz="1200" b="0" i="0" u="none" strike="noStrike" baseline="0" dirty="0">
                          <a:ln>
                            <a:noFill/>
                          </a:ln>
                          <a:solidFill>
                            <a:srgbClr val="000000"/>
                          </a:solidFill>
                          <a:latin typeface="Times New Roman" pitchFamily="18"/>
                          <a:ea typeface="Arial Unicode MS" pitchFamily="34"/>
                          <a:cs typeface="Times New Roman CE" pitchFamily="18"/>
                        </a:rPr>
                        <a:t> </a:t>
                      </a:r>
                      <a:r>
                        <a:rPr lang="en-GB" sz="1200" b="0" i="0" u="none" strike="noStrike" baseline="0" dirty="0" err="1">
                          <a:ln>
                            <a:noFill/>
                          </a:ln>
                          <a:solidFill>
                            <a:srgbClr val="000000"/>
                          </a:solidFill>
                          <a:latin typeface="Times New Roman" pitchFamily="18"/>
                          <a:ea typeface="Arial Unicode MS" pitchFamily="34"/>
                          <a:cs typeface="Times New Roman CE" pitchFamily="18"/>
                        </a:rPr>
                        <a:t>např</a:t>
                      </a:r>
                      <a:r>
                        <a:rPr lang="en-GB" sz="1200" b="0" i="0" u="none" strike="noStrike" baseline="0" dirty="0">
                          <a:ln>
                            <a:noFill/>
                          </a:ln>
                          <a:solidFill>
                            <a:srgbClr val="000000"/>
                          </a:solidFill>
                          <a:latin typeface="Times New Roman" pitchFamily="18"/>
                          <a:ea typeface="Arial Unicode MS" pitchFamily="34"/>
                          <a:cs typeface="Times New Roman CE" pitchFamily="18"/>
                        </a:rPr>
                        <a:t>. </a:t>
                      </a:r>
                      <a:r>
                        <a:rPr lang="en-GB" sz="1200" b="0" i="0" u="none" strike="noStrike" baseline="0" dirty="0" err="1">
                          <a:ln>
                            <a:noFill/>
                          </a:ln>
                          <a:solidFill>
                            <a:srgbClr val="000000"/>
                          </a:solidFill>
                          <a:latin typeface="Times New Roman" pitchFamily="18"/>
                          <a:ea typeface="Arial Unicode MS" pitchFamily="34"/>
                          <a:cs typeface="Times New Roman CE" pitchFamily="18"/>
                        </a:rPr>
                        <a:t>nesnadné</a:t>
                      </a:r>
                      <a:r>
                        <a:rPr lang="en-GB" sz="1200" b="0" i="0" u="none" strike="noStrike" baseline="0" dirty="0">
                          <a:ln>
                            <a:noFill/>
                          </a:ln>
                          <a:solidFill>
                            <a:srgbClr val="000000"/>
                          </a:solidFill>
                          <a:latin typeface="Times New Roman" pitchFamily="18"/>
                          <a:ea typeface="Arial Unicode MS" pitchFamily="34"/>
                          <a:cs typeface="Times New Roman CE" pitchFamily="18"/>
                        </a:rPr>
                        <a:t> </a:t>
                      </a:r>
                      <a:r>
                        <a:rPr lang="en-GB" sz="1200" b="0" i="0" u="none" strike="noStrike" baseline="0" dirty="0" err="1">
                          <a:ln>
                            <a:noFill/>
                          </a:ln>
                          <a:solidFill>
                            <a:srgbClr val="000000"/>
                          </a:solidFill>
                          <a:latin typeface="Times New Roman" pitchFamily="18"/>
                          <a:ea typeface="Arial Unicode MS" pitchFamily="34"/>
                          <a:cs typeface="Times New Roman CE" pitchFamily="18"/>
                        </a:rPr>
                        <a:t>pochopit</a:t>
                      </a:r>
                      <a:r>
                        <a:rPr lang="en-GB" sz="1200" b="0" i="0" u="none" strike="noStrike" baseline="0" dirty="0">
                          <a:ln>
                            <a:noFill/>
                          </a:ln>
                          <a:solidFill>
                            <a:srgbClr val="000000"/>
                          </a:solidFill>
                          <a:latin typeface="Times New Roman" pitchFamily="18"/>
                          <a:ea typeface="Arial Unicode MS" pitchFamily="34"/>
                          <a:cs typeface="Times New Roman CE" pitchFamily="18"/>
                        </a:rPr>
                        <a:t> </a:t>
                      </a:r>
                      <a:r>
                        <a:rPr lang="en-GB" sz="1200" b="0" i="0" u="none" strike="noStrike" baseline="0" dirty="0" err="1">
                          <a:ln>
                            <a:noFill/>
                          </a:ln>
                          <a:solidFill>
                            <a:srgbClr val="000000"/>
                          </a:solidFill>
                          <a:latin typeface="Times New Roman" pitchFamily="18"/>
                          <a:ea typeface="Arial Unicode MS" pitchFamily="34"/>
                          <a:cs typeface="Times New Roman CE" pitchFamily="18"/>
                        </a:rPr>
                        <a:t>stylistické</a:t>
                      </a:r>
                      <a:r>
                        <a:rPr lang="en-GB" sz="1200" b="0" i="0" u="none" strike="noStrike" baseline="0" dirty="0">
                          <a:ln>
                            <a:noFill/>
                          </a:ln>
                          <a:solidFill>
                            <a:srgbClr val="000000"/>
                          </a:solidFill>
                          <a:latin typeface="Times New Roman" pitchFamily="18"/>
                          <a:ea typeface="Arial Unicode MS" pitchFamily="34"/>
                          <a:cs typeface="Times New Roman CE" pitchFamily="18"/>
                        </a:rPr>
                        <a:t> </a:t>
                      </a:r>
                      <a:r>
                        <a:rPr lang="en-GB" sz="1200" b="0" i="0" u="none" strike="noStrike" baseline="0" dirty="0" err="1">
                          <a:ln>
                            <a:noFill/>
                          </a:ln>
                          <a:solidFill>
                            <a:srgbClr val="000000"/>
                          </a:solidFill>
                          <a:latin typeface="Times New Roman" pitchFamily="18"/>
                          <a:ea typeface="Arial Unicode MS" pitchFamily="34"/>
                          <a:cs typeface="Times New Roman CE" pitchFamily="18"/>
                        </a:rPr>
                        <a:t>ladění</a:t>
                      </a:r>
                      <a:r>
                        <a:rPr lang="en-GB" sz="1200" b="0" i="0" u="none" strike="noStrike" baseline="0" dirty="0">
                          <a:ln>
                            <a:noFill/>
                          </a:ln>
                          <a:solidFill>
                            <a:srgbClr val="000000"/>
                          </a:solidFill>
                          <a:latin typeface="Times New Roman" pitchFamily="18"/>
                          <a:ea typeface="Arial Unicode MS" pitchFamily="34"/>
                          <a:cs typeface="Times New Roman CE" pitchFamily="18"/>
                        </a:rPr>
                        <a:t> </a:t>
                      </a:r>
                      <a:r>
                        <a:rPr lang="en-GB" sz="1200" b="0" i="0" u="none" strike="noStrike" baseline="0" dirty="0" err="1">
                          <a:ln>
                            <a:noFill/>
                          </a:ln>
                          <a:solidFill>
                            <a:srgbClr val="000000"/>
                          </a:solidFill>
                          <a:latin typeface="Times New Roman" pitchFamily="18"/>
                          <a:ea typeface="Arial Unicode MS" pitchFamily="34"/>
                          <a:cs typeface="Times New Roman CE" pitchFamily="18"/>
                        </a:rPr>
                        <a:t>jedné</a:t>
                      </a:r>
                      <a:r>
                        <a:rPr lang="en-GB" sz="1200" b="0" i="0" u="none" strike="noStrike" baseline="0" dirty="0">
                          <a:ln>
                            <a:noFill/>
                          </a:ln>
                          <a:solidFill>
                            <a:srgbClr val="000000"/>
                          </a:solidFill>
                          <a:latin typeface="Times New Roman" pitchFamily="18"/>
                          <a:ea typeface="Arial Unicode MS" pitchFamily="34"/>
                          <a:cs typeface="Times New Roman CE" pitchFamily="18"/>
                        </a:rPr>
                        <a:t> </a:t>
                      </a:r>
                      <a:r>
                        <a:rPr lang="en-GB" sz="1200" b="1" i="0" u="none" strike="noStrike" baseline="0" dirty="0" err="1">
                          <a:ln>
                            <a:noFill/>
                          </a:ln>
                          <a:solidFill>
                            <a:srgbClr val="000000"/>
                          </a:solidFill>
                          <a:latin typeface="Times New Roman" pitchFamily="18"/>
                          <a:ea typeface="Arial Unicode MS" pitchFamily="34"/>
                          <a:cs typeface="Times New Roman" pitchFamily="18"/>
                        </a:rPr>
                        <a:t>repliky</a:t>
                      </a:r>
                      <a:r>
                        <a:rPr lang="en-GB" sz="1200" b="0" i="0" u="none" strike="noStrike" baseline="0" dirty="0">
                          <a:ln>
                            <a:noFill/>
                          </a:ln>
                          <a:solidFill>
                            <a:srgbClr val="000000"/>
                          </a:solidFill>
                          <a:latin typeface="Times New Roman" pitchFamily="18"/>
                          <a:ea typeface="Arial Unicode MS" pitchFamily="34"/>
                          <a:cs typeface="Times New Roman" pitchFamily="18"/>
                        </a:rPr>
                        <a:t>, ale je </a:t>
                      </a:r>
                      <a:r>
                        <a:rPr lang="en-GB" sz="1200" b="0" i="0" u="none" strike="noStrike" baseline="0" dirty="0" err="1">
                          <a:ln>
                            <a:noFill/>
                          </a:ln>
                          <a:solidFill>
                            <a:srgbClr val="000000"/>
                          </a:solidFill>
                          <a:latin typeface="Times New Roman" pitchFamily="18"/>
                          <a:ea typeface="Arial Unicode MS" pitchFamily="34"/>
                          <a:cs typeface="Times New Roman" pitchFamily="18"/>
                        </a:rPr>
                        <a:t>již</a:t>
                      </a:r>
                      <a:r>
                        <a:rPr lang="en-GB" sz="1200" b="0" i="0" u="none" strike="noStrike" baseline="0" dirty="0">
                          <a:ln>
                            <a:noFill/>
                          </a:ln>
                          <a:solidFill>
                            <a:srgbClr val="000000"/>
                          </a:solidFill>
                          <a:latin typeface="Times New Roman" pitchFamily="18"/>
                          <a:ea typeface="Arial Unicode MS" pitchFamily="34"/>
                          <a:cs typeface="Times New Roman" pitchFamily="18"/>
                        </a:rPr>
                        <a:t> </a:t>
                      </a:r>
                      <a:r>
                        <a:rPr lang="en-GB" sz="1200" b="0" i="0" u="none" strike="noStrike" baseline="0" dirty="0" err="1">
                          <a:ln>
                            <a:noFill/>
                          </a:ln>
                          <a:solidFill>
                            <a:srgbClr val="000000"/>
                          </a:solidFill>
                          <a:latin typeface="Times New Roman" pitchFamily="18"/>
                          <a:ea typeface="Arial Unicode MS" pitchFamily="34"/>
                          <a:cs typeface="Times New Roman" pitchFamily="18"/>
                        </a:rPr>
                        <a:t>obtížné</a:t>
                      </a:r>
                      <a:r>
                        <a:rPr lang="en-GB" sz="1200" b="0" i="0" u="none" strike="noStrike" baseline="0" dirty="0">
                          <a:ln>
                            <a:noFill/>
                          </a:ln>
                          <a:solidFill>
                            <a:srgbClr val="000000"/>
                          </a:solidFill>
                          <a:latin typeface="Times New Roman" pitchFamily="18"/>
                          <a:ea typeface="Arial Unicode MS" pitchFamily="34"/>
                          <a:cs typeface="Times New Roman" pitchFamily="18"/>
                        </a:rPr>
                        <a:t> </a:t>
                      </a:r>
                      <a:r>
                        <a:rPr lang="en-GB" sz="1200" b="0" i="0" u="none" strike="noStrike" baseline="0" dirty="0" err="1">
                          <a:ln>
                            <a:noFill/>
                          </a:ln>
                          <a:solidFill>
                            <a:srgbClr val="000000"/>
                          </a:solidFill>
                          <a:latin typeface="Times New Roman" pitchFamily="18"/>
                          <a:ea typeface="Arial Unicode MS" pitchFamily="34"/>
                          <a:cs typeface="Times New Roman" pitchFamily="18"/>
                        </a:rPr>
                        <a:t>ze</a:t>
                      </a:r>
                      <a:r>
                        <a:rPr lang="en-GB" sz="1200" b="0" i="0" u="none" strike="noStrike" baseline="0" dirty="0">
                          <a:ln>
                            <a:noFill/>
                          </a:ln>
                          <a:solidFill>
                            <a:srgbClr val="000000"/>
                          </a:solidFill>
                          <a:latin typeface="Times New Roman" pitchFamily="18"/>
                          <a:ea typeface="Arial Unicode MS" pitchFamily="34"/>
                          <a:cs typeface="Times New Roman" pitchFamily="18"/>
                        </a:rPr>
                        <a:t> </a:t>
                      </a:r>
                      <a:r>
                        <a:rPr lang="en-GB" sz="1200" b="0" i="0" u="none" strike="noStrike" baseline="0" dirty="0" err="1">
                          <a:ln>
                            <a:noFill/>
                          </a:ln>
                          <a:solidFill>
                            <a:srgbClr val="000000"/>
                          </a:solidFill>
                          <a:latin typeface="Times New Roman" pitchFamily="18"/>
                          <a:ea typeface="Arial Unicode MS" pitchFamily="34"/>
                          <a:cs typeface="Times New Roman" pitchFamily="18"/>
                        </a:rPr>
                        <a:t>všech</a:t>
                      </a:r>
                      <a:r>
                        <a:rPr lang="en-GB" sz="1200" b="0" i="0" u="none" strike="noStrike" baseline="0" dirty="0">
                          <a:ln>
                            <a:noFill/>
                          </a:ln>
                          <a:solidFill>
                            <a:srgbClr val="000000"/>
                          </a:solidFill>
                          <a:latin typeface="Times New Roman" pitchFamily="18"/>
                          <a:ea typeface="Arial Unicode MS" pitchFamily="34"/>
                          <a:cs typeface="Times New Roman" pitchFamily="18"/>
                        </a:rPr>
                        <a:t> </a:t>
                      </a:r>
                      <a:r>
                        <a:rPr lang="en-GB" sz="1200" b="1" i="0" u="none" strike="noStrike" baseline="0" dirty="0" err="1">
                          <a:ln>
                            <a:noFill/>
                          </a:ln>
                          <a:solidFill>
                            <a:srgbClr val="000000"/>
                          </a:solidFill>
                          <a:latin typeface="Times New Roman" pitchFamily="18"/>
                          <a:ea typeface="Arial Unicode MS" pitchFamily="34"/>
                          <a:cs typeface="Times New Roman" pitchFamily="18"/>
                        </a:rPr>
                        <a:t>replik</a:t>
                      </a:r>
                      <a:r>
                        <a:rPr lang="en-GB" sz="1200" b="0" i="0" u="none" strike="noStrike" baseline="0" dirty="0">
                          <a:ln>
                            <a:noFill/>
                          </a:ln>
                          <a:solidFill>
                            <a:srgbClr val="000000"/>
                          </a:solidFill>
                          <a:latin typeface="Times New Roman" pitchFamily="18"/>
                          <a:ea typeface="Arial Unicode MS" pitchFamily="34"/>
                          <a:cs typeface="Times New Roman CE" pitchFamily="18"/>
                        </a:rPr>
                        <a:t> a </a:t>
                      </a:r>
                      <a:r>
                        <a:rPr lang="en-GB" sz="1200" b="0" i="0" u="none" strike="noStrike" baseline="0" dirty="0" err="1">
                          <a:ln>
                            <a:noFill/>
                          </a:ln>
                          <a:solidFill>
                            <a:srgbClr val="000000"/>
                          </a:solidFill>
                          <a:latin typeface="Times New Roman" pitchFamily="18"/>
                          <a:ea typeface="Arial Unicode MS" pitchFamily="34"/>
                          <a:cs typeface="Times New Roman CE" pitchFamily="18"/>
                        </a:rPr>
                        <a:t>činů</a:t>
                      </a:r>
                      <a:r>
                        <a:rPr lang="en-GB" sz="1200" b="0" i="0" u="none" strike="noStrike" baseline="0" dirty="0">
                          <a:ln>
                            <a:noFill/>
                          </a:ln>
                          <a:solidFill>
                            <a:srgbClr val="000000"/>
                          </a:solidFill>
                          <a:latin typeface="Times New Roman" pitchFamily="18"/>
                          <a:ea typeface="Arial Unicode MS" pitchFamily="34"/>
                          <a:cs typeface="Times New Roman CE" pitchFamily="18"/>
                        </a:rPr>
                        <a:t> </a:t>
                      </a:r>
                      <a:r>
                        <a:rPr lang="en-GB" sz="1200" b="0" i="0" u="none" strike="noStrike" baseline="0" dirty="0" err="1">
                          <a:ln>
                            <a:noFill/>
                          </a:ln>
                          <a:solidFill>
                            <a:srgbClr val="000000"/>
                          </a:solidFill>
                          <a:latin typeface="Times New Roman" pitchFamily="18"/>
                          <a:ea typeface="Arial Unicode MS" pitchFamily="34"/>
                          <a:cs typeface="Times New Roman CE" pitchFamily="18"/>
                        </a:rPr>
                        <a:t>postavy</a:t>
                      </a:r>
                      <a:r>
                        <a:rPr lang="en-GB" sz="1200" b="0" i="0" u="none" strike="noStrike" baseline="0" dirty="0">
                          <a:ln>
                            <a:noFill/>
                          </a:ln>
                          <a:solidFill>
                            <a:srgbClr val="000000"/>
                          </a:solidFill>
                          <a:latin typeface="Times New Roman" pitchFamily="18"/>
                          <a:ea typeface="Arial Unicode MS" pitchFamily="34"/>
                          <a:cs typeface="Times New Roman CE" pitchFamily="18"/>
                        </a:rPr>
                        <a:t> </a:t>
                      </a:r>
                      <a:r>
                        <a:rPr lang="en-GB" sz="1200" b="0" i="0" u="none" strike="noStrike" baseline="0" dirty="0" err="1">
                          <a:ln>
                            <a:noFill/>
                          </a:ln>
                          <a:solidFill>
                            <a:srgbClr val="000000"/>
                          </a:solidFill>
                          <a:latin typeface="Times New Roman" pitchFamily="18"/>
                          <a:ea typeface="Arial Unicode MS" pitchFamily="34"/>
                          <a:cs typeface="Times New Roman CE" pitchFamily="18"/>
                        </a:rPr>
                        <a:t>si</a:t>
                      </a:r>
                      <a:r>
                        <a:rPr lang="en-GB" sz="1200" b="0" i="0" u="none" strike="noStrike" baseline="0" dirty="0">
                          <a:ln>
                            <a:noFill/>
                          </a:ln>
                          <a:solidFill>
                            <a:srgbClr val="000000"/>
                          </a:solidFill>
                          <a:latin typeface="Times New Roman" pitchFamily="18"/>
                          <a:ea typeface="Arial Unicode MS" pitchFamily="34"/>
                          <a:cs typeface="Times New Roman CE" pitchFamily="18"/>
                        </a:rPr>
                        <a:t> </a:t>
                      </a:r>
                      <a:r>
                        <a:rPr lang="en-GB" sz="1200" b="0" i="0" u="none" strike="noStrike" baseline="0" dirty="0" err="1">
                          <a:ln>
                            <a:noFill/>
                          </a:ln>
                          <a:solidFill>
                            <a:srgbClr val="000000"/>
                          </a:solidFill>
                          <a:latin typeface="Times New Roman" pitchFamily="18"/>
                          <a:ea typeface="Arial Unicode MS" pitchFamily="34"/>
                          <a:cs typeface="Times New Roman CE" pitchFamily="18"/>
                        </a:rPr>
                        <a:t>představit</a:t>
                      </a:r>
                      <a:r>
                        <a:rPr lang="en-GB" sz="1200" b="0" i="0" u="none" strike="noStrike" baseline="0" dirty="0">
                          <a:ln>
                            <a:noFill/>
                          </a:ln>
                          <a:solidFill>
                            <a:srgbClr val="000000"/>
                          </a:solidFill>
                          <a:latin typeface="Times New Roman" pitchFamily="18"/>
                          <a:ea typeface="Arial Unicode MS" pitchFamily="34"/>
                          <a:cs typeface="Times New Roman CE" pitchFamily="18"/>
                        </a:rPr>
                        <a:t> </a:t>
                      </a:r>
                      <a:r>
                        <a:rPr lang="en-GB" sz="1200" b="0" i="0" u="none" strike="noStrike" baseline="0" dirty="0" err="1">
                          <a:ln>
                            <a:noFill/>
                          </a:ln>
                          <a:solidFill>
                            <a:srgbClr val="000000"/>
                          </a:solidFill>
                          <a:latin typeface="Times New Roman" pitchFamily="18"/>
                          <a:ea typeface="Arial Unicode MS" pitchFamily="34"/>
                          <a:cs typeface="Times New Roman CE" pitchFamily="18"/>
                        </a:rPr>
                        <a:t>její</a:t>
                      </a:r>
                      <a:r>
                        <a:rPr lang="en-GB" sz="1200" b="0" i="0" u="none" strike="noStrike" baseline="0" dirty="0">
                          <a:ln>
                            <a:noFill/>
                          </a:ln>
                          <a:solidFill>
                            <a:srgbClr val="000000"/>
                          </a:solidFill>
                          <a:latin typeface="Times New Roman" pitchFamily="18"/>
                          <a:ea typeface="Arial Unicode MS" pitchFamily="34"/>
                          <a:cs typeface="Times New Roman CE" pitchFamily="18"/>
                        </a:rPr>
                        <a:t> </a:t>
                      </a:r>
                      <a:r>
                        <a:rPr lang="en-GB" sz="1200" b="0" i="0" u="none" strike="noStrike" baseline="0" dirty="0" err="1">
                          <a:ln>
                            <a:noFill/>
                          </a:ln>
                          <a:solidFill>
                            <a:srgbClr val="000000"/>
                          </a:solidFill>
                          <a:latin typeface="Times New Roman" pitchFamily="18"/>
                          <a:ea typeface="Arial Unicode MS" pitchFamily="34"/>
                          <a:cs typeface="Times New Roman CE" pitchFamily="18"/>
                        </a:rPr>
                        <a:t>charakter</a:t>
                      </a:r>
                      <a:r>
                        <a:rPr lang="en-GB" sz="1200" b="0" i="0" u="none" strike="noStrike" baseline="0" dirty="0">
                          <a:ln>
                            <a:noFill/>
                          </a:ln>
                          <a:solidFill>
                            <a:srgbClr val="000000"/>
                          </a:solidFill>
                          <a:latin typeface="Times New Roman" pitchFamily="18"/>
                          <a:ea typeface="Arial Unicode MS" pitchFamily="34"/>
                          <a:cs typeface="Times New Roman CE" pitchFamily="18"/>
                        </a:rPr>
                        <a:t>.</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200" b="0" i="0" u="none" strike="noStrike" baseline="0" dirty="0">
                          <a:ln>
                            <a:noFill/>
                          </a:ln>
                          <a:solidFill>
                            <a:srgbClr val="0000FF"/>
                          </a:solidFill>
                          <a:latin typeface="Times New Roman" pitchFamily="18"/>
                          <a:ea typeface="Arial Unicode MS" pitchFamily="34"/>
                          <a:cs typeface="Times New Roman" pitchFamily="18"/>
                        </a:rPr>
                        <a:t>It is not too difficult, for example, to apprehend the stylistic tone of a particular </a:t>
                      </a:r>
                      <a:r>
                        <a:rPr lang="en-GB" sz="1200" b="1" i="0" u="none" strike="noStrike" baseline="0" dirty="0">
                          <a:ln>
                            <a:noFill/>
                          </a:ln>
                          <a:solidFill>
                            <a:srgbClr val="0000FF"/>
                          </a:solidFill>
                          <a:latin typeface="Times New Roman" pitchFamily="18"/>
                          <a:ea typeface="Arial Unicode MS" pitchFamily="34"/>
                          <a:cs typeface="Times New Roman" pitchFamily="18"/>
                        </a:rPr>
                        <a:t>utterance</a:t>
                      </a:r>
                      <a:r>
                        <a:rPr lang="en-GB" sz="1200" b="0" i="0" u="none" strike="noStrike" baseline="0" dirty="0">
                          <a:ln>
                            <a:noFill/>
                          </a:ln>
                          <a:solidFill>
                            <a:srgbClr val="0000FF"/>
                          </a:solidFill>
                          <a:latin typeface="Times New Roman" pitchFamily="18"/>
                          <a:ea typeface="Arial Unicode MS" pitchFamily="34"/>
                          <a:cs typeface="Times New Roman" pitchFamily="18"/>
                        </a:rPr>
                        <a:t> in the dialogue, but it is difficult to form a notion of a given character’s nature from the sum of all their </a:t>
                      </a:r>
                      <a:r>
                        <a:rPr lang="en-GB" sz="1200" b="1" i="0" u="none" strike="noStrike" baseline="0" dirty="0">
                          <a:ln>
                            <a:noFill/>
                          </a:ln>
                          <a:solidFill>
                            <a:srgbClr val="0000FF"/>
                          </a:solidFill>
                          <a:latin typeface="Times New Roman" pitchFamily="18"/>
                          <a:ea typeface="Arial Unicode MS" pitchFamily="34"/>
                          <a:cs typeface="Times New Roman" pitchFamily="18"/>
                        </a:rPr>
                        <a:t>utterances</a:t>
                      </a:r>
                      <a:r>
                        <a:rPr lang="en-GB" sz="1200" b="0" i="0" u="none" strike="noStrike" baseline="0" dirty="0">
                          <a:ln>
                            <a:noFill/>
                          </a:ln>
                          <a:solidFill>
                            <a:srgbClr val="0000FF"/>
                          </a:solidFill>
                          <a:latin typeface="Times New Roman" pitchFamily="18"/>
                          <a:ea typeface="Arial Unicode MS" pitchFamily="34"/>
                          <a:cs typeface="Times New Roman" pitchFamily="18"/>
                        </a:rPr>
                        <a:t> and actions.</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de-DE" sz="1200" b="0" i="0" u="none" strike="noStrike" baseline="0" dirty="0">
                          <a:ln>
                            <a:noFill/>
                          </a:ln>
                          <a:solidFill>
                            <a:srgbClr val="008000"/>
                          </a:solidFill>
                          <a:latin typeface="Times New Roman" pitchFamily="18"/>
                          <a:ea typeface="Arial Unicode MS" pitchFamily="34"/>
                          <a:cs typeface="Times New Roman" pitchFamily="18"/>
                        </a:rPr>
                        <a:t>Es ist beispielsweise nicht allzu schwierig, den Stilwert einer </a:t>
                      </a:r>
                      <a:r>
                        <a:rPr lang="de-DE" sz="1200" b="1" i="0" u="none" strike="noStrike" baseline="0" dirty="0">
                          <a:ln>
                            <a:noFill/>
                          </a:ln>
                          <a:solidFill>
                            <a:srgbClr val="008000"/>
                          </a:solidFill>
                          <a:latin typeface="Times New Roman" pitchFamily="18"/>
                          <a:ea typeface="Arial Unicode MS" pitchFamily="34"/>
                          <a:cs typeface="Times New Roman" pitchFamily="18"/>
                        </a:rPr>
                        <a:t>Replik</a:t>
                      </a:r>
                      <a:r>
                        <a:rPr lang="de-DE" sz="1200" b="0" i="0" u="none" strike="noStrike" baseline="0" dirty="0">
                          <a:ln>
                            <a:noFill/>
                          </a:ln>
                          <a:solidFill>
                            <a:srgbClr val="008000"/>
                          </a:solidFill>
                          <a:latin typeface="Times New Roman" pitchFamily="18"/>
                          <a:ea typeface="Arial Unicode MS" pitchFamily="34"/>
                          <a:cs typeface="Times New Roman" pitchFamily="18"/>
                        </a:rPr>
                        <a:t> allein zu verstehen, aber es ist bereits schwer, aus allen </a:t>
                      </a:r>
                      <a:r>
                        <a:rPr lang="de-DE" sz="1200" b="1" i="0" u="none" strike="noStrike" baseline="0" dirty="0">
                          <a:ln>
                            <a:noFill/>
                          </a:ln>
                          <a:solidFill>
                            <a:srgbClr val="008000"/>
                          </a:solidFill>
                          <a:latin typeface="Times New Roman" pitchFamily="18"/>
                          <a:ea typeface="Arial Unicode MS" pitchFamily="34"/>
                          <a:cs typeface="Times New Roman" pitchFamily="18"/>
                        </a:rPr>
                        <a:t>Repliken</a:t>
                      </a:r>
                      <a:r>
                        <a:rPr lang="de-DE" sz="1200" b="0" i="0" u="none" strike="noStrike" baseline="0" dirty="0">
                          <a:ln>
                            <a:noFill/>
                          </a:ln>
                          <a:solidFill>
                            <a:srgbClr val="008000"/>
                          </a:solidFill>
                          <a:latin typeface="Times New Roman" pitchFamily="18"/>
                          <a:ea typeface="Arial Unicode MS" pitchFamily="34"/>
                          <a:cs typeface="Times New Roman" pitchFamily="18"/>
                        </a:rPr>
                        <a:t> und Handlungen sich die Vorstellung von dem Charakter einer Gestalt zu bilden.</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ru-RU" sz="1200" b="0" i="0" u="none" strike="noStrike" baseline="0" dirty="0">
                          <a:ln>
                            <a:noFill/>
                          </a:ln>
                          <a:solidFill>
                            <a:srgbClr val="993300"/>
                          </a:solidFill>
                          <a:latin typeface="Times New Roman Cyr" pitchFamily="18"/>
                          <a:ea typeface="Arial Unicode MS" pitchFamily="34"/>
                          <a:cs typeface="Times New Roman Cyr" pitchFamily="18"/>
                        </a:rPr>
                        <a:t>Не составляет труда, например, схватить стилистический строй одной </a:t>
                      </a:r>
                      <a:r>
                        <a:rPr lang="ru-RU" sz="1200" b="1" i="0" u="none" strike="noStrike" baseline="0" dirty="0">
                          <a:ln>
                            <a:noFill/>
                          </a:ln>
                          <a:solidFill>
                            <a:srgbClr val="993300"/>
                          </a:solidFill>
                          <a:latin typeface="Times New Roman Cyr" pitchFamily="18"/>
                          <a:ea typeface="Arial Unicode MS" pitchFamily="34"/>
                          <a:cs typeface="Times New Roman Cyr" pitchFamily="18"/>
                        </a:rPr>
                        <a:t>реплики</a:t>
                      </a:r>
                      <a:r>
                        <a:rPr lang="ru-RU" sz="1200" b="0" i="0" u="none" strike="noStrike" baseline="0" dirty="0">
                          <a:ln>
                            <a:noFill/>
                          </a:ln>
                          <a:solidFill>
                            <a:srgbClr val="993300"/>
                          </a:solidFill>
                          <a:latin typeface="Times New Roman Cyr" pitchFamily="18"/>
                          <a:ea typeface="Arial Unicode MS" pitchFamily="34"/>
                          <a:cs typeface="Times New Roman Cyr" pitchFamily="18"/>
                        </a:rPr>
                        <a:t>; но трудно из всех </a:t>
                      </a:r>
                      <a:r>
                        <a:rPr lang="ru-RU" sz="1200" b="1" i="0" u="none" strike="noStrike" baseline="0" dirty="0">
                          <a:ln>
                            <a:noFill/>
                          </a:ln>
                          <a:solidFill>
                            <a:srgbClr val="993300"/>
                          </a:solidFill>
                          <a:latin typeface="Times New Roman Cyr" pitchFamily="18"/>
                          <a:ea typeface="Arial Unicode MS" pitchFamily="34"/>
                          <a:cs typeface="Times New Roman Cyr" pitchFamily="18"/>
                        </a:rPr>
                        <a:t>реплик</a:t>
                      </a:r>
                      <a:r>
                        <a:rPr lang="ru-RU" sz="1200" b="0" i="0" u="none" strike="noStrike" baseline="0" dirty="0">
                          <a:ln>
                            <a:noFill/>
                          </a:ln>
                          <a:solidFill>
                            <a:srgbClr val="993300"/>
                          </a:solidFill>
                          <a:latin typeface="Times New Roman Cyr" pitchFamily="18"/>
                          <a:ea typeface="Arial Unicode MS" pitchFamily="34"/>
                          <a:cs typeface="Times New Roman Cyr" pitchFamily="18"/>
                        </a:rPr>
                        <a:t> и действий персонажа составить себе представление о его характере.</a:t>
                      </a:r>
                    </a:p>
                  </a:txBody>
                  <a:tcPr/>
                </a:tc>
              </a:tr>
            </a:tbl>
          </a:graphicData>
        </a:graphic>
      </p:graphicFrame>
    </p:spTree>
  </p:cSld>
  <p:clrMapOvr>
    <a:masterClrMapping/>
  </p:clrMapOvr>
  <p:transition>
    <p:pull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name="page33">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pPr lvl="0"/>
            <a:r>
              <a:rPr lang="en-GB" smtClean="0"/>
              <a:t>InterCorp Workshop  září 2013   patrickcorness.wordpress.com</a:t>
            </a:r>
            <a:endParaRPr lang="en-GB"/>
          </a:p>
        </p:txBody>
      </p:sp>
      <p:sp>
        <p:nvSpPr>
          <p:cNvPr id="2" name="Title 1"/>
          <p:cNvSpPr txBox="1">
            <a:spLocks noGrp="1"/>
          </p:cNvSpPr>
          <p:nvPr>
            <p:ph type="title" idx="4294967295"/>
          </p:nvPr>
        </p:nvSpPr>
        <p:spPr>
          <a:xfrm>
            <a:off x="454416" y="331197"/>
            <a:ext cx="8163887" cy="1202510"/>
          </a:xfrm>
        </p:spPr>
        <p:txBody>
          <a:bodyPr wrap="square" anchorCtr="0">
            <a:spAutoFit/>
          </a:bodyPr>
          <a:lstStyle/>
          <a:p>
            <a:pPr lvl="0"/>
            <a:r>
              <a:rPr lang="en-GB" sz="2000" dirty="0" err="1" smtClean="0"/>
              <a:t>vyhledávání</a:t>
            </a:r>
            <a:r>
              <a:rPr lang="en-GB" sz="2000" dirty="0" smtClean="0"/>
              <a:t> </a:t>
            </a:r>
            <a:r>
              <a:rPr lang="en-GB" sz="2000" dirty="0"/>
              <a:t>a </a:t>
            </a:r>
            <a:r>
              <a:rPr lang="en-GB" sz="2000" dirty="0" err="1"/>
              <a:t>čtyřjazyčný</a:t>
            </a:r>
            <a:r>
              <a:rPr lang="en-GB" sz="2000" dirty="0"/>
              <a:t> </a:t>
            </a:r>
            <a:r>
              <a:rPr lang="en-GB" sz="2000" dirty="0" err="1"/>
              <a:t>výstup</a:t>
            </a:r>
            <a:r>
              <a:rPr lang="en-GB" sz="2000" dirty="0"/>
              <a:t/>
            </a:r>
            <a:br>
              <a:rPr lang="en-GB" sz="2000" dirty="0"/>
            </a:br>
            <a:r>
              <a:rPr lang="en-GB" sz="2000" dirty="0" err="1"/>
              <a:t>angličtina</a:t>
            </a:r>
            <a:r>
              <a:rPr lang="en-GB" sz="2000" dirty="0"/>
              <a:t>/</a:t>
            </a:r>
            <a:r>
              <a:rPr lang="en-GB" sz="2000" dirty="0" err="1"/>
              <a:t>ostatní</a:t>
            </a:r>
            <a:r>
              <a:rPr lang="en-GB" sz="2000" dirty="0"/>
              <a:t> </a:t>
            </a:r>
            <a:r>
              <a:rPr lang="en-GB" sz="2000" dirty="0" err="1"/>
              <a:t>jazyky</a:t>
            </a:r>
            <a:r>
              <a:rPr lang="en-GB" sz="2000" dirty="0"/>
              <a:t/>
            </a:r>
            <a:br>
              <a:rPr lang="en-GB" sz="2000" dirty="0"/>
            </a:br>
            <a:r>
              <a:rPr lang="en-GB" sz="1600" dirty="0" err="1" smtClean="0"/>
              <a:t>a</a:t>
            </a:r>
            <a:r>
              <a:rPr lang="en-GB" sz="1600" i="1" dirty="0" err="1" smtClean="0"/>
              <a:t>ktuální</a:t>
            </a:r>
            <a:r>
              <a:rPr lang="en-GB" sz="1600" i="1" dirty="0" smtClean="0"/>
              <a:t> </a:t>
            </a:r>
            <a:r>
              <a:rPr lang="en-GB" sz="1600" i="1" dirty="0"/>
              <a:t>= topical, contemporaneous, up-to-date</a:t>
            </a:r>
            <a:br>
              <a:rPr lang="en-GB" sz="1600" i="1" dirty="0"/>
            </a:br>
            <a:r>
              <a:rPr lang="en-GB" sz="1600" i="1" dirty="0" err="1"/>
              <a:t>aktualizace</a:t>
            </a:r>
            <a:r>
              <a:rPr lang="en-GB" sz="1600" i="1" dirty="0"/>
              <a:t> = </a:t>
            </a:r>
            <a:r>
              <a:rPr lang="en-GB" sz="1600" i="1" dirty="0" err="1"/>
              <a:t>contemporisation</a:t>
            </a:r>
            <a:r>
              <a:rPr lang="en-GB" sz="1600" i="1" dirty="0"/>
              <a:t>, </a:t>
            </a:r>
            <a:r>
              <a:rPr lang="en-GB" sz="1600" i="1" dirty="0" smtClean="0"/>
              <a:t>up-dating</a:t>
            </a:r>
            <a:endParaRPr lang="en-GB" sz="3600" dirty="0"/>
          </a:p>
        </p:txBody>
      </p:sp>
      <p:graphicFrame>
        <p:nvGraphicFramePr>
          <p:cNvPr id="4" name="Table 3"/>
          <p:cNvGraphicFramePr>
            <a:graphicFrameLocks noGrp="1"/>
          </p:cNvGraphicFramePr>
          <p:nvPr>
            <p:extLst>
              <p:ext uri="{D42A27DB-BD31-4B8C-83A1-F6EECF244321}">
                <p14:modId xmlns:p14="http://schemas.microsoft.com/office/powerpoint/2010/main" val="772912704"/>
              </p:ext>
            </p:extLst>
          </p:nvPr>
        </p:nvGraphicFramePr>
        <p:xfrm>
          <a:off x="538200" y="2169969"/>
          <a:ext cx="7920000" cy="2659680"/>
        </p:xfrm>
        <a:graphic>
          <a:graphicData uri="http://schemas.openxmlformats.org/drawingml/2006/table">
            <a:tbl>
              <a:tblPr firstRow="1" bandRow="1"/>
              <a:tblGrid>
                <a:gridCol w="1979280"/>
                <a:gridCol w="1979280"/>
                <a:gridCol w="1979280"/>
                <a:gridCol w="1982160"/>
              </a:tblGrid>
              <a:tr h="134316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cs-CZ" sz="1200" b="0" i="0" u="none" strike="noStrike" baseline="0" dirty="0">
                          <a:ln>
                            <a:noFill/>
                          </a:ln>
                          <a:solidFill>
                            <a:srgbClr val="000000"/>
                          </a:solidFill>
                          <a:latin typeface="Times New Roman" pitchFamily="18"/>
                          <a:ea typeface="Arial Unicode MS" pitchFamily="34"/>
                          <a:cs typeface="Times New Roman CE" pitchFamily="18"/>
                        </a:rPr>
                        <a:t>Také překladatel se může odpoutat od překladatelské iluze</a:t>
                      </a:r>
                      <a:r>
                        <a:rPr lang="cs-CZ" sz="1200" b="0" i="0" u="none" strike="noStrike" baseline="0" dirty="0">
                          <a:ln>
                            <a:noFill/>
                          </a:ln>
                          <a:solidFill>
                            <a:srgbClr val="000000"/>
                          </a:solidFill>
                          <a:latin typeface="Times New Roman" pitchFamily="18"/>
                          <a:ea typeface="Arial Unicode MS" pitchFamily="34"/>
                          <a:cs typeface="Times New Roman" pitchFamily="18"/>
                        </a:rPr>
                        <a:t> … </a:t>
                      </a:r>
                      <a:r>
                        <a:rPr lang="cs-CZ" sz="1200" b="0" i="0" u="none" strike="noStrike" baseline="0" dirty="0">
                          <a:ln>
                            <a:noFill/>
                          </a:ln>
                          <a:solidFill>
                            <a:srgbClr val="000000"/>
                          </a:solidFill>
                          <a:latin typeface="Times New Roman" pitchFamily="18"/>
                          <a:ea typeface="Arial Unicode MS" pitchFamily="34"/>
                          <a:cs typeface="Times New Roman CE" pitchFamily="18"/>
                        </a:rPr>
                        <a:t>tím, že se obrací ke čtenáři </a:t>
                      </a:r>
                      <a:r>
                        <a:rPr lang="cs-CZ" sz="1200" b="0" i="0" u="none" strike="noStrike" baseline="0" dirty="0" err="1">
                          <a:ln>
                            <a:noFill/>
                          </a:ln>
                          <a:solidFill>
                            <a:srgbClr val="000000"/>
                          </a:solidFill>
                          <a:latin typeface="Times New Roman" pitchFamily="18"/>
                          <a:ea typeface="Arial Unicode MS" pitchFamily="34"/>
                          <a:cs typeface="Times New Roman CE" pitchFamily="18"/>
                        </a:rPr>
                        <a:t>sosobními</a:t>
                      </a:r>
                      <a:r>
                        <a:rPr lang="cs-CZ" sz="1200" b="0" i="0" u="none" strike="noStrike" baseline="0" dirty="0">
                          <a:ln>
                            <a:noFill/>
                          </a:ln>
                          <a:solidFill>
                            <a:srgbClr val="000000"/>
                          </a:solidFill>
                          <a:latin typeface="Times New Roman" pitchFamily="18"/>
                          <a:ea typeface="Arial Unicode MS" pitchFamily="34"/>
                          <a:cs typeface="Times New Roman CE" pitchFamily="18"/>
                        </a:rPr>
                        <a:t> a </a:t>
                      </a:r>
                      <a:r>
                        <a:rPr lang="cs-CZ" sz="1200" b="1" i="0" u="none" strike="noStrike" baseline="0" dirty="0">
                          <a:ln>
                            <a:noFill/>
                          </a:ln>
                          <a:solidFill>
                            <a:srgbClr val="000000"/>
                          </a:solidFill>
                          <a:latin typeface="Times New Roman" pitchFamily="18"/>
                          <a:ea typeface="Arial Unicode MS" pitchFamily="34"/>
                          <a:cs typeface="Times New Roman" pitchFamily="18"/>
                        </a:rPr>
                        <a:t>aktuálními</a:t>
                      </a:r>
                      <a:r>
                        <a:rPr lang="cs-CZ" sz="1200" b="0" i="0" u="none" strike="noStrike" baseline="0" dirty="0">
                          <a:ln>
                            <a:noFill/>
                          </a:ln>
                          <a:solidFill>
                            <a:srgbClr val="000000"/>
                          </a:solidFill>
                          <a:latin typeface="Times New Roman" pitchFamily="18"/>
                          <a:ea typeface="Arial Unicode MS" pitchFamily="34"/>
                          <a:cs typeface="Times New Roman" pitchFamily="18"/>
                        </a:rPr>
                        <a:t> narážkami.</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1200" b="0" i="0" u="none" strike="noStrike" baseline="0" dirty="0" smtClean="0">
                          <a:ln>
                            <a:noFill/>
                          </a:ln>
                          <a:solidFill>
                            <a:srgbClr val="0000FF"/>
                          </a:solidFill>
                          <a:latin typeface="Times New Roman" pitchFamily="18"/>
                          <a:ea typeface="Arial Unicode MS" pitchFamily="34"/>
                          <a:cs typeface="Times New Roman" pitchFamily="18"/>
                        </a:rPr>
                        <a:t>Translators can also abandon the translational illusion by… addressing readers with personal and </a:t>
                      </a:r>
                      <a:r>
                        <a:rPr lang="en-GB" sz="1200" b="1" i="0" u="none" strike="noStrike" baseline="0" dirty="0" smtClean="0">
                          <a:ln>
                            <a:noFill/>
                          </a:ln>
                          <a:solidFill>
                            <a:srgbClr val="0000FF"/>
                          </a:solidFill>
                          <a:latin typeface="Times New Roman" pitchFamily="18"/>
                          <a:ea typeface="Arial Unicode MS" pitchFamily="34"/>
                          <a:cs typeface="Times New Roman" pitchFamily="18"/>
                        </a:rPr>
                        <a:t>topical</a:t>
                      </a:r>
                      <a:r>
                        <a:rPr lang="en-GB" sz="1200" b="0" i="0" u="none" strike="noStrike" baseline="0" dirty="0" smtClean="0">
                          <a:ln>
                            <a:noFill/>
                          </a:ln>
                          <a:solidFill>
                            <a:srgbClr val="0000FF"/>
                          </a:solidFill>
                          <a:latin typeface="Times New Roman" pitchFamily="18"/>
                          <a:ea typeface="Arial Unicode MS" pitchFamily="34"/>
                          <a:cs typeface="Times New Roman" pitchFamily="18"/>
                        </a:rPr>
                        <a:t> allusions. </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de-DE" sz="1200" b="0" i="0" u="none" strike="noStrike" baseline="0" dirty="0" smtClean="0">
                          <a:ln>
                            <a:noFill/>
                          </a:ln>
                          <a:solidFill>
                            <a:srgbClr val="008000"/>
                          </a:solidFill>
                          <a:latin typeface="Times New Roman" pitchFamily="18"/>
                          <a:ea typeface="Arial Unicode MS" pitchFamily="34"/>
                          <a:cs typeface="Times New Roman" pitchFamily="18"/>
                        </a:rPr>
                        <a:t>Auch der </a:t>
                      </a:r>
                      <a:r>
                        <a:rPr lang="cs-CZ" sz="1200" b="0" i="0" u="none" strike="noStrike" kern="1200" baseline="0" dirty="0" err="1" smtClean="0">
                          <a:ln>
                            <a:noFill/>
                          </a:ln>
                          <a:solidFill>
                            <a:srgbClr val="008000"/>
                          </a:solidFill>
                          <a:latin typeface="Times New Roman" pitchFamily="18"/>
                          <a:ea typeface="Arial Unicode MS" pitchFamily="34"/>
                          <a:cs typeface="Times New Roman" pitchFamily="18"/>
                        </a:rPr>
                        <a:t>Übersetz</a:t>
                      </a:r>
                      <a:r>
                        <a:rPr lang="en-GB" sz="1200" b="0" i="0" u="none" strike="noStrike" kern="1200" baseline="0" dirty="0" err="1" smtClean="0">
                          <a:ln>
                            <a:noFill/>
                          </a:ln>
                          <a:solidFill>
                            <a:srgbClr val="008000"/>
                          </a:solidFill>
                          <a:latin typeface="Times New Roman" pitchFamily="18"/>
                          <a:ea typeface="Arial Unicode MS" pitchFamily="34"/>
                          <a:cs typeface="Times New Roman" pitchFamily="18"/>
                        </a:rPr>
                        <a:t>er</a:t>
                      </a:r>
                      <a:r>
                        <a:rPr lang="en-GB" sz="1200" b="0" i="0" u="none" strike="noStrike" kern="1200" baseline="0" dirty="0" smtClean="0">
                          <a:ln>
                            <a:noFill/>
                          </a:ln>
                          <a:solidFill>
                            <a:srgbClr val="008000"/>
                          </a:solidFill>
                          <a:latin typeface="Times New Roman" pitchFamily="18"/>
                          <a:ea typeface="Arial Unicode MS" pitchFamily="34"/>
                          <a:cs typeface="Times New Roman" pitchFamily="18"/>
                        </a:rPr>
                        <a:t> </a:t>
                      </a:r>
                      <a:r>
                        <a:rPr lang="en-GB" sz="1200" b="0" i="0" u="none" strike="noStrike" kern="1200" baseline="0" dirty="0" err="1" smtClean="0">
                          <a:ln>
                            <a:noFill/>
                          </a:ln>
                          <a:solidFill>
                            <a:srgbClr val="008000"/>
                          </a:solidFill>
                          <a:latin typeface="Times New Roman" pitchFamily="18"/>
                          <a:ea typeface="Arial Unicode MS" pitchFamily="34"/>
                          <a:cs typeface="Times New Roman" pitchFamily="18"/>
                        </a:rPr>
                        <a:t>kann</a:t>
                      </a:r>
                      <a:r>
                        <a:rPr lang="en-GB" sz="1200" b="0" i="0" u="none" strike="noStrike" kern="1200" baseline="0" dirty="0" smtClean="0">
                          <a:ln>
                            <a:noFill/>
                          </a:ln>
                          <a:solidFill>
                            <a:srgbClr val="008000"/>
                          </a:solidFill>
                          <a:latin typeface="Times New Roman" pitchFamily="18"/>
                          <a:ea typeface="Arial Unicode MS" pitchFamily="34"/>
                          <a:cs typeface="Times New Roman" pitchFamily="18"/>
                        </a:rPr>
                        <a:t> von der </a:t>
                      </a:r>
                      <a:r>
                        <a:rPr lang="de-DE" sz="1200" b="0" i="0" u="none" strike="noStrike" baseline="0" dirty="0" smtClean="0">
                          <a:ln>
                            <a:noFill/>
                          </a:ln>
                          <a:solidFill>
                            <a:srgbClr val="008000"/>
                          </a:solidFill>
                          <a:latin typeface="Times New Roman" pitchFamily="18"/>
                          <a:ea typeface="Arial Unicode MS" pitchFamily="34"/>
                          <a:cs typeface="Times New Roman" pitchFamily="18"/>
                        </a:rPr>
                        <a:t>übersetzerischen Illusion abschweifen , indem er ... den Leser mit persönlichen und aktuellen Anspielungen &gt;anspricht&lt;. </a:t>
                      </a:r>
                      <a:endParaRPr lang="de-DE" sz="1200" b="0" i="0" u="none" strike="noStrike" baseline="0" dirty="0">
                        <a:ln>
                          <a:noFill/>
                        </a:ln>
                        <a:solidFill>
                          <a:srgbClr val="000000"/>
                        </a:solidFill>
                        <a:latin typeface="Times New Roman" pitchFamily="18"/>
                        <a:ea typeface="Arial Unicode MS" pitchFamily="34"/>
                        <a:cs typeface="Times New Roman" pitchFamily="18"/>
                      </a:endParaRP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ru-RU" sz="1200" b="0" i="0" u="none" strike="noStrike" baseline="0" dirty="0" smtClean="0">
                          <a:ln>
                            <a:noFill/>
                          </a:ln>
                          <a:solidFill>
                            <a:srgbClr val="993300"/>
                          </a:solidFill>
                          <a:latin typeface="Times New Roman Cyr" pitchFamily="18"/>
                          <a:ea typeface="Arial Unicode MS" pitchFamily="34"/>
                          <a:cs typeface="Times New Roman Cyr" pitchFamily="18"/>
                        </a:rPr>
                        <a:t>И переводчик может разрушить иллюзию, </a:t>
                      </a:r>
                      <a:r>
                        <a:rPr lang="ru-RU" sz="1200" b="0" i="0" u="none" strike="noStrike" baseline="0" dirty="0" err="1" smtClean="0">
                          <a:ln>
                            <a:noFill/>
                          </a:ln>
                          <a:solidFill>
                            <a:srgbClr val="993300"/>
                          </a:solidFill>
                          <a:latin typeface="Times New Roman Cyr" pitchFamily="18"/>
                          <a:ea typeface="Arial Unicode MS" pitchFamily="34"/>
                          <a:cs typeface="Times New Roman Cyr" pitchFamily="18"/>
                        </a:rPr>
                        <a:t>разкрыв</a:t>
                      </a:r>
                      <a:r>
                        <a:rPr lang="ru-RU" sz="1200" b="0" i="0" u="none" strike="noStrike" baseline="0" dirty="0" smtClean="0">
                          <a:ln>
                            <a:noFill/>
                          </a:ln>
                          <a:solidFill>
                            <a:srgbClr val="993300"/>
                          </a:solidFill>
                          <a:latin typeface="Times New Roman Cyr" pitchFamily="18"/>
                          <a:ea typeface="Arial Unicode MS" pitchFamily="34"/>
                          <a:cs typeface="Times New Roman Cyr" pitchFamily="18"/>
                        </a:rPr>
                        <a:t> свое мировоззренческое кредо, … личными и </a:t>
                      </a:r>
                      <a:r>
                        <a:rPr lang="ru-RU" sz="1200" b="1" i="0" u="none" strike="noStrike" baseline="0" dirty="0" smtClean="0">
                          <a:ln>
                            <a:noFill/>
                          </a:ln>
                          <a:solidFill>
                            <a:srgbClr val="993300"/>
                          </a:solidFill>
                          <a:latin typeface="Times New Roman Cyr" pitchFamily="18"/>
                          <a:ea typeface="Arial Unicode MS" pitchFamily="34"/>
                          <a:cs typeface="Times New Roman Cyr" pitchFamily="18"/>
                        </a:rPr>
                        <a:t>актуальными</a:t>
                      </a:r>
                      <a:r>
                        <a:rPr lang="ru-RU" sz="1200" b="0" i="0" u="none" strike="noStrike" baseline="0" dirty="0" smtClean="0">
                          <a:ln>
                            <a:noFill/>
                          </a:ln>
                          <a:solidFill>
                            <a:srgbClr val="993300"/>
                          </a:solidFill>
                          <a:latin typeface="Times New Roman Cyr" pitchFamily="18"/>
                          <a:ea typeface="Arial Unicode MS" pitchFamily="34"/>
                          <a:cs typeface="Times New Roman Cyr" pitchFamily="18"/>
                        </a:rPr>
                        <a:t> намеками, </a:t>
                      </a:r>
                      <a:r>
                        <a:rPr lang="ru-RU" sz="1200" b="0" i="0" u="none" strike="noStrike" baseline="0" dirty="0" err="1" smtClean="0">
                          <a:ln>
                            <a:noFill/>
                          </a:ln>
                          <a:solidFill>
                            <a:srgbClr val="993300"/>
                          </a:solidFill>
                          <a:latin typeface="Times New Roman Cyr" pitchFamily="18"/>
                          <a:ea typeface="Arial Unicode MS" pitchFamily="34"/>
                          <a:cs typeface="Times New Roman Cyr" pitchFamily="18"/>
                        </a:rPr>
                        <a:t>обращеннми</a:t>
                      </a:r>
                      <a:r>
                        <a:rPr lang="ru-RU" sz="1200" b="0" i="0" u="none" strike="noStrike" baseline="0" dirty="0" smtClean="0">
                          <a:ln>
                            <a:noFill/>
                          </a:ln>
                          <a:solidFill>
                            <a:srgbClr val="993300"/>
                          </a:solidFill>
                          <a:latin typeface="Times New Roman Cyr" pitchFamily="18"/>
                          <a:ea typeface="Arial Unicode MS" pitchFamily="34"/>
                          <a:cs typeface="Times New Roman Cyr" pitchFamily="18"/>
                        </a:rPr>
                        <a:t> к читателю.</a:t>
                      </a:r>
                      <a:endParaRPr lang="ru-RU" sz="1200" b="0" i="0" u="none" strike="noStrike" baseline="0" dirty="0">
                        <a:ln>
                          <a:noFill/>
                        </a:ln>
                        <a:solidFill>
                          <a:srgbClr val="000000"/>
                        </a:solidFill>
                        <a:latin typeface="Times New Roman Cyr" pitchFamily="18"/>
                        <a:ea typeface="Arial Unicode MS" pitchFamily="34"/>
                        <a:cs typeface="Times New Roman Cyr" pitchFamily="18"/>
                      </a:endParaRPr>
                    </a:p>
                  </a:txBody>
                  <a:tcPr/>
                </a:tc>
              </a:tr>
              <a:tr h="128808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cs-CZ" sz="1200" b="0" i="0" u="none" strike="noStrike" baseline="0" dirty="0">
                          <a:ln>
                            <a:noFill/>
                          </a:ln>
                          <a:solidFill>
                            <a:srgbClr val="000000"/>
                          </a:solidFill>
                          <a:latin typeface="Times New Roman" pitchFamily="18"/>
                          <a:ea typeface="Arial Unicode MS" pitchFamily="34"/>
                          <a:cs typeface="Times New Roman" pitchFamily="18"/>
                        </a:rPr>
                        <a:t>Bez tohoto pracovního postupu se p</a:t>
                      </a:r>
                      <a:r>
                        <a:rPr lang="cs-CZ" sz="1200" b="0" i="0" u="none" strike="noStrike" baseline="0" dirty="0">
                          <a:ln>
                            <a:noFill/>
                          </a:ln>
                          <a:solidFill>
                            <a:srgbClr val="000000"/>
                          </a:solidFill>
                          <a:latin typeface="Times New Roman" pitchFamily="18"/>
                          <a:ea typeface="Arial Unicode MS" pitchFamily="34"/>
                          <a:cs typeface="Times New Roman CE" pitchFamily="18"/>
                        </a:rPr>
                        <a:t>ř</a:t>
                      </a:r>
                      <a:r>
                        <a:rPr lang="cs-CZ" sz="1200" b="0" i="0" u="none" strike="noStrike" baseline="0" dirty="0">
                          <a:ln>
                            <a:noFill/>
                          </a:ln>
                          <a:solidFill>
                            <a:srgbClr val="000000"/>
                          </a:solidFill>
                          <a:latin typeface="Times New Roman" pitchFamily="18"/>
                          <a:ea typeface="Arial Unicode MS" pitchFamily="34"/>
                          <a:cs typeface="Times New Roman" pitchFamily="18"/>
                        </a:rPr>
                        <a:t>ekladatel úpln</a:t>
                      </a:r>
                      <a:r>
                        <a:rPr lang="cs-CZ" sz="1200" b="0" i="0" u="none" strike="noStrike" baseline="0" dirty="0">
                          <a:ln>
                            <a:noFill/>
                          </a:ln>
                          <a:solidFill>
                            <a:srgbClr val="000000"/>
                          </a:solidFill>
                          <a:latin typeface="Times New Roman" pitchFamily="18"/>
                          <a:ea typeface="Arial Unicode MS" pitchFamily="34"/>
                          <a:cs typeface="Times New Roman CE" pitchFamily="18"/>
                        </a:rPr>
                        <a:t>ě </a:t>
                      </a:r>
                      <a:r>
                        <a:rPr lang="cs-CZ" sz="1200" b="0" i="0" u="none" strike="noStrike" baseline="0" dirty="0">
                          <a:ln>
                            <a:noFill/>
                          </a:ln>
                          <a:solidFill>
                            <a:srgbClr val="000000"/>
                          </a:solidFill>
                          <a:latin typeface="Times New Roman" pitchFamily="18"/>
                          <a:ea typeface="Arial Unicode MS" pitchFamily="34"/>
                          <a:cs typeface="Times New Roman" pitchFamily="18"/>
                        </a:rPr>
                        <a:t>neobejde nikdy ale jeho zneužívání vede </a:t>
                      </a:r>
                      <a:r>
                        <a:rPr lang="cs-CZ" sz="1200" b="0" i="0" u="none" strike="noStrike" baseline="0" dirty="0" err="1">
                          <a:ln>
                            <a:noFill/>
                          </a:ln>
                          <a:solidFill>
                            <a:srgbClr val="000000"/>
                          </a:solidFill>
                          <a:latin typeface="Times New Roman" pitchFamily="18"/>
                          <a:ea typeface="Arial Unicode MS" pitchFamily="34"/>
                          <a:cs typeface="Times New Roman" pitchFamily="18"/>
                        </a:rPr>
                        <a:t>kadaptaci</a:t>
                      </a:r>
                      <a:r>
                        <a:rPr lang="cs-CZ" sz="1200" b="0" i="0" u="none" strike="noStrike" baseline="0" dirty="0">
                          <a:ln>
                            <a:noFill/>
                          </a:ln>
                          <a:solidFill>
                            <a:srgbClr val="000000"/>
                          </a:solidFill>
                          <a:latin typeface="Times New Roman" pitchFamily="18"/>
                          <a:ea typeface="Arial Unicode MS" pitchFamily="34"/>
                          <a:cs typeface="Times New Roman" pitchFamily="18"/>
                        </a:rPr>
                        <a:t> a </a:t>
                      </a:r>
                      <a:r>
                        <a:rPr lang="cs-CZ" sz="1200" b="1" i="0" u="none" strike="noStrike" baseline="0" dirty="0">
                          <a:ln>
                            <a:noFill/>
                          </a:ln>
                          <a:solidFill>
                            <a:srgbClr val="000000"/>
                          </a:solidFill>
                          <a:latin typeface="Times New Roman" pitchFamily="18"/>
                          <a:ea typeface="Arial Unicode MS" pitchFamily="34"/>
                          <a:cs typeface="Times New Roman" pitchFamily="18"/>
                        </a:rPr>
                        <a:t>aktualizaci</a:t>
                      </a:r>
                      <a:r>
                        <a:rPr lang="cs-CZ" sz="1200" b="0" i="0" u="none" strike="noStrike" baseline="0" dirty="0">
                          <a:ln>
                            <a:noFill/>
                          </a:ln>
                          <a:solidFill>
                            <a:srgbClr val="000000"/>
                          </a:solidFill>
                          <a:latin typeface="Times New Roman" pitchFamily="18"/>
                          <a:ea typeface="Arial Unicode MS" pitchFamily="34"/>
                          <a:cs typeface="Times New Roman" pitchFamily="18"/>
                        </a:rPr>
                        <a:t>.</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1200" b="0" i="0" u="none" strike="noStrike" baseline="0" dirty="0" smtClean="0">
                          <a:ln>
                            <a:noFill/>
                          </a:ln>
                          <a:solidFill>
                            <a:srgbClr val="0000FF"/>
                          </a:solidFill>
                          <a:latin typeface="Times New Roman" pitchFamily="18"/>
                          <a:ea typeface="Arial Unicode MS" pitchFamily="34"/>
                          <a:cs typeface="Times New Roman" pitchFamily="18"/>
                        </a:rPr>
                        <a:t>Translators cannot ever avoid this procedure entirely, but its misuse leads to adaptation and </a:t>
                      </a:r>
                      <a:r>
                        <a:rPr lang="en-GB" sz="1200" b="1" i="0" u="none" strike="noStrike" baseline="0" dirty="0" err="1" smtClean="0">
                          <a:ln>
                            <a:noFill/>
                          </a:ln>
                          <a:solidFill>
                            <a:srgbClr val="0000FF"/>
                          </a:solidFill>
                          <a:latin typeface="Times New Roman" pitchFamily="18"/>
                          <a:ea typeface="Arial Unicode MS" pitchFamily="34"/>
                          <a:cs typeface="Times New Roman" pitchFamily="18"/>
                        </a:rPr>
                        <a:t>contemporisation</a:t>
                      </a:r>
                      <a:r>
                        <a:rPr lang="en-GB" sz="1200" b="0" i="0" u="none" strike="noStrike" baseline="0" dirty="0" smtClean="0">
                          <a:ln>
                            <a:noFill/>
                          </a:ln>
                          <a:solidFill>
                            <a:srgbClr val="0000FF"/>
                          </a:solidFill>
                          <a:latin typeface="Times New Roman" pitchFamily="18"/>
                          <a:ea typeface="Arial Unicode MS" pitchFamily="34"/>
                          <a:cs typeface="Times New Roman" pitchFamily="18"/>
                        </a:rPr>
                        <a:t>.  </a:t>
                      </a:r>
                      <a:endParaRPr lang="en-GB" sz="1200" b="0" i="0" u="none" strike="noStrike" baseline="0" dirty="0">
                        <a:ln>
                          <a:noFill/>
                        </a:ln>
                        <a:solidFill>
                          <a:srgbClr val="000000"/>
                        </a:solidFill>
                        <a:latin typeface="Times New Roman" pitchFamily="18"/>
                        <a:ea typeface="Arial Unicode MS" pitchFamily="34"/>
                        <a:cs typeface="Times New Roman" pitchFamily="18"/>
                      </a:endParaRP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de-DE" sz="1200" b="0" i="0" u="none" strike="noStrike" baseline="0" dirty="0" smtClean="0">
                          <a:ln>
                            <a:noFill/>
                          </a:ln>
                          <a:solidFill>
                            <a:srgbClr val="008000"/>
                          </a:solidFill>
                          <a:latin typeface="Times New Roman" pitchFamily="18"/>
                          <a:ea typeface="Arial Unicode MS" pitchFamily="34"/>
                          <a:cs typeface="Times New Roman" pitchFamily="18"/>
                        </a:rPr>
                        <a:t>Dieses Arbeitsverfahren kann der </a:t>
                      </a:r>
                      <a:r>
                        <a:rPr lang="cs-CZ" sz="1200" b="0" i="0" u="none" strike="noStrike" kern="1200" baseline="0" dirty="0" err="1" smtClean="0">
                          <a:ln>
                            <a:noFill/>
                          </a:ln>
                          <a:solidFill>
                            <a:srgbClr val="008000"/>
                          </a:solidFill>
                          <a:latin typeface="Times New Roman" pitchFamily="18"/>
                          <a:ea typeface="Arial Unicode MS" pitchFamily="34"/>
                          <a:cs typeface="Times New Roman" pitchFamily="18"/>
                        </a:rPr>
                        <a:t>Übersetz</a:t>
                      </a:r>
                      <a:r>
                        <a:rPr lang="en-GB" sz="1200" b="0" i="0" u="none" strike="noStrike" kern="1200" baseline="0" dirty="0" err="1" smtClean="0">
                          <a:ln>
                            <a:noFill/>
                          </a:ln>
                          <a:solidFill>
                            <a:srgbClr val="008000"/>
                          </a:solidFill>
                          <a:latin typeface="Times New Roman" pitchFamily="18"/>
                          <a:ea typeface="Arial Unicode MS" pitchFamily="34"/>
                          <a:cs typeface="Times New Roman" pitchFamily="18"/>
                        </a:rPr>
                        <a:t>er</a:t>
                      </a:r>
                      <a:r>
                        <a:rPr lang="en-GB" sz="1200" b="0" i="0" u="none" strike="noStrike" kern="1200" baseline="0" dirty="0" smtClean="0">
                          <a:ln>
                            <a:noFill/>
                          </a:ln>
                          <a:solidFill>
                            <a:srgbClr val="008000"/>
                          </a:solidFill>
                          <a:latin typeface="Times New Roman" pitchFamily="18"/>
                          <a:ea typeface="Arial Unicode MS" pitchFamily="34"/>
                          <a:cs typeface="Times New Roman" pitchFamily="18"/>
                        </a:rPr>
                        <a:t> </a:t>
                      </a:r>
                      <a:r>
                        <a:rPr lang="en-GB" sz="1200" b="0" i="0" u="none" strike="noStrike" kern="1200" baseline="0" dirty="0" err="1" smtClean="0">
                          <a:ln>
                            <a:noFill/>
                          </a:ln>
                          <a:solidFill>
                            <a:srgbClr val="008000"/>
                          </a:solidFill>
                          <a:latin typeface="Times New Roman" pitchFamily="18"/>
                          <a:ea typeface="Arial Unicode MS" pitchFamily="34"/>
                          <a:cs typeface="Times New Roman" pitchFamily="18"/>
                        </a:rPr>
                        <a:t>niemals</a:t>
                      </a:r>
                      <a:r>
                        <a:rPr lang="en-GB" sz="1200" b="0" i="0" u="none" strike="noStrike" kern="1200" baseline="0" dirty="0" smtClean="0">
                          <a:ln>
                            <a:noFill/>
                          </a:ln>
                          <a:solidFill>
                            <a:srgbClr val="008000"/>
                          </a:solidFill>
                          <a:latin typeface="Times New Roman" pitchFamily="18"/>
                          <a:ea typeface="Arial Unicode MS" pitchFamily="34"/>
                          <a:cs typeface="Times New Roman" pitchFamily="18"/>
                        </a:rPr>
                        <a:t> </a:t>
                      </a:r>
                      <a:r>
                        <a:rPr lang="en-GB" sz="1200" b="0" i="0" u="none" strike="noStrike" kern="1200" baseline="0" dirty="0" err="1" smtClean="0">
                          <a:ln>
                            <a:noFill/>
                          </a:ln>
                          <a:solidFill>
                            <a:srgbClr val="008000"/>
                          </a:solidFill>
                          <a:latin typeface="Times New Roman" pitchFamily="18"/>
                          <a:ea typeface="Arial Unicode MS" pitchFamily="34"/>
                          <a:cs typeface="Times New Roman" pitchFamily="18"/>
                        </a:rPr>
                        <a:t>ganz</a:t>
                      </a:r>
                      <a:r>
                        <a:rPr lang="en-GB" sz="1200" b="0" i="0" u="none" strike="noStrike" kern="1200" baseline="0" dirty="0" smtClean="0">
                          <a:ln>
                            <a:noFill/>
                          </a:ln>
                          <a:solidFill>
                            <a:srgbClr val="008000"/>
                          </a:solidFill>
                          <a:latin typeface="Times New Roman" pitchFamily="18"/>
                          <a:ea typeface="Arial Unicode MS" pitchFamily="34"/>
                          <a:cs typeface="Times New Roman" pitchFamily="18"/>
                        </a:rPr>
                        <a:t> </a:t>
                      </a:r>
                      <a:r>
                        <a:rPr lang="en-GB" sz="1200" b="0" i="0" u="none" strike="noStrike" kern="1200" baseline="0" dirty="0" err="1" smtClean="0">
                          <a:ln>
                            <a:noFill/>
                          </a:ln>
                          <a:solidFill>
                            <a:srgbClr val="008000"/>
                          </a:solidFill>
                          <a:latin typeface="Times New Roman" pitchFamily="18"/>
                          <a:ea typeface="Arial Unicode MS" pitchFamily="34"/>
                          <a:cs typeface="Times New Roman" pitchFamily="18"/>
                        </a:rPr>
                        <a:t>umgehen</a:t>
                      </a:r>
                      <a:r>
                        <a:rPr lang="en-GB" sz="1200" b="0" i="0" u="none" strike="noStrike" kern="1200" baseline="0" dirty="0" smtClean="0">
                          <a:ln>
                            <a:noFill/>
                          </a:ln>
                          <a:solidFill>
                            <a:srgbClr val="008000"/>
                          </a:solidFill>
                          <a:latin typeface="Times New Roman" pitchFamily="18"/>
                          <a:ea typeface="Arial Unicode MS" pitchFamily="34"/>
                          <a:cs typeface="Times New Roman" pitchFamily="18"/>
                        </a:rPr>
                        <a:t>, </a:t>
                      </a:r>
                      <a:r>
                        <a:rPr lang="en-GB" sz="1200" b="0" i="0" u="none" strike="noStrike" kern="1200" baseline="0" dirty="0" err="1" smtClean="0">
                          <a:ln>
                            <a:noFill/>
                          </a:ln>
                          <a:solidFill>
                            <a:srgbClr val="008000"/>
                          </a:solidFill>
                          <a:latin typeface="Times New Roman" pitchFamily="18"/>
                          <a:ea typeface="Arial Unicode MS" pitchFamily="34"/>
                          <a:cs typeface="Times New Roman" pitchFamily="18"/>
                        </a:rPr>
                        <a:t>sein</a:t>
                      </a:r>
                      <a:r>
                        <a:rPr lang="en-GB" sz="1200" b="0" i="0" u="none" strike="noStrike" kern="1200" baseline="0" dirty="0" smtClean="0">
                          <a:ln>
                            <a:noFill/>
                          </a:ln>
                          <a:solidFill>
                            <a:srgbClr val="008000"/>
                          </a:solidFill>
                          <a:latin typeface="Times New Roman" pitchFamily="18"/>
                          <a:ea typeface="Arial Unicode MS" pitchFamily="34"/>
                          <a:cs typeface="Times New Roman" pitchFamily="18"/>
                        </a:rPr>
                        <a:t> </a:t>
                      </a:r>
                      <a:r>
                        <a:rPr lang="en-GB" sz="1200" b="0" i="0" u="none" strike="noStrike" kern="1200" baseline="0" dirty="0" err="1" smtClean="0">
                          <a:ln>
                            <a:noFill/>
                          </a:ln>
                          <a:solidFill>
                            <a:srgbClr val="008000"/>
                          </a:solidFill>
                          <a:latin typeface="Times New Roman" pitchFamily="18"/>
                          <a:ea typeface="Arial Unicode MS" pitchFamily="34"/>
                          <a:cs typeface="Times New Roman" pitchFamily="18"/>
                        </a:rPr>
                        <a:t>Mi</a:t>
                      </a:r>
                      <a:r>
                        <a:rPr lang="de-DE" sz="1200" b="0" i="0" u="none" strike="noStrike" baseline="0" dirty="0" smtClean="0">
                          <a:ln>
                            <a:noFill/>
                          </a:ln>
                          <a:solidFill>
                            <a:srgbClr val="008000"/>
                          </a:solidFill>
                          <a:latin typeface="Times New Roman" pitchFamily="18"/>
                          <a:ea typeface="Arial Unicode MS" pitchFamily="34"/>
                          <a:cs typeface="Times New Roman" pitchFamily="18"/>
                        </a:rPr>
                        <a:t>ß</a:t>
                      </a:r>
                      <a:r>
                        <a:rPr lang="en-GB" sz="1200" b="0" i="0" u="none" strike="noStrike" kern="1200" baseline="0" dirty="0" err="1" smtClean="0">
                          <a:ln>
                            <a:noFill/>
                          </a:ln>
                          <a:solidFill>
                            <a:srgbClr val="008000"/>
                          </a:solidFill>
                          <a:latin typeface="Times New Roman" pitchFamily="18"/>
                          <a:ea typeface="Arial Unicode MS" pitchFamily="34"/>
                          <a:cs typeface="Times New Roman" pitchFamily="18"/>
                        </a:rPr>
                        <a:t>brauch</a:t>
                      </a:r>
                      <a:r>
                        <a:rPr lang="en-GB" sz="1200" b="0" i="0" u="none" strike="noStrike" kern="1200" baseline="0" dirty="0" smtClean="0">
                          <a:ln>
                            <a:noFill/>
                          </a:ln>
                          <a:solidFill>
                            <a:srgbClr val="008000"/>
                          </a:solidFill>
                          <a:latin typeface="Times New Roman" pitchFamily="18"/>
                          <a:ea typeface="Arial Unicode MS" pitchFamily="34"/>
                          <a:cs typeface="Times New Roman" pitchFamily="18"/>
                        </a:rPr>
                        <a:t> </a:t>
                      </a:r>
                      <a:r>
                        <a:rPr lang="de-DE" sz="1200" b="0" i="0" u="none" strike="noStrike" baseline="0" dirty="0" smtClean="0">
                          <a:ln>
                            <a:noFill/>
                          </a:ln>
                          <a:solidFill>
                            <a:srgbClr val="008000"/>
                          </a:solidFill>
                          <a:latin typeface="Times" pitchFamily="18"/>
                          <a:ea typeface="Arial Unicode MS" pitchFamily="34"/>
                          <a:cs typeface="Times New Roman" pitchFamily="18"/>
                        </a:rPr>
                        <a:t>füh</a:t>
                      </a:r>
                      <a:r>
                        <a:rPr lang="en-GB" sz="1200" b="0" i="0" u="none" strike="noStrike" kern="1200" baseline="0" dirty="0" err="1" smtClean="0">
                          <a:ln>
                            <a:noFill/>
                          </a:ln>
                          <a:solidFill>
                            <a:srgbClr val="008000"/>
                          </a:solidFill>
                          <a:latin typeface="Times New Roman" pitchFamily="18"/>
                          <a:ea typeface="Arial Unicode MS" pitchFamily="34"/>
                          <a:cs typeface="Times New Roman" pitchFamily="18"/>
                        </a:rPr>
                        <a:t>rt</a:t>
                      </a:r>
                      <a:r>
                        <a:rPr lang="en-GB" sz="1200" b="0" i="0" u="none" strike="noStrike" kern="1200" baseline="0" dirty="0" smtClean="0">
                          <a:ln>
                            <a:noFill/>
                          </a:ln>
                          <a:solidFill>
                            <a:srgbClr val="008000"/>
                          </a:solidFill>
                          <a:latin typeface="Times New Roman" pitchFamily="18"/>
                          <a:ea typeface="Arial Unicode MS" pitchFamily="34"/>
                          <a:cs typeface="Times New Roman" pitchFamily="18"/>
                        </a:rPr>
                        <a:t> </a:t>
                      </a:r>
                      <a:r>
                        <a:rPr lang="en-GB" sz="1200" b="0" i="0" u="none" strike="noStrike" kern="1200" baseline="0" dirty="0" err="1" smtClean="0">
                          <a:ln>
                            <a:noFill/>
                          </a:ln>
                          <a:solidFill>
                            <a:srgbClr val="008000"/>
                          </a:solidFill>
                          <a:latin typeface="Times New Roman" pitchFamily="18"/>
                          <a:ea typeface="Arial Unicode MS" pitchFamily="34"/>
                          <a:cs typeface="Times New Roman" pitchFamily="18"/>
                        </a:rPr>
                        <a:t>jedoch</a:t>
                      </a:r>
                      <a:r>
                        <a:rPr lang="en-GB" sz="1200" b="0" i="0" u="none" strike="noStrike" kern="1200" baseline="0" dirty="0" smtClean="0">
                          <a:ln>
                            <a:noFill/>
                          </a:ln>
                          <a:solidFill>
                            <a:srgbClr val="008000"/>
                          </a:solidFill>
                          <a:latin typeface="Times New Roman" pitchFamily="18"/>
                          <a:ea typeface="Arial Unicode MS" pitchFamily="34"/>
                          <a:cs typeface="Times New Roman" pitchFamily="18"/>
                        </a:rPr>
                        <a:t> </a:t>
                      </a:r>
                      <a:r>
                        <a:rPr lang="en-GB" sz="1200" b="0" i="0" u="none" strike="noStrike" kern="1200" baseline="0" dirty="0" err="1" smtClean="0">
                          <a:ln>
                            <a:noFill/>
                          </a:ln>
                          <a:solidFill>
                            <a:srgbClr val="008000"/>
                          </a:solidFill>
                          <a:latin typeface="Times New Roman" pitchFamily="18"/>
                          <a:ea typeface="Arial Unicode MS" pitchFamily="34"/>
                          <a:cs typeface="Times New Roman" pitchFamily="18"/>
                        </a:rPr>
                        <a:t>zur</a:t>
                      </a:r>
                      <a:r>
                        <a:rPr lang="en-GB" sz="1200" b="0" i="0" u="none" strike="noStrike" kern="1200" baseline="0" dirty="0" smtClean="0">
                          <a:ln>
                            <a:noFill/>
                          </a:ln>
                          <a:solidFill>
                            <a:srgbClr val="008000"/>
                          </a:solidFill>
                          <a:latin typeface="Times New Roman" pitchFamily="18"/>
                          <a:ea typeface="Arial Unicode MS" pitchFamily="34"/>
                          <a:cs typeface="Times New Roman" pitchFamily="18"/>
                        </a:rPr>
                        <a:t> Adaptation und </a:t>
                      </a:r>
                      <a:r>
                        <a:rPr lang="en-GB" sz="1200" b="1" i="0" u="none" strike="noStrike" kern="1200" baseline="0" dirty="0" err="1" smtClean="0">
                          <a:ln>
                            <a:noFill/>
                          </a:ln>
                          <a:solidFill>
                            <a:srgbClr val="008000"/>
                          </a:solidFill>
                          <a:latin typeface="Times New Roman" pitchFamily="18"/>
                          <a:ea typeface="Arial Unicode MS" pitchFamily="34"/>
                          <a:cs typeface="Times New Roman" pitchFamily="18"/>
                        </a:rPr>
                        <a:t>Aktualisierung</a:t>
                      </a:r>
                      <a:r>
                        <a:rPr lang="en-GB" sz="1200" b="0" i="0" u="none" strike="noStrike" kern="1200" baseline="0" dirty="0" smtClean="0">
                          <a:ln>
                            <a:noFill/>
                          </a:ln>
                          <a:solidFill>
                            <a:srgbClr val="008000"/>
                          </a:solidFill>
                          <a:latin typeface="Times New Roman" pitchFamily="18"/>
                          <a:ea typeface="Arial Unicode MS" pitchFamily="34"/>
                          <a:cs typeface="Times New Roman" pitchFamily="18"/>
                        </a:rPr>
                        <a:t>.</a:t>
                      </a:r>
                      <a:r>
                        <a:rPr lang="de-DE" sz="1200" b="0" i="0" u="none" strike="noStrike" baseline="0" dirty="0" smtClean="0">
                          <a:ln>
                            <a:noFill/>
                          </a:ln>
                          <a:solidFill>
                            <a:srgbClr val="008000"/>
                          </a:solidFill>
                          <a:latin typeface="Times New Roman" pitchFamily="18"/>
                          <a:ea typeface="Arial Unicode MS" pitchFamily="34"/>
                          <a:cs typeface="Times New Roman" pitchFamily="18"/>
                        </a:rPr>
                        <a:t> </a:t>
                      </a:r>
                      <a:endParaRPr lang="de-DE" sz="1200" b="0" i="0" u="none" strike="noStrike" baseline="0" dirty="0">
                        <a:ln>
                          <a:noFill/>
                        </a:ln>
                        <a:solidFill>
                          <a:srgbClr val="000000"/>
                        </a:solidFill>
                        <a:latin typeface="Times New Roman" pitchFamily="18"/>
                        <a:ea typeface="Arial Unicode MS" pitchFamily="34"/>
                        <a:cs typeface="Times New Roman" pitchFamily="18"/>
                      </a:endParaRP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ru-RU" sz="1200" b="0" i="0" u="none" strike="noStrike" baseline="0" dirty="0" smtClean="0">
                          <a:ln>
                            <a:noFill/>
                          </a:ln>
                          <a:solidFill>
                            <a:srgbClr val="993300"/>
                          </a:solidFill>
                          <a:latin typeface="Times New Roman Cyr" pitchFamily="18"/>
                          <a:ea typeface="Arial Unicode MS" pitchFamily="34"/>
                          <a:cs typeface="Times New Roman Cyr" pitchFamily="18"/>
                        </a:rPr>
                        <a:t>Без него переводчику не обойтись, но злоупотребление им ведет к пересказу и </a:t>
                      </a:r>
                      <a:r>
                        <a:rPr lang="ru-RU" sz="1200" b="1" i="0" u="none" strike="noStrike" baseline="0" dirty="0" err="1" smtClean="0">
                          <a:ln>
                            <a:noFill/>
                          </a:ln>
                          <a:solidFill>
                            <a:srgbClr val="993300"/>
                          </a:solidFill>
                          <a:latin typeface="Times New Roman Cyr" pitchFamily="18"/>
                          <a:ea typeface="Arial Unicode MS" pitchFamily="34"/>
                          <a:cs typeface="Times New Roman Cyr" pitchFamily="18"/>
                        </a:rPr>
                        <a:t>осовремениванию</a:t>
                      </a:r>
                      <a:r>
                        <a:rPr lang="ru-RU" sz="1200" b="0" i="0" u="none" strike="noStrike" baseline="0" dirty="0" smtClean="0">
                          <a:ln>
                            <a:noFill/>
                          </a:ln>
                          <a:solidFill>
                            <a:srgbClr val="993300"/>
                          </a:solidFill>
                          <a:latin typeface="Times New Roman Cyr" pitchFamily="18"/>
                          <a:ea typeface="Arial Unicode MS" pitchFamily="34"/>
                          <a:cs typeface="Times New Roman Cyr" pitchFamily="18"/>
                        </a:rPr>
                        <a:t>.</a:t>
                      </a:r>
                      <a:endParaRPr lang="ru-RU" sz="1200" b="0" i="0" u="none" strike="noStrike" baseline="0" dirty="0">
                        <a:ln>
                          <a:noFill/>
                        </a:ln>
                        <a:solidFill>
                          <a:srgbClr val="000000"/>
                        </a:solidFill>
                        <a:latin typeface="Times" pitchFamily="18"/>
                        <a:ea typeface="Arial Unicode MS" pitchFamily="34"/>
                        <a:cs typeface="Times New Roman" pitchFamily="18"/>
                      </a:endParaRPr>
                    </a:p>
                  </a:txBody>
                  <a:tcPr/>
                </a:tc>
              </a:tr>
            </a:tbl>
          </a:graphicData>
        </a:graphic>
      </p:graphicFrame>
    </p:spTree>
  </p:cSld>
  <p:clrMapOvr>
    <a:masterClrMapping/>
  </p:clrMapOvr>
  <p:transition>
    <p:pull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name="page34">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pPr lvl="0"/>
            <a:r>
              <a:rPr lang="en-GB" smtClean="0"/>
              <a:t>InterCorp Workshop  září 2013   patrickcorness.wordpress.com</a:t>
            </a:r>
            <a:endParaRPr lang="en-GB"/>
          </a:p>
        </p:txBody>
      </p:sp>
      <p:sp>
        <p:nvSpPr>
          <p:cNvPr id="2" name="Title 1"/>
          <p:cNvSpPr txBox="1">
            <a:spLocks noGrp="1"/>
          </p:cNvSpPr>
          <p:nvPr>
            <p:ph type="title" idx="4294967295"/>
          </p:nvPr>
        </p:nvSpPr>
        <p:spPr>
          <a:xfrm>
            <a:off x="650160" y="352843"/>
            <a:ext cx="7772400" cy="1202510"/>
          </a:xfrm>
        </p:spPr>
        <p:txBody>
          <a:bodyPr wrap="square" anchorCtr="0">
            <a:spAutoFit/>
          </a:bodyPr>
          <a:lstStyle/>
          <a:p>
            <a:pPr lvl="0"/>
            <a:r>
              <a:rPr lang="en-GB" sz="2000" dirty="0" err="1" smtClean="0"/>
              <a:t>vyhledávání</a:t>
            </a:r>
            <a:r>
              <a:rPr lang="en-GB" sz="2000" dirty="0" smtClean="0"/>
              <a:t> </a:t>
            </a:r>
            <a:r>
              <a:rPr lang="en-GB" sz="2000" dirty="0"/>
              <a:t>a </a:t>
            </a:r>
            <a:r>
              <a:rPr lang="en-GB" sz="2000" dirty="0" err="1"/>
              <a:t>čtyřjazyčný</a:t>
            </a:r>
            <a:r>
              <a:rPr lang="en-GB" sz="2000" dirty="0"/>
              <a:t> </a:t>
            </a:r>
            <a:r>
              <a:rPr lang="en-GB" sz="2000" dirty="0" err="1"/>
              <a:t>výstup</a:t>
            </a:r>
            <a:r>
              <a:rPr lang="en-GB" sz="2000" dirty="0"/>
              <a:t/>
            </a:r>
            <a:br>
              <a:rPr lang="en-GB" sz="2000" dirty="0"/>
            </a:br>
            <a:r>
              <a:rPr lang="en-GB" sz="2000" dirty="0" err="1"/>
              <a:t>angličtina</a:t>
            </a:r>
            <a:r>
              <a:rPr lang="en-GB" sz="2000" dirty="0"/>
              <a:t>/</a:t>
            </a:r>
            <a:r>
              <a:rPr lang="en-GB" sz="2000" dirty="0" err="1"/>
              <a:t>ostatní</a:t>
            </a:r>
            <a:r>
              <a:rPr lang="en-GB" sz="2000" dirty="0"/>
              <a:t> </a:t>
            </a:r>
            <a:r>
              <a:rPr lang="en-GB" sz="2000" dirty="0" err="1"/>
              <a:t>jazyky</a:t>
            </a:r>
            <a:r>
              <a:rPr lang="en-GB" sz="2000" dirty="0"/>
              <a:t/>
            </a:r>
            <a:br>
              <a:rPr lang="en-GB" sz="2000" dirty="0"/>
            </a:br>
            <a:r>
              <a:rPr lang="en-GB" sz="1600" dirty="0" err="1" smtClean="0"/>
              <a:t>a</a:t>
            </a:r>
            <a:r>
              <a:rPr lang="en-GB" sz="1600" i="1" dirty="0" err="1" smtClean="0"/>
              <a:t>ktuální</a:t>
            </a:r>
            <a:r>
              <a:rPr lang="en-GB" sz="1600" i="1" dirty="0" smtClean="0"/>
              <a:t> </a:t>
            </a:r>
            <a:r>
              <a:rPr lang="en-GB" sz="1600" i="1" dirty="0"/>
              <a:t>= topical, contemporaneous, up-to-date</a:t>
            </a:r>
            <a:br>
              <a:rPr lang="en-GB" sz="1600" i="1" dirty="0"/>
            </a:br>
            <a:r>
              <a:rPr lang="en-GB" sz="1600" i="1" dirty="0" err="1"/>
              <a:t>aktualizace</a:t>
            </a:r>
            <a:r>
              <a:rPr lang="en-GB" sz="1600" i="1" dirty="0"/>
              <a:t> = </a:t>
            </a:r>
            <a:r>
              <a:rPr lang="en-GB" sz="1600" i="1" dirty="0" err="1"/>
              <a:t>contemporisation</a:t>
            </a:r>
            <a:r>
              <a:rPr lang="en-GB" sz="1600" i="1" dirty="0"/>
              <a:t>, </a:t>
            </a:r>
            <a:r>
              <a:rPr lang="en-GB" sz="1600" i="1" dirty="0" smtClean="0"/>
              <a:t>up-dating</a:t>
            </a:r>
            <a:endParaRPr lang="en-GB" sz="3600" dirty="0"/>
          </a:p>
        </p:txBody>
      </p:sp>
      <p:graphicFrame>
        <p:nvGraphicFramePr>
          <p:cNvPr id="4" name="Table 3"/>
          <p:cNvGraphicFramePr>
            <a:graphicFrameLocks noGrp="1"/>
          </p:cNvGraphicFramePr>
          <p:nvPr>
            <p:extLst>
              <p:ext uri="{D42A27DB-BD31-4B8C-83A1-F6EECF244321}">
                <p14:modId xmlns:p14="http://schemas.microsoft.com/office/powerpoint/2010/main" val="3559278914"/>
              </p:ext>
            </p:extLst>
          </p:nvPr>
        </p:nvGraphicFramePr>
        <p:xfrm>
          <a:off x="685799" y="2054273"/>
          <a:ext cx="7920000" cy="3043080"/>
        </p:xfrm>
        <a:graphic>
          <a:graphicData uri="http://schemas.openxmlformats.org/drawingml/2006/table">
            <a:tbl>
              <a:tblPr firstRow="1" bandRow="1"/>
              <a:tblGrid>
                <a:gridCol w="1979280"/>
                <a:gridCol w="1979280"/>
                <a:gridCol w="1979280"/>
                <a:gridCol w="1982160"/>
              </a:tblGrid>
              <a:tr h="130572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cs-CZ" sz="1200" b="0" i="0" u="none" strike="noStrike" baseline="0" dirty="0">
                          <a:ln>
                            <a:noFill/>
                          </a:ln>
                          <a:solidFill>
                            <a:srgbClr val="000000"/>
                          </a:solidFill>
                          <a:latin typeface="Times New Roman" pitchFamily="18"/>
                          <a:ea typeface="Arial Unicode MS" pitchFamily="34"/>
                          <a:cs typeface="Times New Roman" pitchFamily="18"/>
                        </a:rPr>
                        <a:t>… p</a:t>
                      </a:r>
                      <a:r>
                        <a:rPr lang="cs-CZ" sz="1200" b="0" i="0" u="none" strike="noStrike" baseline="0" dirty="0">
                          <a:ln>
                            <a:noFill/>
                          </a:ln>
                          <a:solidFill>
                            <a:srgbClr val="000000"/>
                          </a:solidFill>
                          <a:latin typeface="Times New Roman" pitchFamily="18"/>
                          <a:ea typeface="Arial Unicode MS" pitchFamily="34"/>
                          <a:cs typeface="Times New Roman CE" pitchFamily="18"/>
                        </a:rPr>
                        <a:t>ř</a:t>
                      </a:r>
                      <a:r>
                        <a:rPr lang="cs-CZ" sz="1200" b="0" i="0" u="none" strike="noStrike" baseline="0" dirty="0">
                          <a:ln>
                            <a:noFill/>
                          </a:ln>
                          <a:solidFill>
                            <a:srgbClr val="000000"/>
                          </a:solidFill>
                          <a:latin typeface="Times New Roman" pitchFamily="18"/>
                          <a:ea typeface="Arial Unicode MS" pitchFamily="34"/>
                          <a:cs typeface="Times New Roman" pitchFamily="18"/>
                        </a:rPr>
                        <a:t>i adaptaci takové literatury také nej</a:t>
                      </a:r>
                      <a:r>
                        <a:rPr lang="cs-CZ" sz="1200" b="0" i="0" u="none" strike="noStrike" baseline="0" dirty="0">
                          <a:ln>
                            <a:noFill/>
                          </a:ln>
                          <a:solidFill>
                            <a:srgbClr val="000000"/>
                          </a:solidFill>
                          <a:latin typeface="Times New Roman" pitchFamily="18"/>
                          <a:ea typeface="Arial Unicode MS" pitchFamily="34"/>
                          <a:cs typeface="Times New Roman CE" pitchFamily="18"/>
                        </a:rPr>
                        <a:t>č</a:t>
                      </a:r>
                      <a:r>
                        <a:rPr lang="cs-CZ" sz="1200" b="0" i="0" u="none" strike="noStrike" baseline="0" dirty="0">
                          <a:ln>
                            <a:noFill/>
                          </a:ln>
                          <a:solidFill>
                            <a:srgbClr val="000000"/>
                          </a:solidFill>
                          <a:latin typeface="Times New Roman" pitchFamily="18"/>
                          <a:ea typeface="Arial Unicode MS" pitchFamily="34"/>
                          <a:cs typeface="Times New Roman" pitchFamily="18"/>
                        </a:rPr>
                        <a:t>ast</a:t>
                      </a:r>
                      <a:r>
                        <a:rPr lang="cs-CZ" sz="1200" b="0" i="0" u="none" strike="noStrike" baseline="0" dirty="0">
                          <a:ln>
                            <a:noFill/>
                          </a:ln>
                          <a:solidFill>
                            <a:srgbClr val="000000"/>
                          </a:solidFill>
                          <a:latin typeface="Times New Roman" pitchFamily="18"/>
                          <a:ea typeface="Arial Unicode MS" pitchFamily="34"/>
                          <a:cs typeface="Times New Roman CE" pitchFamily="18"/>
                        </a:rPr>
                        <a:t>ě</a:t>
                      </a:r>
                      <a:r>
                        <a:rPr lang="cs-CZ" sz="1200" b="0" i="0" u="none" strike="noStrike" baseline="0" dirty="0">
                          <a:ln>
                            <a:noFill/>
                          </a:ln>
                          <a:solidFill>
                            <a:srgbClr val="000000"/>
                          </a:solidFill>
                          <a:latin typeface="Times New Roman" pitchFamily="18"/>
                          <a:ea typeface="Arial Unicode MS" pitchFamily="34"/>
                          <a:cs typeface="Times New Roman" pitchFamily="18"/>
                        </a:rPr>
                        <a:t>ji p</a:t>
                      </a:r>
                      <a:r>
                        <a:rPr lang="cs-CZ" sz="1200" b="0" i="0" u="none" strike="noStrike" baseline="0" dirty="0">
                          <a:ln>
                            <a:noFill/>
                          </a:ln>
                          <a:solidFill>
                            <a:srgbClr val="000000"/>
                          </a:solidFill>
                          <a:latin typeface="Times New Roman" pitchFamily="18"/>
                          <a:ea typeface="Arial Unicode MS" pitchFamily="34"/>
                          <a:cs typeface="Times New Roman CE" pitchFamily="18"/>
                        </a:rPr>
                        <a:t>ř</a:t>
                      </a:r>
                      <a:r>
                        <a:rPr lang="cs-CZ" sz="1200" b="0" i="0" u="none" strike="noStrike" baseline="0" dirty="0">
                          <a:ln>
                            <a:noFill/>
                          </a:ln>
                          <a:solidFill>
                            <a:srgbClr val="000000"/>
                          </a:solidFill>
                          <a:latin typeface="Times New Roman" pitchFamily="18"/>
                          <a:ea typeface="Arial Unicode MS" pitchFamily="34"/>
                          <a:cs typeface="Times New Roman" pitchFamily="18"/>
                        </a:rPr>
                        <a:t>ehnáním dochází </a:t>
                      </a:r>
                      <a:r>
                        <a:rPr lang="cs-CZ" sz="1200" b="1" i="0" u="none" strike="noStrike" baseline="0" dirty="0" smtClean="0">
                          <a:ln>
                            <a:noFill/>
                          </a:ln>
                          <a:solidFill>
                            <a:srgbClr val="000000"/>
                          </a:solidFill>
                          <a:latin typeface="Times New Roman" pitchFamily="18"/>
                          <a:ea typeface="Arial Unicode MS" pitchFamily="34"/>
                          <a:cs typeface="Times New Roman" pitchFamily="18"/>
                        </a:rPr>
                        <a:t>k aktualizaci</a:t>
                      </a:r>
                      <a:r>
                        <a:rPr lang="cs-CZ" sz="1200" b="0" i="0" u="none" strike="noStrike" baseline="0" dirty="0">
                          <a:ln>
                            <a:noFill/>
                          </a:ln>
                          <a:solidFill>
                            <a:srgbClr val="000000"/>
                          </a:solidFill>
                          <a:latin typeface="Times New Roman" pitchFamily="18"/>
                          <a:ea typeface="Arial Unicode MS" pitchFamily="34"/>
                          <a:cs typeface="Times New Roman" pitchFamily="18"/>
                        </a:rPr>
                        <a:t>.</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1200" b="0" i="0" u="none" strike="noStrike" baseline="0" dirty="0" smtClean="0">
                          <a:ln>
                            <a:noFill/>
                          </a:ln>
                          <a:solidFill>
                            <a:srgbClr val="0000FF"/>
                          </a:solidFill>
                          <a:latin typeface="Times New Roman" pitchFamily="18"/>
                          <a:ea typeface="Arial Unicode MS" pitchFamily="34"/>
                          <a:cs typeface="Times New Roman" pitchFamily="18"/>
                        </a:rPr>
                        <a:t>…excessive adaptation may often result in </a:t>
                      </a:r>
                      <a:r>
                        <a:rPr lang="en-GB" sz="1200" b="0" i="0" u="none" strike="noStrike" baseline="0" dirty="0" err="1" smtClean="0">
                          <a:ln>
                            <a:noFill/>
                          </a:ln>
                          <a:solidFill>
                            <a:srgbClr val="0000FF"/>
                          </a:solidFill>
                          <a:latin typeface="Times New Roman" pitchFamily="18"/>
                          <a:ea typeface="Arial Unicode MS" pitchFamily="34"/>
                          <a:cs typeface="Times New Roman" pitchFamily="18"/>
                        </a:rPr>
                        <a:t>contemporisation</a:t>
                      </a:r>
                      <a:r>
                        <a:rPr lang="en-GB" sz="1200" b="0" i="0" u="none" strike="noStrike" baseline="0" dirty="0" smtClean="0">
                          <a:ln>
                            <a:noFill/>
                          </a:ln>
                          <a:solidFill>
                            <a:srgbClr val="0000FF"/>
                          </a:solidFill>
                          <a:latin typeface="Times New Roman" pitchFamily="18"/>
                          <a:ea typeface="Arial Unicode MS" pitchFamily="34"/>
                          <a:cs typeface="Times New Roman" pitchFamily="18"/>
                        </a:rPr>
                        <a:t>. </a:t>
                      </a:r>
                      <a:endParaRPr lang="en-GB" sz="1200" b="0" i="0" u="none" strike="noStrike" baseline="0" dirty="0">
                        <a:ln>
                          <a:noFill/>
                        </a:ln>
                        <a:solidFill>
                          <a:schemeClr val="accent5">
                            <a:lumMod val="75000"/>
                          </a:schemeClr>
                        </a:solidFill>
                        <a:latin typeface="Times New Roman" pitchFamily="18"/>
                        <a:ea typeface="Arial Unicode MS" pitchFamily="34"/>
                        <a:cs typeface="Times New Roman" pitchFamily="18"/>
                      </a:endParaRP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de-DE" sz="1200" b="0" i="0" u="none" strike="noStrike" baseline="0" dirty="0" smtClean="0">
                          <a:ln>
                            <a:noFill/>
                          </a:ln>
                          <a:solidFill>
                            <a:srgbClr val="008000"/>
                          </a:solidFill>
                          <a:latin typeface="Times New Roman" pitchFamily="18"/>
                          <a:ea typeface="Arial Unicode MS" pitchFamily="34"/>
                          <a:cs typeface="Times New Roman" pitchFamily="18"/>
                        </a:rPr>
                        <a:t>...kommt es auch am häufigsten durch </a:t>
                      </a:r>
                      <a:r>
                        <a:rPr lang="cs-CZ" sz="1200" b="0" i="0" u="none" strike="noStrike" kern="1200" baseline="0" dirty="0" err="1" smtClean="0">
                          <a:ln>
                            <a:noFill/>
                          </a:ln>
                          <a:solidFill>
                            <a:srgbClr val="008000"/>
                          </a:solidFill>
                          <a:latin typeface="Times New Roman" pitchFamily="18"/>
                          <a:ea typeface="Arial Unicode MS" pitchFamily="34"/>
                          <a:cs typeface="Times New Roman" pitchFamily="18"/>
                        </a:rPr>
                        <a:t>Über</a:t>
                      </a:r>
                      <a:r>
                        <a:rPr lang="en-GB" sz="1200" b="0" i="0" u="none" strike="noStrike" kern="1200" baseline="0" dirty="0" err="1" smtClean="0">
                          <a:ln>
                            <a:noFill/>
                          </a:ln>
                          <a:solidFill>
                            <a:srgbClr val="008000"/>
                          </a:solidFill>
                          <a:latin typeface="Times New Roman" pitchFamily="18"/>
                          <a:ea typeface="Arial Unicode MS" pitchFamily="34"/>
                          <a:cs typeface="Times New Roman" pitchFamily="18"/>
                        </a:rPr>
                        <a:t>treibung</a:t>
                      </a:r>
                      <a:r>
                        <a:rPr lang="en-GB" sz="1200" b="0" i="0" u="none" strike="noStrike" kern="1200" baseline="0" dirty="0" smtClean="0">
                          <a:ln>
                            <a:noFill/>
                          </a:ln>
                          <a:solidFill>
                            <a:srgbClr val="008000"/>
                          </a:solidFill>
                          <a:latin typeface="Times New Roman" pitchFamily="18"/>
                          <a:ea typeface="Arial Unicode MS" pitchFamily="34"/>
                          <a:cs typeface="Times New Roman" pitchFamily="18"/>
                        </a:rPr>
                        <a:t> </a:t>
                      </a:r>
                      <a:r>
                        <a:rPr lang="en-GB" sz="1200" b="0" i="0" u="none" strike="noStrike" kern="1200" baseline="0" dirty="0" err="1" smtClean="0">
                          <a:ln>
                            <a:noFill/>
                          </a:ln>
                          <a:solidFill>
                            <a:srgbClr val="008000"/>
                          </a:solidFill>
                          <a:latin typeface="Times New Roman" pitchFamily="18"/>
                          <a:ea typeface="Arial Unicode MS" pitchFamily="34"/>
                          <a:cs typeface="Times New Roman" pitchFamily="18"/>
                        </a:rPr>
                        <a:t>zur</a:t>
                      </a:r>
                      <a:r>
                        <a:rPr lang="en-GB" sz="1200" b="0" i="0" u="none" strike="noStrike" kern="1200" baseline="0" dirty="0" smtClean="0">
                          <a:ln>
                            <a:noFill/>
                          </a:ln>
                          <a:solidFill>
                            <a:srgbClr val="008000"/>
                          </a:solidFill>
                          <a:latin typeface="Times New Roman" pitchFamily="18"/>
                          <a:ea typeface="Arial Unicode MS" pitchFamily="34"/>
                          <a:cs typeface="Times New Roman" pitchFamily="18"/>
                        </a:rPr>
                        <a:t> </a:t>
                      </a:r>
                      <a:r>
                        <a:rPr lang="en-GB" sz="1200" b="1" i="0" u="none" strike="noStrike" kern="1200" baseline="0" dirty="0" err="1" smtClean="0">
                          <a:ln>
                            <a:noFill/>
                          </a:ln>
                          <a:solidFill>
                            <a:srgbClr val="008000"/>
                          </a:solidFill>
                          <a:latin typeface="Times New Roman" pitchFamily="18"/>
                          <a:ea typeface="Arial Unicode MS" pitchFamily="34"/>
                          <a:cs typeface="Times New Roman" pitchFamily="18"/>
                        </a:rPr>
                        <a:t>Aktualisierung</a:t>
                      </a:r>
                      <a:r>
                        <a:rPr lang="de-DE" sz="1200" b="0" i="0" u="none" strike="noStrike" baseline="0" dirty="0" smtClean="0">
                          <a:ln>
                            <a:noFill/>
                          </a:ln>
                          <a:solidFill>
                            <a:srgbClr val="000000"/>
                          </a:solidFill>
                          <a:latin typeface="Times" pitchFamily="18"/>
                          <a:ea typeface="Arial Unicode MS" pitchFamily="34"/>
                          <a:cs typeface="Times New Roman" pitchFamily="18"/>
                        </a:rPr>
                        <a:t>.</a:t>
                      </a:r>
                      <a:endParaRPr lang="de-DE" sz="1200" b="0" i="0" u="none" strike="noStrike" baseline="0" dirty="0">
                        <a:ln>
                          <a:noFill/>
                        </a:ln>
                        <a:solidFill>
                          <a:srgbClr val="000000"/>
                        </a:solidFill>
                        <a:latin typeface="Times" pitchFamily="18"/>
                        <a:ea typeface="Arial Unicode MS" pitchFamily="34"/>
                        <a:cs typeface="Times New Roman" pitchFamily="18"/>
                      </a:endParaRP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ru-RU" sz="1200" b="0" i="0" u="none" strike="noStrike" baseline="0" dirty="0" smtClean="0">
                          <a:ln>
                            <a:noFill/>
                          </a:ln>
                          <a:solidFill>
                            <a:srgbClr val="993300"/>
                          </a:solidFill>
                          <a:latin typeface="Times New Roman Cyr" pitchFamily="18"/>
                          <a:ea typeface="Arial Unicode MS" pitchFamily="34"/>
                          <a:cs typeface="Times New Roman Cyr" pitchFamily="18"/>
                        </a:rPr>
                        <a:t>При адаптации произведений такой литературы переводчик чаще всего приходит к </a:t>
                      </a:r>
                      <a:r>
                        <a:rPr lang="ru-RU" sz="1200" b="1" i="0" u="none" strike="noStrike" baseline="0" dirty="0" err="1" smtClean="0">
                          <a:ln>
                            <a:noFill/>
                          </a:ln>
                          <a:solidFill>
                            <a:srgbClr val="993300"/>
                          </a:solidFill>
                          <a:latin typeface="Times New Roman Cyr" pitchFamily="18"/>
                          <a:ea typeface="Arial Unicode MS" pitchFamily="34"/>
                          <a:cs typeface="Times New Roman Cyr" pitchFamily="18"/>
                        </a:rPr>
                        <a:t>осовремениванию</a:t>
                      </a:r>
                      <a:r>
                        <a:rPr lang="ru-RU" sz="1200" b="1" i="0" u="none" strike="noStrike" baseline="0" dirty="0" smtClean="0">
                          <a:ln>
                            <a:noFill/>
                          </a:ln>
                          <a:solidFill>
                            <a:srgbClr val="993300"/>
                          </a:solidFill>
                          <a:latin typeface="Times New Roman Cyr" pitchFamily="18"/>
                          <a:ea typeface="Arial Unicode MS" pitchFamily="34"/>
                          <a:cs typeface="Times New Roman Cyr" pitchFamily="18"/>
                        </a:rPr>
                        <a:t> </a:t>
                      </a:r>
                      <a:r>
                        <a:rPr lang="ru-RU" sz="1200" b="0" i="0" u="none" strike="noStrike" baseline="0" dirty="0" smtClean="0">
                          <a:ln>
                            <a:noFill/>
                          </a:ln>
                          <a:solidFill>
                            <a:srgbClr val="993300"/>
                          </a:solidFill>
                          <a:latin typeface="Times New Roman Cyr" pitchFamily="18"/>
                          <a:ea typeface="Arial Unicode MS" pitchFamily="34"/>
                          <a:cs typeface="Times New Roman Cyr" pitchFamily="18"/>
                        </a:rPr>
                        <a:t>текста.</a:t>
                      </a:r>
                      <a:endParaRPr lang="ru-RU" sz="1200" b="0" i="0" u="none" strike="noStrike" baseline="0" dirty="0">
                        <a:ln>
                          <a:noFill/>
                        </a:ln>
                        <a:solidFill>
                          <a:srgbClr val="000000"/>
                        </a:solidFill>
                        <a:latin typeface="Times New Roman Cyr" pitchFamily="18"/>
                        <a:ea typeface="Arial Unicode MS" pitchFamily="34"/>
                        <a:cs typeface="Times New Roman Cyr" pitchFamily="18"/>
                      </a:endParaRPr>
                    </a:p>
                  </a:txBody>
                  <a:tcPr/>
                </a:tc>
              </a:tr>
              <a:tr h="172260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cs-CZ" sz="1200" b="0" i="0" u="none" strike="noStrike" baseline="0">
                          <a:ln>
                            <a:noFill/>
                          </a:ln>
                          <a:solidFill>
                            <a:srgbClr val="000000"/>
                          </a:solidFill>
                          <a:latin typeface="Times New Roman" pitchFamily="18"/>
                          <a:ea typeface="Arial Unicode MS" pitchFamily="34"/>
                          <a:cs typeface="Times New Roman" pitchFamily="18"/>
                        </a:rPr>
                        <a:t>a) Protiklad mezi pravidelným a volným veršem je</a:t>
                      </a:r>
                      <a:r>
                        <a:rPr lang="cs-CZ" sz="1200" b="0" i="0" u="none" strike="noStrike" baseline="0">
                          <a:ln>
                            <a:noFill/>
                          </a:ln>
                          <a:solidFill>
                            <a:srgbClr val="000000"/>
                          </a:solidFill>
                          <a:latin typeface="Times New Roman" pitchFamily="18"/>
                          <a:ea typeface="Arial Unicode MS" pitchFamily="34"/>
                          <a:cs typeface="Times New Roman CE" pitchFamily="18"/>
                        </a:rPr>
                        <a:t> č</a:t>
                      </a:r>
                      <a:r>
                        <a:rPr lang="cs-CZ" sz="1200" b="0" i="0" u="none" strike="noStrike" baseline="0">
                          <a:ln>
                            <a:noFill/>
                          </a:ln>
                          <a:solidFill>
                            <a:srgbClr val="000000"/>
                          </a:solidFill>
                          <a:latin typeface="Times New Roman" pitchFamily="18"/>
                          <a:ea typeface="Arial Unicode MS" pitchFamily="34"/>
                          <a:cs typeface="Times New Roman" pitchFamily="18"/>
                        </a:rPr>
                        <a:t>asto zám</a:t>
                      </a:r>
                      <a:r>
                        <a:rPr lang="cs-CZ" sz="1200" b="0" i="0" u="none" strike="noStrike" baseline="0">
                          <a:ln>
                            <a:noFill/>
                          </a:ln>
                          <a:solidFill>
                            <a:srgbClr val="000000"/>
                          </a:solidFill>
                          <a:latin typeface="Times New Roman" pitchFamily="18"/>
                          <a:ea typeface="Arial Unicode MS" pitchFamily="34"/>
                          <a:cs typeface="Times New Roman CE" pitchFamily="18"/>
                        </a:rPr>
                        <a:t>ě</a:t>
                      </a:r>
                      <a:r>
                        <a:rPr lang="cs-CZ" sz="1200" b="0" i="0" u="none" strike="noStrike" baseline="0">
                          <a:ln>
                            <a:noFill/>
                          </a:ln>
                          <a:solidFill>
                            <a:srgbClr val="000000"/>
                          </a:solidFill>
                          <a:latin typeface="Times New Roman" pitchFamily="18"/>
                          <a:ea typeface="Arial Unicode MS" pitchFamily="34"/>
                          <a:cs typeface="Times New Roman" pitchFamily="18"/>
                        </a:rPr>
                        <a:t>rn</a:t>
                      </a:r>
                      <a:r>
                        <a:rPr lang="cs-CZ" sz="1200" b="0" i="0" u="none" strike="noStrike" baseline="0">
                          <a:ln>
                            <a:noFill/>
                          </a:ln>
                          <a:solidFill>
                            <a:srgbClr val="000000"/>
                          </a:solidFill>
                          <a:latin typeface="Times New Roman" pitchFamily="18"/>
                          <a:ea typeface="Arial Unicode MS" pitchFamily="34"/>
                          <a:cs typeface="Times New Roman CE" pitchFamily="18"/>
                        </a:rPr>
                        <a:t>ě </a:t>
                      </a:r>
                      <a:r>
                        <a:rPr lang="cs-CZ" sz="1200" b="1" i="0" u="none" strike="noStrike" baseline="0">
                          <a:ln>
                            <a:noFill/>
                          </a:ln>
                          <a:solidFill>
                            <a:srgbClr val="000000"/>
                          </a:solidFill>
                          <a:latin typeface="Times New Roman" pitchFamily="18"/>
                          <a:ea typeface="Arial Unicode MS" pitchFamily="34"/>
                          <a:cs typeface="Times New Roman" pitchFamily="18"/>
                        </a:rPr>
                        <a:t>aktualizován</a:t>
                      </a:r>
                      <a:r>
                        <a:rPr lang="cs-CZ" sz="1200" b="0" i="0" u="none" strike="noStrike" baseline="0">
                          <a:ln>
                            <a:noFill/>
                          </a:ln>
                          <a:solidFill>
                            <a:srgbClr val="000000"/>
                          </a:solidFill>
                          <a:latin typeface="Times New Roman" pitchFamily="18"/>
                          <a:ea typeface="Arial Unicode MS" pitchFamily="34"/>
                          <a:cs typeface="Times New Roman" pitchFamily="18"/>
                        </a:rPr>
                        <a:t>: mnozí básníci píší pravidelným veršem, který je „p</a:t>
                      </a:r>
                      <a:r>
                        <a:rPr lang="cs-CZ" sz="1200" b="0" i="0" u="none" strike="noStrike" baseline="0">
                          <a:ln>
                            <a:noFill/>
                          </a:ln>
                          <a:solidFill>
                            <a:srgbClr val="000000"/>
                          </a:solidFill>
                          <a:latin typeface="Times New Roman" pitchFamily="18"/>
                          <a:ea typeface="Arial Unicode MS" pitchFamily="34"/>
                          <a:cs typeface="Times New Roman CE" pitchFamily="18"/>
                        </a:rPr>
                        <a:t>ř</a:t>
                      </a:r>
                      <a:r>
                        <a:rPr lang="cs-CZ" sz="1200" b="0" i="0" u="none" strike="noStrike" baseline="0">
                          <a:ln>
                            <a:noFill/>
                          </a:ln>
                          <a:solidFill>
                            <a:srgbClr val="000000"/>
                          </a:solidFill>
                          <a:latin typeface="Times New Roman" pitchFamily="18"/>
                          <a:ea typeface="Arial Unicode MS" pitchFamily="34"/>
                          <a:cs typeface="Times New Roman" pitchFamily="18"/>
                        </a:rPr>
                        <a:t>estrojen“ za verš volný.</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1200" b="0" i="0" u="none" strike="noStrike" baseline="0" dirty="0" smtClean="0">
                          <a:ln>
                            <a:noFill/>
                          </a:ln>
                          <a:solidFill>
                            <a:srgbClr val="0000FF"/>
                          </a:solidFill>
                          <a:latin typeface="Times New Roman" pitchFamily="18"/>
                          <a:ea typeface="Arial Unicode MS" pitchFamily="34"/>
                          <a:cs typeface="Times New Roman" pitchFamily="18"/>
                        </a:rPr>
                        <a:t>The distinction between regular and free verse is often deliberately </a:t>
                      </a:r>
                      <a:r>
                        <a:rPr lang="en-GB" sz="1200" b="1" i="0" u="none" strike="noStrike" baseline="0" dirty="0" smtClean="0">
                          <a:ln>
                            <a:noFill/>
                          </a:ln>
                          <a:solidFill>
                            <a:srgbClr val="0000FF"/>
                          </a:solidFill>
                          <a:latin typeface="Times New Roman" pitchFamily="18"/>
                          <a:ea typeface="Arial Unicode MS" pitchFamily="34"/>
                          <a:cs typeface="Times New Roman" pitchFamily="18"/>
                        </a:rPr>
                        <a:t>foregrounded</a:t>
                      </a:r>
                      <a:r>
                        <a:rPr lang="en-GB" sz="1200" b="0" i="0" u="none" strike="noStrike" baseline="0" dirty="0" smtClean="0">
                          <a:ln>
                            <a:noFill/>
                          </a:ln>
                          <a:solidFill>
                            <a:srgbClr val="0000FF"/>
                          </a:solidFill>
                          <a:latin typeface="Times New Roman" pitchFamily="18"/>
                          <a:ea typeface="Arial Unicode MS" pitchFamily="34"/>
                          <a:cs typeface="Times New Roman" pitchFamily="18"/>
                        </a:rPr>
                        <a:t>. Many poets write regular verse disguised as free verse. </a:t>
                      </a:r>
                      <a:endParaRPr lang="en-GB" sz="1200" b="0" i="0" u="none" strike="noStrike" baseline="0" dirty="0">
                        <a:ln>
                          <a:noFill/>
                        </a:ln>
                        <a:solidFill>
                          <a:schemeClr val="accent5">
                            <a:lumMod val="75000"/>
                          </a:schemeClr>
                        </a:solidFill>
                        <a:latin typeface="Times New Roman" pitchFamily="18"/>
                        <a:ea typeface="Arial Unicode MS" pitchFamily="34"/>
                        <a:cs typeface="Times New Roman" pitchFamily="18"/>
                      </a:endParaRP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de-DE" sz="1200" b="0" i="0" u="none" strike="noStrike" baseline="0" dirty="0" smtClean="0">
                          <a:ln>
                            <a:noFill/>
                          </a:ln>
                          <a:solidFill>
                            <a:srgbClr val="008000"/>
                          </a:solidFill>
                          <a:latin typeface="Times New Roman" pitchFamily="18"/>
                          <a:ea typeface="Arial Unicode MS" pitchFamily="34"/>
                          <a:cs typeface="Times New Roman" pitchFamily="18"/>
                        </a:rPr>
                        <a:t>a) Die Antithese zwischen dem regelmäßigen und dem freien Vers wird manchmal absichtlich </a:t>
                      </a:r>
                      <a:r>
                        <a:rPr lang="de-DE" sz="1200" b="1" i="0" u="none" strike="noStrike" baseline="0" dirty="0" smtClean="0">
                          <a:ln>
                            <a:noFill/>
                          </a:ln>
                          <a:solidFill>
                            <a:srgbClr val="008000"/>
                          </a:solidFill>
                          <a:latin typeface="Times New Roman" pitchFamily="18"/>
                          <a:ea typeface="Arial Unicode MS" pitchFamily="34"/>
                          <a:cs typeface="Times New Roman" pitchFamily="18"/>
                        </a:rPr>
                        <a:t>aktualisiert</a:t>
                      </a:r>
                      <a:r>
                        <a:rPr lang="de-DE" sz="1200" b="0" i="0" u="none" strike="noStrike" baseline="0" dirty="0" smtClean="0">
                          <a:ln>
                            <a:noFill/>
                          </a:ln>
                          <a:solidFill>
                            <a:srgbClr val="008000"/>
                          </a:solidFill>
                          <a:latin typeface="Times New Roman" pitchFamily="18"/>
                          <a:ea typeface="Arial Unicode MS" pitchFamily="34"/>
                          <a:cs typeface="Times New Roman" pitchFamily="18"/>
                        </a:rPr>
                        <a:t>: manche Dichter schreiben einen regelmäßigen Vers, der als freier Vers &gt;verkleidet&lt; ist.</a:t>
                      </a:r>
                      <a:endParaRPr lang="de-DE" sz="1200" b="0" i="0" u="none" strike="noStrike" baseline="0" dirty="0">
                        <a:ln>
                          <a:noFill/>
                        </a:ln>
                        <a:solidFill>
                          <a:srgbClr val="000000"/>
                        </a:solidFill>
                        <a:latin typeface="Times New Roman" pitchFamily="18"/>
                        <a:ea typeface="Arial Unicode MS" pitchFamily="34"/>
                        <a:cs typeface="Times New Roman" pitchFamily="18"/>
                      </a:endParaRP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ru-RU" sz="1200" b="0" i="0" u="none" strike="noStrike" baseline="0" dirty="0" smtClean="0">
                          <a:ln>
                            <a:noFill/>
                          </a:ln>
                          <a:solidFill>
                            <a:srgbClr val="993300"/>
                          </a:solidFill>
                          <a:latin typeface="Times New Roman Cyr" pitchFamily="18"/>
                          <a:ea typeface="Arial Unicode MS" pitchFamily="34"/>
                          <a:cs typeface="Times New Roman Cyr" pitchFamily="18"/>
                        </a:rPr>
                        <a:t>а) Иногда противопоставление свободного стиха правильному становится </a:t>
                      </a:r>
                      <a:r>
                        <a:rPr lang="ru-RU" sz="1200" b="1" i="0" u="none" strike="noStrike" baseline="0" dirty="0" smtClean="0">
                          <a:ln>
                            <a:noFill/>
                          </a:ln>
                          <a:solidFill>
                            <a:srgbClr val="993300"/>
                          </a:solidFill>
                          <a:latin typeface="Times New Roman Cyr" pitchFamily="18"/>
                          <a:ea typeface="Arial Unicode MS" pitchFamily="34"/>
                          <a:cs typeface="Times New Roman Cyr" pitchFamily="18"/>
                        </a:rPr>
                        <a:t>намеренным приемом</a:t>
                      </a:r>
                      <a:r>
                        <a:rPr lang="en-GB" sz="1200" b="0" i="0" u="none" strike="noStrike" baseline="0" dirty="0" smtClean="0">
                          <a:ln>
                            <a:noFill/>
                          </a:ln>
                          <a:solidFill>
                            <a:srgbClr val="993300"/>
                          </a:solidFill>
                          <a:latin typeface="Times New Roman Cyr" pitchFamily="18"/>
                          <a:ea typeface="Arial Unicode MS" pitchFamily="34"/>
                          <a:cs typeface="Times New Roman Cyr" pitchFamily="18"/>
                        </a:rPr>
                        <a:t>:</a:t>
                      </a:r>
                      <a:r>
                        <a:rPr lang="ru-RU" sz="1200" b="1" i="0" u="none" strike="noStrike" baseline="0" dirty="0" smtClean="0">
                          <a:ln>
                            <a:noFill/>
                          </a:ln>
                          <a:solidFill>
                            <a:srgbClr val="993300"/>
                          </a:solidFill>
                          <a:latin typeface="Times New Roman Cyr" pitchFamily="18"/>
                          <a:ea typeface="Arial Unicode MS" pitchFamily="34"/>
                          <a:cs typeface="Times New Roman Cyr" pitchFamily="18"/>
                        </a:rPr>
                        <a:t> </a:t>
                      </a:r>
                      <a:r>
                        <a:rPr lang="ru-RU" sz="1200" b="0" i="0" u="none" strike="noStrike" baseline="0" dirty="0" smtClean="0">
                          <a:ln>
                            <a:noFill/>
                          </a:ln>
                          <a:solidFill>
                            <a:srgbClr val="993300"/>
                          </a:solidFill>
                          <a:latin typeface="Times New Roman Cyr" pitchFamily="18"/>
                          <a:ea typeface="Arial Unicode MS" pitchFamily="34"/>
                          <a:cs typeface="Times New Roman Cyr" pitchFamily="18"/>
                        </a:rPr>
                        <a:t>некоторые поэты пишут правильным стихом, «перестроенным» в свободный.</a:t>
                      </a:r>
                      <a:endParaRPr lang="ru-RU" sz="1200" b="0" i="0" u="none" strike="noStrike" baseline="0" dirty="0">
                        <a:ln>
                          <a:noFill/>
                        </a:ln>
                        <a:solidFill>
                          <a:srgbClr val="000000"/>
                        </a:solidFill>
                        <a:latin typeface="Times New Roman Cyr" pitchFamily="18"/>
                        <a:ea typeface="Arial Unicode MS" pitchFamily="34"/>
                        <a:cs typeface="Times New Roman Cyr" pitchFamily="18"/>
                      </a:endParaRPr>
                    </a:p>
                  </a:txBody>
                  <a:tcPr/>
                </a:tc>
              </a:tr>
            </a:tbl>
          </a:graphicData>
        </a:graphic>
      </p:graphicFrame>
    </p:spTree>
  </p:cSld>
  <p:clrMapOvr>
    <a:masterClrMapping/>
  </p:clrMapOvr>
  <p:transition>
    <p:pull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name="page35">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pPr lvl="0"/>
            <a:r>
              <a:rPr lang="en-GB" smtClean="0"/>
              <a:t>InterCorp Workshop  září 2013   patrickcorness.wordpress.com</a:t>
            </a:r>
            <a:endParaRPr lang="en-GB"/>
          </a:p>
        </p:txBody>
      </p:sp>
      <p:sp>
        <p:nvSpPr>
          <p:cNvPr id="2" name="Title 1"/>
          <p:cNvSpPr txBox="1">
            <a:spLocks noGrp="1"/>
          </p:cNvSpPr>
          <p:nvPr>
            <p:ph type="title" idx="4294967295"/>
          </p:nvPr>
        </p:nvSpPr>
        <p:spPr>
          <a:xfrm>
            <a:off x="685800" y="313366"/>
            <a:ext cx="7772400" cy="648512"/>
          </a:xfrm>
        </p:spPr>
        <p:txBody>
          <a:bodyPr wrap="square" anchorCtr="0">
            <a:spAutoFit/>
          </a:bodyPr>
          <a:lstStyle/>
          <a:p>
            <a:pPr lvl="0"/>
            <a:r>
              <a:rPr lang="en-GB" sz="2000" dirty="0" err="1" smtClean="0"/>
              <a:t>vyhledávání</a:t>
            </a:r>
            <a:r>
              <a:rPr lang="en-GB" sz="2000" dirty="0" smtClean="0"/>
              <a:t> </a:t>
            </a:r>
            <a:r>
              <a:rPr lang="en-GB" sz="2000" dirty="0"/>
              <a:t>a </a:t>
            </a:r>
            <a:r>
              <a:rPr lang="en-GB" sz="2000" dirty="0" err="1"/>
              <a:t>čtyřjazyčný</a:t>
            </a:r>
            <a:r>
              <a:rPr lang="en-GB" sz="2000" dirty="0"/>
              <a:t> </a:t>
            </a:r>
            <a:r>
              <a:rPr lang="en-GB" sz="2000" dirty="0" err="1"/>
              <a:t>výstup</a:t>
            </a:r>
            <a:r>
              <a:rPr lang="en-GB" sz="2000" dirty="0"/>
              <a:t> </a:t>
            </a:r>
            <a:r>
              <a:rPr lang="en-GB" sz="2000" dirty="0" smtClean="0"/>
              <a:t/>
            </a:r>
            <a:br>
              <a:rPr lang="en-GB" sz="2000" dirty="0" smtClean="0"/>
            </a:br>
            <a:r>
              <a:rPr lang="en-GB" sz="1600" dirty="0" err="1" smtClean="0"/>
              <a:t>materi</a:t>
            </a:r>
            <a:r>
              <a:rPr lang="cs-CZ" sz="1600" dirty="0" err="1" smtClean="0"/>
              <a:t>ály</a:t>
            </a:r>
            <a:r>
              <a:rPr lang="cs-CZ" sz="1600" dirty="0" smtClean="0"/>
              <a:t> pro </a:t>
            </a:r>
            <a:r>
              <a:rPr lang="en-GB" sz="1600" dirty="0" err="1" smtClean="0"/>
              <a:t>versologický</a:t>
            </a:r>
            <a:r>
              <a:rPr lang="en-GB" sz="1600" dirty="0" smtClean="0"/>
              <a:t> </a:t>
            </a:r>
            <a:r>
              <a:rPr lang="en-GB" sz="1600" dirty="0" err="1" smtClean="0"/>
              <a:t>glosář</a:t>
            </a:r>
            <a:endParaRPr lang="en-GB" sz="1600" dirty="0"/>
          </a:p>
        </p:txBody>
      </p:sp>
      <p:sp>
        <p:nvSpPr>
          <p:cNvPr id="3" name="Text Placeholder 2"/>
          <p:cNvSpPr txBox="1">
            <a:spLocks noGrp="1"/>
          </p:cNvSpPr>
          <p:nvPr>
            <p:ph type="body" idx="4294967295"/>
          </p:nvPr>
        </p:nvSpPr>
        <p:spPr>
          <a:xfrm>
            <a:off x="684359" y="2388358"/>
            <a:ext cx="8135641" cy="424669"/>
          </a:xfrm>
        </p:spPr>
        <p:txBody>
          <a:bodyPr wrap="square" anchor="t" anchorCtr="0">
            <a:spAutoFit/>
          </a:bodyPr>
          <a:lstStyle/>
          <a:p>
            <a:pPr lvl="0">
              <a:spcBef>
                <a:spcPts val="697"/>
              </a:spcBef>
            </a:pPr>
            <a:r>
              <a:rPr lang="en-GB" sz="2000" dirty="0" err="1"/>
              <a:t>vybrané</a:t>
            </a:r>
            <a:r>
              <a:rPr lang="en-GB" sz="2000" dirty="0"/>
              <a:t> </a:t>
            </a:r>
            <a:r>
              <a:rPr lang="en-GB" sz="2000" dirty="0" err="1"/>
              <a:t>české</a:t>
            </a:r>
            <a:r>
              <a:rPr lang="en-GB" sz="2000" dirty="0"/>
              <a:t> </a:t>
            </a:r>
            <a:r>
              <a:rPr lang="en-GB" sz="2000" dirty="0" err="1"/>
              <a:t>heslo</a:t>
            </a:r>
            <a:r>
              <a:rPr lang="en-GB" sz="2000" dirty="0"/>
              <a:t>: </a:t>
            </a:r>
            <a:r>
              <a:rPr lang="en-GB" sz="2000" dirty="0" err="1"/>
              <a:t>rým</a:t>
            </a:r>
            <a:endParaRPr lang="en-GB" sz="2000" dirty="0"/>
          </a:p>
        </p:txBody>
      </p:sp>
    </p:spTree>
  </p:cSld>
  <p:clrMapOvr>
    <a:masterClrMapping/>
  </p:clrMapOvr>
  <p:transition>
    <p:pull dir="r"/>
  </p:transition>
  <p:timing>
    <p:tnLst>
      <p:par>
        <p:cTn id="1" dur="indefinite" restart="never" nodeType="tmRoot"/>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name="page36">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pPr lvl="0"/>
            <a:r>
              <a:rPr lang="en-GB" smtClean="0"/>
              <a:t>InterCorp Workshop  září 2013   patrickcorness.wordpress.com</a:t>
            </a:r>
            <a:endParaRPr lang="en-GB"/>
          </a:p>
        </p:txBody>
      </p:sp>
      <p:sp>
        <p:nvSpPr>
          <p:cNvPr id="2" name="Title 1"/>
          <p:cNvSpPr txBox="1">
            <a:spLocks noGrp="1"/>
          </p:cNvSpPr>
          <p:nvPr>
            <p:ph type="title" idx="4294967295"/>
          </p:nvPr>
        </p:nvSpPr>
        <p:spPr>
          <a:xfrm>
            <a:off x="198806" y="505509"/>
            <a:ext cx="7736760" cy="648512"/>
          </a:xfrm>
        </p:spPr>
        <p:txBody>
          <a:bodyPr wrap="square" anchorCtr="0">
            <a:spAutoFit/>
          </a:bodyPr>
          <a:lstStyle/>
          <a:p>
            <a:pPr lvl="0"/>
            <a:r>
              <a:rPr lang="en-GB" sz="2000" dirty="0" err="1"/>
              <a:t>vyhledávání</a:t>
            </a:r>
            <a:r>
              <a:rPr lang="en-GB" sz="2000" dirty="0"/>
              <a:t> a </a:t>
            </a:r>
            <a:r>
              <a:rPr lang="en-GB" sz="2000" dirty="0" err="1"/>
              <a:t>čtyřjazyčný</a:t>
            </a:r>
            <a:r>
              <a:rPr lang="en-GB" sz="2000" dirty="0"/>
              <a:t> </a:t>
            </a:r>
            <a:r>
              <a:rPr lang="en-GB" sz="2000" dirty="0" err="1"/>
              <a:t>výstup</a:t>
            </a:r>
            <a:r>
              <a:rPr lang="en-GB" sz="2000" dirty="0"/>
              <a:t> </a:t>
            </a:r>
            <a:r>
              <a:rPr lang="cs-CZ" sz="2000" dirty="0" smtClean="0"/>
              <a:t/>
            </a:r>
            <a:br>
              <a:rPr lang="cs-CZ" sz="2000" dirty="0" smtClean="0"/>
            </a:br>
            <a:r>
              <a:rPr lang="cs-CZ" sz="1600" dirty="0" smtClean="0"/>
              <a:t>materiály pro </a:t>
            </a:r>
            <a:r>
              <a:rPr lang="en-GB" sz="1600" dirty="0" err="1" smtClean="0"/>
              <a:t>versologický</a:t>
            </a:r>
            <a:r>
              <a:rPr lang="en-GB" sz="1600" dirty="0" smtClean="0"/>
              <a:t> </a:t>
            </a:r>
            <a:r>
              <a:rPr lang="en-GB" sz="1600" dirty="0" err="1"/>
              <a:t>glosář</a:t>
            </a:r>
            <a:r>
              <a:rPr lang="en-GB" sz="1600" dirty="0"/>
              <a:t>: </a:t>
            </a:r>
            <a:r>
              <a:rPr lang="en-GB" sz="1600" i="1" dirty="0" err="1" smtClean="0"/>
              <a:t>rým</a:t>
            </a:r>
            <a:endParaRPr lang="en-GB" sz="3600" dirty="0"/>
          </a:p>
        </p:txBody>
      </p:sp>
      <p:graphicFrame>
        <p:nvGraphicFramePr>
          <p:cNvPr id="4" name="Table 3"/>
          <p:cNvGraphicFramePr>
            <a:graphicFrameLocks noGrp="1"/>
          </p:cNvGraphicFramePr>
          <p:nvPr/>
        </p:nvGraphicFramePr>
        <p:xfrm>
          <a:off x="180000" y="1440000"/>
          <a:ext cx="8819640" cy="4447080"/>
        </p:xfrm>
        <a:graphic>
          <a:graphicData uri="http://schemas.openxmlformats.org/drawingml/2006/table">
            <a:tbl>
              <a:tblPr firstRow="1" bandRow="1"/>
              <a:tblGrid>
                <a:gridCol w="2203560"/>
                <a:gridCol w="2203560"/>
                <a:gridCol w="2203560"/>
                <a:gridCol w="2208960"/>
              </a:tblGrid>
              <a:tr h="39492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dirty="0" err="1">
                          <a:ln>
                            <a:noFill/>
                          </a:ln>
                          <a:solidFill>
                            <a:srgbClr val="000000"/>
                          </a:solidFill>
                          <a:latin typeface="Times New Roman" pitchFamily="18"/>
                          <a:ea typeface="Arial Unicode MS" pitchFamily="34"/>
                          <a:cs typeface="Times New Roman CE" pitchFamily="18"/>
                        </a:rPr>
                        <a:t>aktusticky</a:t>
                      </a:r>
                      <a:r>
                        <a:rPr lang="cs-CZ" sz="1200" b="0" i="0" u="none" strike="noStrike" baseline="0" dirty="0">
                          <a:ln>
                            <a:noFill/>
                          </a:ln>
                          <a:solidFill>
                            <a:srgbClr val="000000"/>
                          </a:solidFill>
                          <a:latin typeface="Times New Roman" pitchFamily="18"/>
                          <a:ea typeface="Arial Unicode MS" pitchFamily="34"/>
                          <a:cs typeface="Times New Roman CE" pitchFamily="18"/>
                        </a:rPr>
                        <a:t> přesný rým</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00FF"/>
                          </a:solidFill>
                          <a:latin typeface="Times New Roman" pitchFamily="18"/>
                          <a:ea typeface="Arial Unicode MS" pitchFamily="34"/>
                          <a:cs typeface="Times New Roman" pitchFamily="18"/>
                        </a:rPr>
                        <a:t>acoustically exact rhyme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dirty="0">
                          <a:ln>
                            <a:noFill/>
                          </a:ln>
                          <a:solidFill>
                            <a:srgbClr val="008000"/>
                          </a:solidFill>
                          <a:latin typeface="Times New Roman" pitchFamily="18"/>
                          <a:ea typeface="Arial Unicode MS" pitchFamily="34"/>
                          <a:cs typeface="Times New Roman" pitchFamily="18"/>
                        </a:rPr>
                        <a:t>akustisch genauer Reim</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ru-RU" sz="1200" b="0" i="0" u="none" strike="noStrike" baseline="0">
                          <a:ln>
                            <a:noFill/>
                          </a:ln>
                          <a:solidFill>
                            <a:srgbClr val="993300"/>
                          </a:solidFill>
                          <a:latin typeface="Times New Roman" pitchFamily="18"/>
                          <a:ea typeface="Arial Unicode MS" pitchFamily="34"/>
                          <a:cs typeface="Times New Roman Cyr" pitchFamily="18"/>
                        </a:rPr>
                        <a:t>точности</a:t>
                      </a:r>
                      <a:r>
                        <a:rPr lang="de-DE" sz="1200" b="0" i="0" u="none" strike="noStrike" baseline="0">
                          <a:ln>
                            <a:noFill/>
                          </a:ln>
                          <a:solidFill>
                            <a:srgbClr val="993300"/>
                          </a:solidFill>
                          <a:latin typeface="Times New Roman" pitchFamily="18"/>
                          <a:ea typeface="Arial Unicode MS" pitchFamily="34"/>
                          <a:cs typeface="Times New Roman" pitchFamily="18"/>
                        </a:rPr>
                        <a:t> </a:t>
                      </a:r>
                      <a:r>
                        <a:rPr lang="ru-RU" sz="1200" b="0" i="0" u="none" strike="noStrike" baseline="0">
                          <a:ln>
                            <a:noFill/>
                          </a:ln>
                          <a:solidFill>
                            <a:srgbClr val="993300"/>
                          </a:solidFill>
                          <a:latin typeface="Times New Roman" pitchFamily="18"/>
                          <a:ea typeface="Arial Unicode MS" pitchFamily="34"/>
                          <a:cs typeface="Times New Roman Cyr" pitchFamily="18"/>
                        </a:rPr>
                        <a:t>созвучия</a:t>
                      </a:r>
                    </a:p>
                  </a:txBody>
                  <a:tcPr/>
                </a:tc>
              </a:tr>
              <a:tr h="39492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New Roman" pitchFamily="18"/>
                          <a:ea typeface="Arial Unicode MS" pitchFamily="34"/>
                          <a:cs typeface="Times New Roman" pitchFamily="18"/>
                        </a:rPr>
                        <a:t>akusticky obohatit rým</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00FF"/>
                          </a:solidFill>
                          <a:latin typeface="Times New Roman" pitchFamily="18"/>
                          <a:ea typeface="Arial Unicode MS" pitchFamily="34"/>
                          <a:cs typeface="Times New Roman" pitchFamily="18"/>
                        </a:rPr>
                        <a:t>enhance acoustic rhyme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New Roman" pitchFamily="18"/>
                          <a:ea typeface="Arial Unicode MS" pitchFamily="34"/>
                          <a:cs typeface="Times New Roman" pitchFamily="18"/>
                        </a:rPr>
                        <a:t>den akustischen Reim bereichern</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ru-RU" sz="1200" b="0" i="0" u="none" strike="noStrike" baseline="0">
                          <a:ln>
                            <a:noFill/>
                          </a:ln>
                          <a:solidFill>
                            <a:srgbClr val="993300"/>
                          </a:solidFill>
                          <a:latin typeface="Times New Roman" pitchFamily="18"/>
                          <a:ea typeface="Arial Unicode MS" pitchFamily="34"/>
                          <a:cs typeface="Times New Roman Cyr" pitchFamily="18"/>
                        </a:rPr>
                        <a:t>обогатить</a:t>
                      </a:r>
                      <a:r>
                        <a:rPr lang="de-DE" sz="1200" b="0" i="0" u="none" strike="noStrike" baseline="0">
                          <a:ln>
                            <a:noFill/>
                          </a:ln>
                          <a:solidFill>
                            <a:srgbClr val="993300"/>
                          </a:solidFill>
                          <a:latin typeface="Times New Roman" pitchFamily="18"/>
                          <a:ea typeface="Arial Unicode MS" pitchFamily="34"/>
                          <a:cs typeface="Times New Roman" pitchFamily="18"/>
                        </a:rPr>
                        <a:t> </a:t>
                      </a:r>
                      <a:r>
                        <a:rPr lang="ru-RU" sz="1200" b="0" i="0" u="none" strike="noStrike" baseline="0">
                          <a:ln>
                            <a:noFill/>
                          </a:ln>
                          <a:solidFill>
                            <a:srgbClr val="993300"/>
                          </a:solidFill>
                          <a:latin typeface="Times New Roman" pitchFamily="18"/>
                          <a:ea typeface="Arial Unicode MS" pitchFamily="34"/>
                          <a:cs typeface="Times New Roman Cyr" pitchFamily="18"/>
                        </a:rPr>
                        <a:t>звучание</a:t>
                      </a:r>
                      <a:r>
                        <a:rPr lang="de-DE" sz="1200" b="0" i="0" u="none" strike="noStrike" baseline="0">
                          <a:ln>
                            <a:noFill/>
                          </a:ln>
                          <a:solidFill>
                            <a:srgbClr val="993300"/>
                          </a:solidFill>
                          <a:latin typeface="Times New Roman" pitchFamily="18"/>
                          <a:ea typeface="Arial Unicode MS" pitchFamily="34"/>
                          <a:cs typeface="Times New Roman" pitchFamily="18"/>
                        </a:rPr>
                        <a:t> </a:t>
                      </a:r>
                      <a:r>
                        <a:rPr lang="ru-RU" sz="1200" b="0" i="0" u="none" strike="noStrike" baseline="0">
                          <a:ln>
                            <a:noFill/>
                          </a:ln>
                          <a:solidFill>
                            <a:srgbClr val="993300"/>
                          </a:solidFill>
                          <a:latin typeface="Times New Roman" pitchFamily="18"/>
                          <a:ea typeface="Arial Unicode MS" pitchFamily="34"/>
                          <a:cs typeface="Times New Roman Cyr" pitchFamily="18"/>
                        </a:rPr>
                        <a:t>рифмы</a:t>
                      </a:r>
                    </a:p>
                  </a:txBody>
                  <a:tcPr/>
                </a:tc>
              </a:tr>
              <a:tr h="45216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New Roman" pitchFamily="18"/>
                          <a:ea typeface="Arial Unicode MS" pitchFamily="34"/>
                          <a:cs typeface="Times New Roman CE" pitchFamily="18"/>
                        </a:rPr>
                        <a:t>aliterační rým</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de-DE" sz="1200" b="0" i="0" u="none" strike="noStrike" baseline="0">
                          <a:ln>
                            <a:noFill/>
                          </a:ln>
                          <a:solidFill>
                            <a:srgbClr val="0000FF"/>
                          </a:solidFill>
                          <a:latin typeface="Times New Roman" pitchFamily="18"/>
                          <a:ea typeface="Arial Unicode MS" pitchFamily="34"/>
                          <a:cs typeface="Times New Roman" pitchFamily="18"/>
                        </a:rPr>
                        <a:t>alliterative verse, </a:t>
                      </a:r>
                      <a:r>
                        <a:rPr lang="en-GB" sz="1200" b="0" i="0" u="none" strike="noStrike" baseline="0">
                          <a:ln>
                            <a:noFill/>
                          </a:ln>
                          <a:solidFill>
                            <a:srgbClr val="0000FF"/>
                          </a:solidFill>
                          <a:latin typeface="Times New Roman" pitchFamily="18"/>
                          <a:ea typeface="Arial Unicode MS" pitchFamily="34"/>
                          <a:cs typeface="Times New Roman" pitchFamily="18"/>
                        </a:rPr>
                        <a:t>alliterative rhyme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New Roman" pitchFamily="18"/>
                          <a:ea typeface="Arial Unicode MS" pitchFamily="34"/>
                          <a:cs typeface="Times New Roman" pitchFamily="18"/>
                        </a:rPr>
                        <a:t>Stabreim</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1" u="none" strike="noStrike" baseline="0">
                          <a:ln>
                            <a:noFill/>
                          </a:ln>
                          <a:solidFill>
                            <a:srgbClr val="993300"/>
                          </a:solidFill>
                          <a:latin typeface="Times New Roman" pitchFamily="18"/>
                          <a:ea typeface="Arial Unicode MS" pitchFamily="34"/>
                          <a:cs typeface="Times New Roman" pitchFamily="18"/>
                        </a:rPr>
                        <a:t>Stabreim</a:t>
                      </a:r>
                    </a:p>
                  </a:txBody>
                  <a:tcPr/>
                </a:tc>
              </a:tr>
              <a:tr h="455399">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New Roman" pitchFamily="18"/>
                          <a:ea typeface="Arial Unicode MS" pitchFamily="34"/>
                          <a:cs typeface="Times New Roman CE" pitchFamily="18"/>
                        </a:rPr>
                        <a:t>aliterační rým, starogermánský</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200" b="0" i="0" u="none" strike="noStrike" baseline="0">
                          <a:ln>
                            <a:noFill/>
                          </a:ln>
                          <a:solidFill>
                            <a:srgbClr val="0000FF"/>
                          </a:solidFill>
                          <a:latin typeface="Times New Roman" pitchFamily="18"/>
                          <a:ea typeface="Arial Unicode MS" pitchFamily="34"/>
                          <a:cs typeface="Times New Roman" pitchFamily="18"/>
                        </a:rPr>
                        <a:t>alliterative verse, Old Germanic</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New Roman" pitchFamily="18"/>
                          <a:ea typeface="Arial Unicode MS" pitchFamily="34"/>
                          <a:cs typeface="Times New Roman" pitchFamily="18"/>
                        </a:rPr>
                        <a:t>altgermanischer alliterierender Vers, altgermanischer</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ru-RU" sz="1200" b="0" i="0" u="none" strike="noStrike" baseline="0">
                          <a:ln>
                            <a:noFill/>
                          </a:ln>
                          <a:solidFill>
                            <a:srgbClr val="993300"/>
                          </a:solidFill>
                          <a:latin typeface="Times New Roman" pitchFamily="18"/>
                          <a:ea typeface="Arial Unicode MS" pitchFamily="34"/>
                          <a:cs typeface="Times New Roman Cyr" pitchFamily="18"/>
                        </a:rPr>
                        <a:t>аллитерационный стих</a:t>
                      </a:r>
                      <a:r>
                        <a:rPr lang="cs-CZ" sz="1200" b="0" i="0" u="none" strike="noStrike" baseline="0">
                          <a:ln>
                            <a:noFill/>
                          </a:ln>
                          <a:solidFill>
                            <a:srgbClr val="993300"/>
                          </a:solidFill>
                          <a:latin typeface="Times New Roman" pitchFamily="18"/>
                          <a:ea typeface="Arial Unicode MS" pitchFamily="34"/>
                          <a:cs typeface="Times New Roman" pitchFamily="18"/>
                        </a:rPr>
                        <a:t>, </a:t>
                      </a:r>
                      <a:r>
                        <a:rPr lang="ru-RU" sz="1200" b="0" i="0" u="none" strike="noStrike" baseline="0">
                          <a:ln>
                            <a:noFill/>
                          </a:ln>
                          <a:solidFill>
                            <a:srgbClr val="993300"/>
                          </a:solidFill>
                          <a:latin typeface="Times New Roman" pitchFamily="18"/>
                          <a:ea typeface="Arial Unicode MS" pitchFamily="34"/>
                          <a:cs typeface="Times New Roman Cyr" pitchFamily="18"/>
                        </a:rPr>
                        <a:t>древнегерманский</a:t>
                      </a:r>
                    </a:p>
                  </a:txBody>
                  <a:tcPr/>
                </a:tc>
              </a:tr>
              <a:tr h="39492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New Roman" pitchFamily="18"/>
                          <a:ea typeface="Arial Unicode MS" pitchFamily="34"/>
                          <a:cs typeface="Times New Roman" pitchFamily="18"/>
                        </a:rPr>
                        <a:t>asonance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200" b="0" i="0" u="none" strike="noStrike" baseline="0">
                          <a:ln>
                            <a:noFill/>
                          </a:ln>
                          <a:solidFill>
                            <a:srgbClr val="0000FF"/>
                          </a:solidFill>
                          <a:latin typeface="Times New Roman" pitchFamily="18"/>
                          <a:ea typeface="Arial Unicode MS" pitchFamily="34"/>
                          <a:cs typeface="Times New Roman" pitchFamily="18"/>
                        </a:rPr>
                        <a:t>assonance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New Roman" pitchFamily="18"/>
                          <a:ea typeface="Arial Unicode MS" pitchFamily="34"/>
                          <a:cs typeface="Times New Roman" pitchFamily="18"/>
                        </a:rPr>
                        <a:t>Assonanz</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ru-RU"/>
                      </a:pPr>
                      <a:r>
                        <a:rPr lang="ru-RU" sz="1200" b="0" i="0" u="none" strike="noStrike" baseline="0">
                          <a:ln>
                            <a:noFill/>
                          </a:ln>
                          <a:solidFill>
                            <a:srgbClr val="993300"/>
                          </a:solidFill>
                          <a:latin typeface="Times New Roman" pitchFamily="18"/>
                          <a:ea typeface="Arial Unicode MS" pitchFamily="34"/>
                          <a:cs typeface="Times New Roman Cyr" pitchFamily="18"/>
                        </a:rPr>
                        <a:t>ассонансной</a:t>
                      </a:r>
                    </a:p>
                  </a:txBody>
                  <a:tcPr/>
                </a:tc>
              </a:tr>
              <a:tr h="39492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New Roman" pitchFamily="18"/>
                          <a:ea typeface="Arial Unicode MS" pitchFamily="34"/>
                          <a:cs typeface="Times New Roman" pitchFamily="18"/>
                        </a:rPr>
                        <a:t>banální rým</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200" b="0" i="0" u="none" strike="noStrike" baseline="0">
                          <a:ln>
                            <a:noFill/>
                          </a:ln>
                          <a:solidFill>
                            <a:srgbClr val="0000FF"/>
                          </a:solidFill>
                          <a:latin typeface="Times New Roman" pitchFamily="18"/>
                          <a:ea typeface="Arial Unicode MS" pitchFamily="34"/>
                          <a:cs typeface="Times New Roman" pitchFamily="18"/>
                        </a:rPr>
                        <a:t>banal rhyme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New Roman" pitchFamily="18"/>
                          <a:ea typeface="Arial Unicode MS" pitchFamily="34"/>
                          <a:cs typeface="Times New Roman" pitchFamily="18"/>
                        </a:rPr>
                        <a:t>banaler Reim</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ru-RU"/>
                      </a:pPr>
                      <a:r>
                        <a:rPr lang="ru-RU" sz="1200" b="0" i="0" u="none" strike="noStrike" baseline="0">
                          <a:ln>
                            <a:noFill/>
                          </a:ln>
                          <a:solidFill>
                            <a:srgbClr val="993300"/>
                          </a:solidFill>
                          <a:latin typeface="Times New Roman" pitchFamily="18"/>
                          <a:ea typeface="Arial Unicode MS" pitchFamily="34"/>
                          <a:cs typeface="Times New Roman Cyr" pitchFamily="18"/>
                        </a:rPr>
                        <a:t>рифм банальных</a:t>
                      </a:r>
                    </a:p>
                  </a:txBody>
                  <a:tcPr/>
                </a:tc>
              </a:tr>
              <a:tr h="455399">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New Roman" pitchFamily="18"/>
                          <a:ea typeface="Arial Unicode MS" pitchFamily="34"/>
                          <a:cs typeface="Times New Roman" pitchFamily="18"/>
                        </a:rPr>
                        <a:t>bohatý a gramaticky správný rým</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200" b="0" i="0" u="none" strike="noStrike" baseline="0">
                          <a:ln>
                            <a:noFill/>
                          </a:ln>
                          <a:solidFill>
                            <a:srgbClr val="0000FF"/>
                          </a:solidFill>
                          <a:latin typeface="Times New Roman" pitchFamily="18"/>
                          <a:ea typeface="Arial Unicode MS" pitchFamily="34"/>
                          <a:cs typeface="Times New Roman" pitchFamily="18"/>
                        </a:rPr>
                        <a:t>rich rhyme which is also grammatically correct</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New Roman" pitchFamily="18"/>
                          <a:ea typeface="Arial Unicode MS" pitchFamily="34"/>
                          <a:cs typeface="Times New Roman" pitchFamily="18"/>
                        </a:rPr>
                        <a:t>gleichzeitig reicher und grammatisch richtiger Reim</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ru-RU"/>
                      </a:pPr>
                      <a:r>
                        <a:rPr lang="ru-RU" sz="1200" b="0" i="0" u="none" strike="noStrike" baseline="0">
                          <a:ln>
                            <a:noFill/>
                          </a:ln>
                          <a:solidFill>
                            <a:srgbClr val="993300"/>
                          </a:solidFill>
                          <a:latin typeface="Times New Roman" pitchFamily="18"/>
                          <a:ea typeface="Arial Unicode MS" pitchFamily="34"/>
                          <a:cs typeface="Times New Roman Cyr" pitchFamily="18"/>
                        </a:rPr>
                        <a:t>одновременно и богатые и грамматически неоднородные</a:t>
                      </a:r>
                    </a:p>
                  </a:txBody>
                  <a:tcPr/>
                </a:tc>
              </a:tr>
              <a:tr h="39492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New Roman" pitchFamily="18"/>
                          <a:ea typeface="Arial Unicode MS" pitchFamily="34"/>
                          <a:cs typeface="Times New Roman" pitchFamily="18"/>
                        </a:rPr>
                        <a:t>bohatý rým</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200" b="0" i="0" u="none" strike="noStrike" baseline="0">
                          <a:ln>
                            <a:noFill/>
                          </a:ln>
                          <a:solidFill>
                            <a:srgbClr val="0000FF"/>
                          </a:solidFill>
                          <a:latin typeface="Times New Roman" pitchFamily="18"/>
                          <a:ea typeface="Arial Unicode MS" pitchFamily="34"/>
                          <a:cs typeface="Times New Roman" pitchFamily="18"/>
                        </a:rPr>
                        <a:t>rich rhyme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New Roman" pitchFamily="18"/>
                          <a:ea typeface="Arial Unicode MS" pitchFamily="34"/>
                          <a:cs typeface="Times New Roman" pitchFamily="18"/>
                        </a:rPr>
                        <a:t>reicher Reim</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ru-RU" sz="1200" b="0" i="0" u="none" strike="noStrike" baseline="0">
                          <a:ln>
                            <a:noFill/>
                          </a:ln>
                          <a:solidFill>
                            <a:srgbClr val="993300"/>
                          </a:solidFill>
                          <a:latin typeface="Times New Roman Cyr" pitchFamily="18"/>
                          <a:ea typeface="Arial Unicode MS" pitchFamily="34"/>
                          <a:cs typeface="Times New Roman Cyr" pitchFamily="18"/>
                        </a:rPr>
                        <a:t>богатая рифма</a:t>
                      </a:r>
                    </a:p>
                  </a:txBody>
                  <a:tcPr/>
                </a:tc>
              </a:tr>
              <a:tr h="63468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New Roman" pitchFamily="18"/>
                          <a:ea typeface="Arial Unicode MS" pitchFamily="34"/>
                          <a:cs typeface="Times New Roman CE" pitchFamily="18"/>
                        </a:rPr>
                        <a:t>bohatý rým, přijímání nebo odmítání</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200" b="0" i="0" u="none" strike="noStrike" baseline="0">
                          <a:ln>
                            <a:noFill/>
                          </a:ln>
                          <a:solidFill>
                            <a:srgbClr val="0000FF"/>
                          </a:solidFill>
                          <a:latin typeface="Times New Roman" pitchFamily="18"/>
                          <a:ea typeface="Arial Unicode MS" pitchFamily="34"/>
                          <a:cs typeface="Times New Roman" pitchFamily="18"/>
                        </a:rPr>
                        <a:t>Whether rich rhyme is accepted or rejected</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New Roman" pitchFamily="18"/>
                          <a:ea typeface="Arial Unicode MS" pitchFamily="34"/>
                          <a:cs typeface="Times New Roman" pitchFamily="18"/>
                        </a:rPr>
                        <a:t>Ob der reiche Reim angenommen oder abgelehnt wird</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ru-RU" sz="1200" b="0" i="0" u="none" strike="noStrike" baseline="0">
                          <a:ln>
                            <a:noFill/>
                          </a:ln>
                          <a:solidFill>
                            <a:srgbClr val="993300"/>
                          </a:solidFill>
                          <a:latin typeface="Times New Roman Cyr" pitchFamily="18"/>
                          <a:ea typeface="Arial Unicode MS" pitchFamily="34"/>
                          <a:cs typeface="Times New Roman Cyr" pitchFamily="18"/>
                        </a:rPr>
                        <a:t>Принятие или отвержение богатой рифмы</a:t>
                      </a:r>
                    </a:p>
                  </a:txBody>
                  <a:tcPr/>
                </a:tc>
              </a:tr>
              <a:tr h="39852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New Roman" pitchFamily="18"/>
                          <a:ea typeface="Arial Unicode MS" pitchFamily="34"/>
                          <a:cs typeface="Times New Roman CE" pitchFamily="18"/>
                        </a:rPr>
                        <a:t>bohatým rýmům, sklon k</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200" b="0" i="0" u="none" strike="noStrike" baseline="0">
                          <a:ln>
                            <a:noFill/>
                          </a:ln>
                          <a:solidFill>
                            <a:srgbClr val="0000FF"/>
                          </a:solidFill>
                          <a:latin typeface="Times New Roman" pitchFamily="18"/>
                          <a:ea typeface="Arial Unicode MS" pitchFamily="34"/>
                          <a:cs typeface="Times New Roman" pitchFamily="18"/>
                        </a:rPr>
                        <a:t>tendency towards rich rhyme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New Roman" pitchFamily="18"/>
                          <a:ea typeface="Arial Unicode MS" pitchFamily="34"/>
                          <a:cs typeface="Times New Roman" pitchFamily="18"/>
                        </a:rPr>
                        <a:t>Neigung zu reichen Reimen</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ru-RU"/>
                      </a:pPr>
                      <a:r>
                        <a:rPr lang="ru-RU" sz="1200" b="0" i="0" u="none" strike="noStrike" baseline="0">
                          <a:ln>
                            <a:noFill/>
                          </a:ln>
                          <a:solidFill>
                            <a:srgbClr val="993300"/>
                          </a:solidFill>
                          <a:latin typeface="Times New Roman" pitchFamily="18"/>
                          <a:ea typeface="Arial Unicode MS" pitchFamily="34"/>
                          <a:cs typeface="Times New Roman Cyr" pitchFamily="18"/>
                        </a:rPr>
                        <a:t>склонность к богатым рифмам</a:t>
                      </a:r>
                    </a:p>
                  </a:txBody>
                  <a:tcPr/>
                </a:tc>
              </a:tr>
            </a:tbl>
          </a:graphicData>
        </a:graphic>
      </p:graphicFrame>
    </p:spTree>
  </p:cSld>
  <p:clrMapOvr>
    <a:masterClrMapping/>
  </p:clrMapOvr>
  <p:transition>
    <p:pull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name="page37">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pPr lvl="0"/>
            <a:r>
              <a:rPr lang="en-GB" smtClean="0"/>
              <a:t>InterCorp Workshop  září 2013   patrickcorness.wordpress.com</a:t>
            </a:r>
            <a:endParaRPr lang="en-GB"/>
          </a:p>
        </p:txBody>
      </p:sp>
      <p:sp>
        <p:nvSpPr>
          <p:cNvPr id="2" name="Title 1"/>
          <p:cNvSpPr txBox="1">
            <a:spLocks noGrp="1"/>
          </p:cNvSpPr>
          <p:nvPr>
            <p:ph type="title" idx="4294967295"/>
          </p:nvPr>
        </p:nvSpPr>
        <p:spPr>
          <a:xfrm>
            <a:off x="227536" y="355383"/>
            <a:ext cx="8617648" cy="648512"/>
          </a:xfrm>
        </p:spPr>
        <p:txBody>
          <a:bodyPr wrap="square" anchorCtr="0">
            <a:spAutoFit/>
          </a:bodyPr>
          <a:lstStyle/>
          <a:p>
            <a:pPr lvl="0"/>
            <a:r>
              <a:rPr lang="en-GB" sz="2000" dirty="0" err="1"/>
              <a:t>vyhledávání</a:t>
            </a:r>
            <a:r>
              <a:rPr lang="en-GB" sz="2000" dirty="0"/>
              <a:t> a </a:t>
            </a:r>
            <a:r>
              <a:rPr lang="en-GB" sz="2000" dirty="0" err="1"/>
              <a:t>čtyřjazyčný</a:t>
            </a:r>
            <a:r>
              <a:rPr lang="en-GB" sz="2000" dirty="0"/>
              <a:t> </a:t>
            </a:r>
            <a:r>
              <a:rPr lang="en-GB" sz="2000" dirty="0" err="1"/>
              <a:t>výstup</a:t>
            </a:r>
            <a:r>
              <a:rPr lang="en-GB" sz="2000" dirty="0"/>
              <a:t> </a:t>
            </a:r>
            <a:r>
              <a:rPr lang="cs-CZ" sz="2600" dirty="0" smtClean="0"/>
              <a:t/>
            </a:r>
            <a:br>
              <a:rPr lang="cs-CZ" sz="2600" dirty="0" smtClean="0"/>
            </a:br>
            <a:r>
              <a:rPr lang="cs-CZ" sz="1600" dirty="0" smtClean="0"/>
              <a:t>materiály </a:t>
            </a:r>
            <a:r>
              <a:rPr lang="cs-CZ" sz="1600" dirty="0"/>
              <a:t>pro </a:t>
            </a:r>
            <a:r>
              <a:rPr lang="en-GB" sz="1600" dirty="0" err="1"/>
              <a:t>versologický</a:t>
            </a:r>
            <a:r>
              <a:rPr lang="en-GB" sz="1600" dirty="0"/>
              <a:t> </a:t>
            </a:r>
            <a:r>
              <a:rPr lang="en-GB" sz="1600" dirty="0" err="1"/>
              <a:t>glosář</a:t>
            </a:r>
            <a:r>
              <a:rPr lang="en-GB" sz="1600" dirty="0"/>
              <a:t>: </a:t>
            </a:r>
            <a:r>
              <a:rPr lang="en-GB" sz="1600" i="1" dirty="0" err="1" smtClean="0"/>
              <a:t>rým</a:t>
            </a:r>
            <a:endParaRPr lang="en-GB" sz="3600" dirty="0"/>
          </a:p>
        </p:txBody>
      </p:sp>
      <p:graphicFrame>
        <p:nvGraphicFramePr>
          <p:cNvPr id="4" name="Table 3"/>
          <p:cNvGraphicFramePr>
            <a:graphicFrameLocks noGrp="1"/>
          </p:cNvGraphicFramePr>
          <p:nvPr/>
        </p:nvGraphicFramePr>
        <p:xfrm>
          <a:off x="180000" y="1440000"/>
          <a:ext cx="8819640" cy="4501799"/>
        </p:xfrm>
        <a:graphic>
          <a:graphicData uri="http://schemas.openxmlformats.org/drawingml/2006/table">
            <a:tbl>
              <a:tblPr firstRow="1" bandRow="1"/>
              <a:tblGrid>
                <a:gridCol w="2203560"/>
                <a:gridCol w="2203560"/>
                <a:gridCol w="2203560"/>
                <a:gridCol w="2208960"/>
              </a:tblGrid>
              <a:tr h="45216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New Roman" pitchFamily="18"/>
                          <a:ea typeface="Arial Unicode MS" pitchFamily="34"/>
                          <a:cs typeface="Times New Roman" pitchFamily="18"/>
                        </a:rPr>
                        <a:t>dekanonizace rýmu</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00FF"/>
                          </a:solidFill>
                          <a:latin typeface="Times New Roman" pitchFamily="18"/>
                          <a:ea typeface="Arial Unicode MS" pitchFamily="34"/>
                          <a:cs typeface="Times New Roman" pitchFamily="18"/>
                        </a:rPr>
                        <a:t>decanonisation of rhyme, rhyme decanonisation,</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New Roman" pitchFamily="18"/>
                          <a:ea typeface="Arial Unicode MS" pitchFamily="34"/>
                          <a:cs typeface="Times New Roman" pitchFamily="18"/>
                        </a:rPr>
                        <a:t>Dekanonisation des Reims, Dekanonisierung des Reims</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ru-RU" sz="1200" b="0" i="0" u="none" strike="noStrike" baseline="0">
                          <a:ln>
                            <a:noFill/>
                          </a:ln>
                          <a:solidFill>
                            <a:srgbClr val="993300"/>
                          </a:solidFill>
                          <a:latin typeface="Times New Roman Cyr" pitchFamily="18"/>
                          <a:ea typeface="Arial Unicode MS" pitchFamily="34"/>
                          <a:cs typeface="Times New Roman Cyr" pitchFamily="18"/>
                        </a:rPr>
                        <a:t>деканонизация рифмы</a:t>
                      </a:r>
                    </a:p>
                  </a:txBody>
                  <a:tcPr/>
                </a:tc>
              </a:tr>
              <a:tr h="39492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New Roman" pitchFamily="18"/>
                          <a:ea typeface="Arial Unicode MS" pitchFamily="34"/>
                          <a:cs typeface="Times New Roman" pitchFamily="18"/>
                        </a:rPr>
                        <a:t>dekanonizovaný rým</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00FF"/>
                          </a:solidFill>
                          <a:latin typeface="Times New Roman" pitchFamily="18"/>
                          <a:ea typeface="Arial Unicode MS" pitchFamily="34"/>
                          <a:cs typeface="Times New Roman" pitchFamily="18"/>
                        </a:rPr>
                        <a:t>decanonised rhyme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New Roman" pitchFamily="18"/>
                          <a:ea typeface="Arial Unicode MS" pitchFamily="34"/>
                          <a:cs typeface="Times New Roman" pitchFamily="18"/>
                        </a:rPr>
                        <a:t>dekanonisierter Reim</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ru-RU" sz="1200" b="0" i="0" u="none" strike="noStrike" baseline="0">
                          <a:ln>
                            <a:noFill/>
                          </a:ln>
                          <a:solidFill>
                            <a:srgbClr val="993300"/>
                          </a:solidFill>
                          <a:latin typeface="Times New Roman Cyr" pitchFamily="18"/>
                          <a:ea typeface="Arial Unicode MS" pitchFamily="34"/>
                          <a:cs typeface="Times New Roman Cyr" pitchFamily="18"/>
                        </a:rPr>
                        <a:t>деканонизованная рифма</a:t>
                      </a:r>
                    </a:p>
                  </a:txBody>
                  <a:tcPr/>
                </a:tc>
              </a:tr>
              <a:tr h="45216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New Roman CE" pitchFamily="18"/>
                          <a:ea typeface="Arial Unicode MS" pitchFamily="34"/>
                          <a:cs typeface="Times New Roman CE" pitchFamily="18"/>
                        </a:rPr>
                        <a:t>důrazná rýmová pozice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FF"/>
                          </a:solidFill>
                          <a:latin typeface="Times New Roman" pitchFamily="18"/>
                          <a:ea typeface="Arial Unicode MS" pitchFamily="34"/>
                          <a:cs typeface="Times New Roman" pitchFamily="18"/>
                        </a:rPr>
                        <a:t>stressed rhyme position</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New Roman" pitchFamily="18"/>
                          <a:ea typeface="Arial Unicode MS" pitchFamily="34"/>
                          <a:cs typeface="Times New Roman" pitchFamily="18"/>
                        </a:rPr>
                        <a:t>betonte Reimstellung</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993300"/>
                          </a:solidFill>
                          <a:latin typeface="Times New Roman Cyr" pitchFamily="18"/>
                          <a:ea typeface="Arial Unicode MS" pitchFamily="34"/>
                          <a:cs typeface="Times New Roman Cyr" pitchFamily="18"/>
                        </a:rPr>
                        <a:t>подчеркиваются</a:t>
                      </a:r>
                      <a:r>
                        <a:rPr lang="de-DE" sz="1200" b="0" i="0" u="none" strike="noStrike" baseline="0">
                          <a:ln>
                            <a:noFill/>
                          </a:ln>
                          <a:solidFill>
                            <a:srgbClr val="993300"/>
                          </a:solidFill>
                          <a:latin typeface="Times New Roman" pitchFamily="18"/>
                          <a:ea typeface="Arial Unicode MS" pitchFamily="34"/>
                          <a:cs typeface="Times New Roman" pitchFamily="18"/>
                        </a:rPr>
                        <a:t> </a:t>
                      </a:r>
                      <a:r>
                        <a:rPr lang="de-DE" sz="1200" b="0" i="0" u="none" strike="noStrike" baseline="0">
                          <a:ln>
                            <a:noFill/>
                          </a:ln>
                          <a:solidFill>
                            <a:srgbClr val="993300"/>
                          </a:solidFill>
                          <a:latin typeface="Times New Roman Cyr" pitchFamily="18"/>
                          <a:ea typeface="Arial Unicode MS" pitchFamily="34"/>
                          <a:cs typeface="Times New Roman Cyr" pitchFamily="18"/>
                        </a:rPr>
                        <a:t>рифмующей</a:t>
                      </a:r>
                      <a:r>
                        <a:rPr lang="de-DE" sz="1200" b="0" i="0" u="none" strike="noStrike" baseline="0">
                          <a:ln>
                            <a:noFill/>
                          </a:ln>
                          <a:solidFill>
                            <a:srgbClr val="993300"/>
                          </a:solidFill>
                          <a:latin typeface="Times New Roman" pitchFamily="18"/>
                          <a:ea typeface="Arial Unicode MS" pitchFamily="34"/>
                          <a:cs typeface="Times New Roman" pitchFamily="18"/>
                        </a:rPr>
                        <a:t> </a:t>
                      </a:r>
                      <a:r>
                        <a:rPr lang="de-DE" sz="1200" b="0" i="0" u="none" strike="noStrike" baseline="0">
                          <a:ln>
                            <a:noFill/>
                          </a:ln>
                          <a:solidFill>
                            <a:srgbClr val="993300"/>
                          </a:solidFill>
                          <a:latin typeface="Times New Roman Cyr" pitchFamily="18"/>
                          <a:ea typeface="Arial Unicode MS" pitchFamily="34"/>
                          <a:cs typeface="Times New Roman Cyr" pitchFamily="18"/>
                        </a:rPr>
                        <a:t>позицией</a:t>
                      </a:r>
                    </a:p>
                  </a:txBody>
                  <a:tcPr/>
                </a:tc>
              </a:tr>
              <a:tr h="455399">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New Roman CE" pitchFamily="18"/>
                          <a:ea typeface="Arial Unicode MS" pitchFamily="34"/>
                          <a:cs typeface="Times New Roman CE" pitchFamily="18"/>
                        </a:rPr>
                        <a:t>dvojslabičný rým</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200" b="0" i="0" u="none" strike="noStrike" baseline="0">
                          <a:ln>
                            <a:noFill/>
                          </a:ln>
                          <a:solidFill>
                            <a:srgbClr val="0000FF"/>
                          </a:solidFill>
                          <a:latin typeface="Times New Roman" pitchFamily="18"/>
                          <a:ea typeface="Arial Unicode MS" pitchFamily="34"/>
                          <a:cs typeface="Times New Roman" pitchFamily="18"/>
                        </a:rPr>
                        <a:t>disyllabic rhyme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New Roman" pitchFamily="18"/>
                          <a:ea typeface="Arial Unicode MS" pitchFamily="34"/>
                          <a:cs typeface="Times New Roman" pitchFamily="18"/>
                        </a:rPr>
                        <a:t>zweisilbiger Reim</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ru-RU" sz="1200" b="0" i="0" u="none" strike="noStrike" baseline="0">
                          <a:ln>
                            <a:noFill/>
                          </a:ln>
                          <a:solidFill>
                            <a:srgbClr val="993300"/>
                          </a:solidFill>
                          <a:latin typeface="Times New Roman Cyr" pitchFamily="18"/>
                          <a:ea typeface="Arial Unicode MS" pitchFamily="34"/>
                          <a:cs typeface="Times New Roman Cyr" pitchFamily="18"/>
                        </a:rPr>
                        <a:t>двусложная рифма</a:t>
                      </a:r>
                    </a:p>
                  </a:txBody>
                  <a:tcPr/>
                </a:tc>
              </a:tr>
              <a:tr h="45216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New Roman CE" pitchFamily="18"/>
                          <a:ea typeface="Arial Unicode MS" pitchFamily="34"/>
                          <a:cs typeface="Times New Roman CE" pitchFamily="18"/>
                        </a:rPr>
                        <a:t>eufonická platnost rýmů</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200" b="0" i="0" u="none" strike="noStrike" baseline="0">
                          <a:ln>
                            <a:noFill/>
                          </a:ln>
                          <a:solidFill>
                            <a:srgbClr val="0000FF"/>
                          </a:solidFill>
                          <a:latin typeface="Times New Roman" pitchFamily="18"/>
                          <a:ea typeface="Arial Unicode MS" pitchFamily="34"/>
                          <a:cs typeface="Times New Roman" pitchFamily="18"/>
                        </a:rPr>
                        <a:t>euphonic function of rhyme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New Roman" pitchFamily="18"/>
                          <a:ea typeface="Arial Unicode MS" pitchFamily="34"/>
                          <a:cs typeface="Times New Roman" pitchFamily="18"/>
                        </a:rPr>
                        <a:t>euphonische Seite des Reims</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ru-RU"/>
                      </a:pPr>
                      <a:r>
                        <a:rPr lang="ru-RU" sz="1200" b="0" i="0" u="none" strike="noStrike" baseline="0">
                          <a:ln>
                            <a:noFill/>
                          </a:ln>
                          <a:solidFill>
                            <a:srgbClr val="993300"/>
                          </a:solidFill>
                          <a:latin typeface="Times New Roman Cyr" pitchFamily="18"/>
                          <a:ea typeface="Arial Unicode MS" pitchFamily="34"/>
                          <a:cs typeface="Times New Roman Cyr" pitchFamily="18"/>
                        </a:rPr>
                        <a:t>эвфоническая сторона рифмовки</a:t>
                      </a:r>
                    </a:p>
                  </a:txBody>
                  <a:tcPr/>
                </a:tc>
              </a:tr>
              <a:tr h="39492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New Roman" pitchFamily="18"/>
                          <a:ea typeface="Arial Unicode MS" pitchFamily="34"/>
                          <a:cs typeface="Times New Roman" pitchFamily="18"/>
                        </a:rPr>
                        <a:t>formy rýmu</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200" b="0" i="0" u="none" strike="noStrike" baseline="0">
                          <a:ln>
                            <a:noFill/>
                          </a:ln>
                          <a:solidFill>
                            <a:srgbClr val="0000FF"/>
                          </a:solidFill>
                          <a:latin typeface="Times New Roman" pitchFamily="18"/>
                          <a:ea typeface="Arial Unicode MS" pitchFamily="34"/>
                          <a:cs typeface="Times New Roman" pitchFamily="18"/>
                        </a:rPr>
                        <a:t>rhyme forms</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New Roman" pitchFamily="18"/>
                          <a:ea typeface="Arial Unicode MS" pitchFamily="34"/>
                          <a:cs typeface="Times New Roman" pitchFamily="18"/>
                        </a:rPr>
                        <a:t>Reimformen</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ru-RU"/>
                      </a:pPr>
                      <a:r>
                        <a:rPr lang="ru-RU" sz="1200" b="0" i="0" u="none" strike="noStrike" baseline="0">
                          <a:ln>
                            <a:noFill/>
                          </a:ln>
                          <a:solidFill>
                            <a:srgbClr val="993300"/>
                          </a:solidFill>
                          <a:latin typeface="Times New Roman Cyr" pitchFamily="18"/>
                          <a:ea typeface="Arial Unicode MS" pitchFamily="34"/>
                          <a:cs typeface="Times New Roman Cyr" pitchFamily="18"/>
                        </a:rPr>
                        <a:t>формы рифмовки</a:t>
                      </a:r>
                    </a:p>
                  </a:txBody>
                  <a:tcPr/>
                </a:tc>
              </a:tr>
              <a:tr h="455399">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New Roman" pitchFamily="18"/>
                          <a:ea typeface="Arial Unicode MS" pitchFamily="34"/>
                          <a:cs typeface="Times New Roman" pitchFamily="18"/>
                        </a:rPr>
                        <a:t>samohláskový rým</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200" b="0" i="0" u="none" strike="noStrike" baseline="0">
                          <a:ln>
                            <a:noFill/>
                          </a:ln>
                          <a:solidFill>
                            <a:srgbClr val="0000FF"/>
                          </a:solidFill>
                          <a:latin typeface="Times New Roman" pitchFamily="18"/>
                          <a:ea typeface="Arial Unicode MS" pitchFamily="34"/>
                          <a:cs typeface="Times New Roman" pitchFamily="18"/>
                        </a:rPr>
                        <a:t>vocalic rhyme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New Roman" pitchFamily="18"/>
                          <a:ea typeface="Arial Unicode MS" pitchFamily="34"/>
                          <a:cs typeface="Times New Roman" pitchFamily="18"/>
                        </a:rPr>
                        <a:t>vokalischer Reim</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ru-RU"/>
                      </a:pPr>
                      <a:r>
                        <a:rPr lang="ru-RU" sz="1200" b="0" i="0" u="none" strike="noStrike" baseline="0">
                          <a:ln>
                            <a:noFill/>
                          </a:ln>
                          <a:solidFill>
                            <a:srgbClr val="993300"/>
                          </a:solidFill>
                          <a:latin typeface="Times New Roman Cyr" pitchFamily="18"/>
                          <a:ea typeface="Arial Unicode MS" pitchFamily="34"/>
                          <a:cs typeface="Times New Roman Cyr" pitchFamily="18"/>
                        </a:rPr>
                        <a:t>рифмы, построенной на гласных</a:t>
                      </a:r>
                    </a:p>
                  </a:txBody>
                  <a:tcPr/>
                </a:tc>
              </a:tr>
              <a:tr h="39492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New Roman" pitchFamily="18"/>
                          <a:ea typeface="Arial Unicode MS" pitchFamily="34"/>
                          <a:cs typeface="Times New Roman" pitchFamily="18"/>
                        </a:rPr>
                        <a:t>funkce rýmu</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200" b="0" i="0" u="none" strike="noStrike" baseline="0">
                          <a:ln>
                            <a:noFill/>
                          </a:ln>
                          <a:solidFill>
                            <a:srgbClr val="0000FF"/>
                          </a:solidFill>
                          <a:latin typeface="Times New Roman" pitchFamily="18"/>
                          <a:ea typeface="Arial Unicode MS" pitchFamily="34"/>
                          <a:cs typeface="Times New Roman" pitchFamily="18"/>
                        </a:rPr>
                        <a:t>operative as rhyme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New Roman" pitchFamily="18"/>
                          <a:ea typeface="Arial Unicode MS" pitchFamily="34"/>
                          <a:cs typeface="Times New Roman" pitchFamily="18"/>
                        </a:rPr>
                        <a:t>Reimfunktion</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ru-RU" sz="1200" b="0" i="0" u="none" strike="noStrike" baseline="0">
                          <a:ln>
                            <a:noFill/>
                          </a:ln>
                          <a:solidFill>
                            <a:srgbClr val="993300"/>
                          </a:solidFill>
                          <a:latin typeface="Times New Roman Cyr" pitchFamily="18"/>
                          <a:ea typeface="Arial Unicode MS" pitchFamily="34"/>
                          <a:cs typeface="Times New Roman Cyr" pitchFamily="18"/>
                        </a:rPr>
                        <a:t>функции рифмы</a:t>
                      </a:r>
                    </a:p>
                  </a:txBody>
                  <a:tcPr/>
                </a:tc>
              </a:tr>
              <a:tr h="63468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New Roman" pitchFamily="18"/>
                          <a:ea typeface="Arial Unicode MS" pitchFamily="34"/>
                          <a:cs typeface="Times New Roman" pitchFamily="18"/>
                        </a:rPr>
                        <a:t>grafický rým</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000" b="0" i="0" u="none" strike="noStrike" baseline="0">
                          <a:ln>
                            <a:noFill/>
                          </a:ln>
                          <a:solidFill>
                            <a:srgbClr val="0000FF"/>
                          </a:solidFill>
                          <a:latin typeface="Times New Roman" pitchFamily="18"/>
                          <a:ea typeface="Arial Unicode MS" pitchFamily="34"/>
                          <a:cs typeface="Times New Roman" pitchFamily="18"/>
                        </a:rPr>
                        <a:t>graphic rhyme (eye-rhyme)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New Roman" pitchFamily="18"/>
                          <a:ea typeface="Arial Unicode MS" pitchFamily="34"/>
                          <a:cs typeface="Times New Roman" pitchFamily="18"/>
                        </a:rPr>
                        <a:t>graphischer Reim</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ru-RU" sz="1200" b="0" i="0" u="none" strike="noStrike" baseline="0">
                          <a:ln>
                            <a:noFill/>
                          </a:ln>
                          <a:solidFill>
                            <a:srgbClr val="993300"/>
                          </a:solidFill>
                          <a:latin typeface="Times New Roman Cyr" pitchFamily="18"/>
                          <a:ea typeface="Arial Unicode MS" pitchFamily="34"/>
                          <a:cs typeface="Times New Roman Cyr" pitchFamily="18"/>
                        </a:rPr>
                        <a:t>графические рифмы</a:t>
                      </a:r>
                      <a:r>
                        <a:rPr lang="cs-CZ" sz="1200" b="0" i="0" u="none" strike="noStrike" baseline="0">
                          <a:ln>
                            <a:noFill/>
                          </a:ln>
                          <a:solidFill>
                            <a:srgbClr val="993300"/>
                          </a:solidFill>
                          <a:latin typeface="Times New Roman" pitchFamily="18"/>
                          <a:ea typeface="Arial Unicode MS" pitchFamily="34"/>
                          <a:cs typeface="Times New Roman" pitchFamily="18"/>
                        </a:rPr>
                        <a:t>,</a:t>
                      </a:r>
                      <a:r>
                        <a:rPr lang="ru-RU" sz="1200" b="0" i="0" u="none" strike="noStrike" baseline="0">
                          <a:ln>
                            <a:noFill/>
                          </a:ln>
                          <a:solidFill>
                            <a:srgbClr val="993300"/>
                          </a:solidFill>
                          <a:latin typeface="Times New Roman Cyr" pitchFamily="18"/>
                          <a:ea typeface="Arial Unicode MS" pitchFamily="34"/>
                          <a:cs typeface="Times New Roman Cyr" pitchFamily="18"/>
                        </a:rPr>
                        <a:t>  так называемые </a:t>
                      </a:r>
                      <a:r>
                        <a:rPr lang="en-GB" sz="1200" b="0" i="0" u="none" strike="noStrike" baseline="0">
                          <a:ln>
                            <a:noFill/>
                          </a:ln>
                          <a:solidFill>
                            <a:srgbClr val="993300"/>
                          </a:solidFill>
                          <a:latin typeface="Times New Roman" pitchFamily="18"/>
                          <a:ea typeface="Arial Unicode MS" pitchFamily="34"/>
                          <a:cs typeface="Times New Roman" pitchFamily="18"/>
                        </a:rPr>
                        <a:t>eye</a:t>
                      </a:r>
                      <a:r>
                        <a:rPr lang="ru-RU" sz="1200" b="0" i="0" u="none" strike="noStrike" baseline="0">
                          <a:ln>
                            <a:noFill/>
                          </a:ln>
                          <a:solidFill>
                            <a:srgbClr val="993300"/>
                          </a:solidFill>
                          <a:latin typeface="Times New Roman" pitchFamily="18"/>
                          <a:ea typeface="Arial Unicode MS" pitchFamily="34"/>
                          <a:cs typeface="Times New Roman" pitchFamily="18"/>
                        </a:rPr>
                        <a:t>-</a:t>
                      </a:r>
                      <a:r>
                        <a:rPr lang="en-GB" sz="1200" b="0" i="0" u="none" strike="noStrike" baseline="0">
                          <a:ln>
                            <a:noFill/>
                          </a:ln>
                          <a:solidFill>
                            <a:srgbClr val="993300"/>
                          </a:solidFill>
                          <a:latin typeface="Times New Roman" pitchFamily="18"/>
                          <a:ea typeface="Arial Unicode MS" pitchFamily="34"/>
                          <a:cs typeface="Times New Roman" pitchFamily="18"/>
                        </a:rPr>
                        <a:t>rhymes</a:t>
                      </a:r>
                      <a:r>
                        <a:rPr lang="ru-RU" sz="1200" b="0" i="0" u="none" strike="noStrike" baseline="0">
                          <a:ln>
                            <a:noFill/>
                          </a:ln>
                          <a:solidFill>
                            <a:srgbClr val="993300"/>
                          </a:solidFill>
                          <a:latin typeface="Times New Roman" pitchFamily="18"/>
                          <a:ea typeface="Arial Unicode MS" pitchFamily="34"/>
                          <a:cs typeface="Times New Roman" pitchFamily="18"/>
                        </a:rPr>
                        <a:t>.</a:t>
                      </a:r>
                    </a:p>
                  </a:txBody>
                  <a:tcPr/>
                </a:tc>
              </a:tr>
              <a:tr h="39816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New Roman" pitchFamily="18"/>
                          <a:ea typeface="Arial Unicode MS" pitchFamily="34"/>
                          <a:cs typeface="Times New Roman" pitchFamily="18"/>
                        </a:rPr>
                        <a:t>gramatický rým</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200" b="0" i="0" u="none" strike="noStrike" baseline="0">
                          <a:ln>
                            <a:noFill/>
                          </a:ln>
                          <a:solidFill>
                            <a:srgbClr val="0000FF"/>
                          </a:solidFill>
                          <a:latin typeface="Times New Roman" pitchFamily="18"/>
                          <a:ea typeface="Arial Unicode MS" pitchFamily="34"/>
                          <a:cs typeface="Times New Roman" pitchFamily="18"/>
                        </a:rPr>
                        <a:t>grammatical rhyme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New Roman" pitchFamily="18"/>
                          <a:ea typeface="Arial Unicode MS" pitchFamily="34"/>
                          <a:cs typeface="Times New Roman" pitchFamily="18"/>
                        </a:rPr>
                        <a:t>grammatischer Reim</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ru-RU"/>
                      </a:pPr>
                      <a:r>
                        <a:rPr lang="ru-RU" sz="1200" b="0" i="0" u="none" strike="noStrike" baseline="0">
                          <a:ln>
                            <a:noFill/>
                          </a:ln>
                          <a:solidFill>
                            <a:srgbClr val="993300"/>
                          </a:solidFill>
                          <a:latin typeface="Times New Roman Cyr" pitchFamily="18"/>
                          <a:ea typeface="Arial Unicode MS" pitchFamily="34"/>
                          <a:cs typeface="Times New Roman Cyr" pitchFamily="18"/>
                        </a:rPr>
                        <a:t>Грамматические рифмы</a:t>
                      </a:r>
                    </a:p>
                  </a:txBody>
                  <a:tcPr/>
                </a:tc>
              </a:tr>
            </a:tbl>
          </a:graphicData>
        </a:graphic>
      </p:graphicFrame>
    </p:spTree>
  </p:cSld>
  <p:clrMapOvr>
    <a:masterClrMapping/>
  </p:clrMapOvr>
  <p:transition>
    <p:pull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name="page38">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pPr lvl="0"/>
            <a:r>
              <a:rPr lang="en-GB" smtClean="0"/>
              <a:t>InterCorp Workshop  září 2013   patrickcorness.wordpress.com</a:t>
            </a:r>
            <a:endParaRPr lang="en-GB"/>
          </a:p>
        </p:txBody>
      </p:sp>
      <p:sp>
        <p:nvSpPr>
          <p:cNvPr id="2" name="Title 1"/>
          <p:cNvSpPr txBox="1">
            <a:spLocks noGrp="1"/>
          </p:cNvSpPr>
          <p:nvPr>
            <p:ph type="title" idx="4294967295"/>
          </p:nvPr>
        </p:nvSpPr>
        <p:spPr>
          <a:xfrm>
            <a:off x="234360" y="328087"/>
            <a:ext cx="8603999" cy="648512"/>
          </a:xfrm>
        </p:spPr>
        <p:txBody>
          <a:bodyPr wrap="square" anchorCtr="0">
            <a:spAutoFit/>
          </a:bodyPr>
          <a:lstStyle/>
          <a:p>
            <a:pPr lvl="0"/>
            <a:r>
              <a:rPr lang="en-GB" sz="2000" dirty="0" err="1"/>
              <a:t>vyhledávání</a:t>
            </a:r>
            <a:r>
              <a:rPr lang="en-GB" sz="2000" dirty="0"/>
              <a:t> a </a:t>
            </a:r>
            <a:r>
              <a:rPr lang="en-GB" sz="2000" dirty="0" err="1"/>
              <a:t>čtyřjazyčný</a:t>
            </a:r>
            <a:r>
              <a:rPr lang="en-GB" sz="2000" dirty="0"/>
              <a:t> </a:t>
            </a:r>
            <a:r>
              <a:rPr lang="en-GB" sz="2000" dirty="0" err="1"/>
              <a:t>výstup</a:t>
            </a:r>
            <a:r>
              <a:rPr lang="en-GB" sz="2000" dirty="0"/>
              <a:t> </a:t>
            </a:r>
            <a:r>
              <a:rPr lang="cs-CZ" sz="2000" dirty="0" smtClean="0"/>
              <a:t/>
            </a:r>
            <a:br>
              <a:rPr lang="cs-CZ" sz="2000" dirty="0" smtClean="0"/>
            </a:br>
            <a:r>
              <a:rPr lang="cs-CZ" sz="1600" dirty="0" smtClean="0"/>
              <a:t>materiály pro </a:t>
            </a:r>
            <a:r>
              <a:rPr lang="en-GB" sz="1600" dirty="0" err="1" smtClean="0"/>
              <a:t>versologický</a:t>
            </a:r>
            <a:r>
              <a:rPr lang="en-GB" sz="1600" dirty="0" smtClean="0"/>
              <a:t> </a:t>
            </a:r>
            <a:r>
              <a:rPr lang="en-GB" sz="1600" dirty="0" err="1"/>
              <a:t>glosář</a:t>
            </a:r>
            <a:r>
              <a:rPr lang="en-GB" sz="1600" dirty="0"/>
              <a:t>: </a:t>
            </a:r>
            <a:r>
              <a:rPr lang="en-GB" sz="1600" i="1" dirty="0" err="1" smtClean="0"/>
              <a:t>rým</a:t>
            </a:r>
            <a:endParaRPr lang="en-GB" sz="1600" dirty="0"/>
          </a:p>
        </p:txBody>
      </p:sp>
      <p:graphicFrame>
        <p:nvGraphicFramePr>
          <p:cNvPr id="4" name="Table 3"/>
          <p:cNvGraphicFramePr>
            <a:graphicFrameLocks noGrp="1"/>
          </p:cNvGraphicFramePr>
          <p:nvPr>
            <p:extLst>
              <p:ext uri="{D42A27DB-BD31-4B8C-83A1-F6EECF244321}">
                <p14:modId xmlns:p14="http://schemas.microsoft.com/office/powerpoint/2010/main" val="392056948"/>
              </p:ext>
            </p:extLst>
          </p:nvPr>
        </p:nvGraphicFramePr>
        <p:xfrm>
          <a:off x="234360" y="1341455"/>
          <a:ext cx="8819640" cy="4437000"/>
        </p:xfrm>
        <a:graphic>
          <a:graphicData uri="http://schemas.openxmlformats.org/drawingml/2006/table">
            <a:tbl>
              <a:tblPr firstRow="1" bandRow="1"/>
              <a:tblGrid>
                <a:gridCol w="2203560"/>
                <a:gridCol w="2203560"/>
                <a:gridCol w="2203560"/>
                <a:gridCol w="2208960"/>
              </a:tblGrid>
              <a:tr h="29880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dirty="0">
                          <a:ln>
                            <a:noFill/>
                          </a:ln>
                          <a:solidFill>
                            <a:srgbClr val="000000"/>
                          </a:solidFill>
                          <a:latin typeface="Times New Roman" pitchFamily="18"/>
                          <a:ea typeface="Arial Unicode MS" pitchFamily="34"/>
                          <a:cs typeface="Times New Roman" pitchFamily="18"/>
                        </a:rPr>
                        <a:t>chudý rým</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00FF"/>
                          </a:solidFill>
                          <a:latin typeface="Times New Roman" pitchFamily="18"/>
                          <a:ea typeface="Arial Unicode MS" pitchFamily="34"/>
                          <a:cs typeface="Times New Roman" pitchFamily="18"/>
                        </a:rPr>
                        <a:t>poor rhyme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New Roman" pitchFamily="18"/>
                          <a:ea typeface="Arial Unicode MS" pitchFamily="34"/>
                          <a:cs typeface="Times New Roman" pitchFamily="18"/>
                        </a:rPr>
                        <a:t>armer Reim</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ru-RU" sz="1200" b="0" i="0" u="none" strike="noStrike" baseline="0">
                          <a:ln>
                            <a:noFill/>
                          </a:ln>
                          <a:solidFill>
                            <a:srgbClr val="993300"/>
                          </a:solidFill>
                          <a:latin typeface="Times New Roman Cyr" pitchFamily="18"/>
                          <a:ea typeface="Arial Unicode MS" pitchFamily="34"/>
                          <a:cs typeface="Times New Roman Cyr" pitchFamily="18"/>
                        </a:rPr>
                        <a:t>плохой рифмы</a:t>
                      </a:r>
                    </a:p>
                  </a:txBody>
                  <a:tcPr/>
                </a:tc>
              </a:tr>
              <a:tr h="45144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New Roman" pitchFamily="18"/>
                          <a:ea typeface="Arial Unicode MS" pitchFamily="34"/>
                          <a:cs typeface="Times New Roman" pitchFamily="18"/>
                        </a:rPr>
                        <a:t>identický rým</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00FF"/>
                          </a:solidFill>
                          <a:latin typeface="Times New Roman" pitchFamily="18"/>
                          <a:ea typeface="Arial Unicode MS" pitchFamily="34"/>
                          <a:cs typeface="Times New Roman" pitchFamily="18"/>
                        </a:rPr>
                        <a:t>identical rhyme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New Roman" pitchFamily="18"/>
                          <a:ea typeface="Arial Unicode MS" pitchFamily="34"/>
                          <a:cs typeface="Times New Roman" pitchFamily="18"/>
                        </a:rPr>
                        <a:t>identischer Reim</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de-DE" sz="1200" b="0" i="1" u="none" strike="noStrike" baseline="0">
                          <a:ln>
                            <a:noFill/>
                          </a:ln>
                          <a:solidFill>
                            <a:srgbClr val="993300"/>
                          </a:solidFill>
                          <a:latin typeface="Times" pitchFamily="18"/>
                          <a:ea typeface="Arial Unicode MS" pitchFamily="34"/>
                          <a:cs typeface="Times New Roman" pitchFamily="18"/>
                        </a:rPr>
                        <a:t>identischer Reim, </a:t>
                      </a:r>
                      <a:r>
                        <a:rPr lang="ru-RU" sz="1200" b="0" i="0" u="none" strike="noStrike" baseline="0">
                          <a:ln>
                            <a:noFill/>
                          </a:ln>
                          <a:solidFill>
                            <a:srgbClr val="993300"/>
                          </a:solidFill>
                          <a:latin typeface="Times New Roman Cyr" pitchFamily="18"/>
                          <a:ea typeface="Arial Unicode MS" pitchFamily="34"/>
                          <a:cs typeface="Times New Roman Cyr" pitchFamily="18"/>
                        </a:rPr>
                        <a:t>тавтологическую рифму</a:t>
                      </a:r>
                    </a:p>
                  </a:txBody>
                  <a:tcPr/>
                </a:tc>
              </a:tr>
              <a:tr h="29880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New Roman" pitchFamily="18"/>
                          <a:ea typeface="Arial Unicode MS" pitchFamily="34"/>
                          <a:cs typeface="Times New Roman" pitchFamily="18"/>
                        </a:rPr>
                        <a:t>ironický rým</a:t>
                      </a:r>
                    </a:p>
                  </a:txBody>
                  <a:tcPr/>
                </a:tc>
                <a:tc>
                  <a:txBody>
                    <a:bodyPr/>
                    <a:lstStyle/>
                    <a:p>
                      <a:pPr marL="0" marR="0" indent="0" algn="l" rtl="0" hangingPunct="0">
                        <a:lnSpc>
                          <a:spcPct val="100000"/>
                        </a:lnSpc>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2400" b="0" i="0" u="none" strike="noStrike" baseline="0">
                        <a:ln>
                          <a:noFill/>
                        </a:ln>
                        <a:solidFill>
                          <a:srgbClr val="000000"/>
                        </a:solidFill>
                        <a:latin typeface="Times" pitchFamily="18"/>
                        <a:ea typeface="MS Gothic" pitchFamily="2"/>
                        <a:cs typeface="Tahoma" pitchFamily="2"/>
                      </a:endParaRPr>
                    </a:p>
                  </a:txBody>
                  <a:tcPr/>
                </a:tc>
                <a:tc>
                  <a:txBody>
                    <a:bodyPr/>
                    <a:lstStyle/>
                    <a:p>
                      <a:pPr marL="0" marR="0" indent="0" algn="l" rtl="0" hangingPunct="0">
                        <a:lnSpc>
                          <a:spcPct val="100000"/>
                        </a:lnSpc>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2400" b="0" i="0" u="none" strike="noStrike" baseline="0">
                        <a:ln>
                          <a:noFill/>
                        </a:ln>
                        <a:solidFill>
                          <a:srgbClr val="000000"/>
                        </a:solidFill>
                        <a:latin typeface="Times" pitchFamily="18"/>
                        <a:ea typeface="MS Gothic" pitchFamily="2"/>
                        <a:cs typeface="Tahoma" pitchFamily="2"/>
                      </a:endParaRP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ru-RU" sz="1200" b="0" i="0" u="none" strike="noStrike" baseline="0">
                          <a:ln>
                            <a:noFill/>
                          </a:ln>
                          <a:solidFill>
                            <a:srgbClr val="993300"/>
                          </a:solidFill>
                          <a:latin typeface="Times New Roman Cyr" pitchFamily="18"/>
                          <a:ea typeface="Arial Unicode MS" pitchFamily="34"/>
                          <a:cs typeface="Times New Roman Cyr" pitchFamily="18"/>
                        </a:rPr>
                        <a:t>иронические рифмы</a:t>
                      </a:r>
                    </a:p>
                  </a:txBody>
                  <a:tcPr/>
                </a:tc>
              </a:tr>
              <a:tr h="453239">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New Roman CE" pitchFamily="18"/>
                          <a:ea typeface="Arial Unicode MS" pitchFamily="34"/>
                          <a:cs typeface="Times New Roman CE" pitchFamily="18"/>
                        </a:rPr>
                        <a:t>jednoslabičný rým</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200" b="0" i="0" u="none" strike="noStrike" baseline="0" dirty="0">
                          <a:ln>
                            <a:noFill/>
                          </a:ln>
                          <a:solidFill>
                            <a:srgbClr val="0000FF"/>
                          </a:solidFill>
                          <a:latin typeface="Times New Roman" pitchFamily="18"/>
                          <a:ea typeface="Arial Unicode MS" pitchFamily="34"/>
                          <a:cs typeface="Times New Roman" pitchFamily="18"/>
                        </a:rPr>
                        <a:t>monosyllabic rhyme, masculine rhyme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000" b="0" i="0" u="none" strike="noStrike" baseline="0">
                          <a:ln>
                            <a:noFill/>
                          </a:ln>
                          <a:solidFill>
                            <a:srgbClr val="008000"/>
                          </a:solidFill>
                          <a:latin typeface="Times New Roman" pitchFamily="18"/>
                          <a:ea typeface="Arial Unicode MS" pitchFamily="34"/>
                          <a:cs typeface="Times New Roman" pitchFamily="18"/>
                        </a:rPr>
                        <a:t>einsilbiger Reim, männlicher Reim</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ru-RU" sz="1200" b="0" i="0" u="none" strike="noStrike" baseline="0">
                          <a:ln>
                            <a:noFill/>
                          </a:ln>
                          <a:solidFill>
                            <a:srgbClr val="993300"/>
                          </a:solidFill>
                          <a:latin typeface="Times New Roman Cyr" pitchFamily="18"/>
                          <a:ea typeface="Arial Unicode MS" pitchFamily="34"/>
                          <a:cs typeface="Times New Roman Cyr" pitchFamily="18"/>
                        </a:rPr>
                        <a:t>Односложная рифма</a:t>
                      </a:r>
                      <a:r>
                        <a:rPr lang="cs-CZ" sz="1200" b="0" i="0" u="none" strike="noStrike" baseline="0">
                          <a:ln>
                            <a:noFill/>
                          </a:ln>
                          <a:solidFill>
                            <a:srgbClr val="993300"/>
                          </a:solidFill>
                          <a:latin typeface="Times" pitchFamily="18"/>
                          <a:ea typeface="Arial Unicode MS" pitchFamily="34"/>
                          <a:cs typeface="Times New Roman" pitchFamily="18"/>
                        </a:rPr>
                        <a:t>, </a:t>
                      </a:r>
                      <a:r>
                        <a:rPr lang="ru-RU" sz="1200" b="0" i="0" u="none" strike="noStrike" baseline="0">
                          <a:ln>
                            <a:noFill/>
                          </a:ln>
                          <a:solidFill>
                            <a:srgbClr val="993300"/>
                          </a:solidFill>
                          <a:latin typeface="Times New Roman Cyr" pitchFamily="18"/>
                          <a:ea typeface="Arial Unicode MS" pitchFamily="34"/>
                          <a:cs typeface="Times New Roman Cyr" pitchFamily="18"/>
                        </a:rPr>
                        <a:t>Мужская и женская рифма»;</a:t>
                      </a:r>
                    </a:p>
                  </a:txBody>
                  <a:tcPr/>
                </a:tc>
              </a:tr>
              <a:tr h="453239">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New Roman" pitchFamily="18"/>
                          <a:ea typeface="Arial Unicode MS" pitchFamily="34"/>
                          <a:cs typeface="Times New Roman" pitchFamily="18"/>
                        </a:rPr>
                        <a:t>jednostranný rým</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200" b="0" i="0" u="none" strike="noStrike" baseline="0">
                          <a:ln>
                            <a:noFill/>
                          </a:ln>
                          <a:solidFill>
                            <a:srgbClr val="0000FF"/>
                          </a:solidFill>
                          <a:latin typeface="Times New Roman" pitchFamily="18"/>
                          <a:ea typeface="Arial Unicode MS" pitchFamily="34"/>
                          <a:cs typeface="Times New Roman" pitchFamily="18"/>
                        </a:rPr>
                        <a:t>consonantal alliteration and vocalic assonance in rhyme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New Roman" pitchFamily="18"/>
                          <a:ea typeface="Arial Unicode MS" pitchFamily="34"/>
                          <a:cs typeface="Times New Roman" pitchFamily="18"/>
                        </a:rPr>
                        <a:t>einseitiger Reim</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ru-RU"/>
                      </a:pPr>
                      <a:r>
                        <a:rPr lang="ru-RU" sz="1100" b="0" i="0" u="none" strike="noStrike" baseline="0">
                          <a:ln>
                            <a:noFill/>
                          </a:ln>
                          <a:solidFill>
                            <a:srgbClr val="993300"/>
                          </a:solidFill>
                          <a:latin typeface="Times New Roman Cyr" pitchFamily="18"/>
                          <a:ea typeface="Arial Unicode MS" pitchFamily="34"/>
                          <a:cs typeface="Times New Roman Cyr" pitchFamily="18"/>
                        </a:rPr>
                        <a:t>«односторонней» рифмовки</a:t>
                      </a:r>
                    </a:p>
                  </a:txBody>
                  <a:tcPr/>
                </a:tc>
              </a:tr>
              <a:tr h="453239">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New Roman" pitchFamily="18"/>
                          <a:ea typeface="Arial Unicode MS" pitchFamily="34"/>
                          <a:cs typeface="Times New Roman" pitchFamily="18"/>
                        </a:rPr>
                        <a:t>jednotky sdružené rýmované</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200" b="0" i="0" u="none" strike="noStrike" baseline="0">
                          <a:ln>
                            <a:noFill/>
                          </a:ln>
                          <a:solidFill>
                            <a:srgbClr val="0000FF"/>
                          </a:solidFill>
                          <a:latin typeface="Times New Roman" pitchFamily="18"/>
                          <a:ea typeface="Arial Unicode MS" pitchFamily="34"/>
                          <a:cs typeface="Times New Roman" pitchFamily="18"/>
                        </a:rPr>
                        <a:t>rhyming pairs of lines</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New Roman" pitchFamily="18"/>
                          <a:ea typeface="Arial Unicode MS" pitchFamily="34"/>
                          <a:cs typeface="Times New Roman" pitchFamily="18"/>
                        </a:rPr>
                        <a:t>paarig reimende Einheiten</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ru-RU"/>
                      </a:pPr>
                      <a:r>
                        <a:rPr lang="ru-RU" sz="1200" b="0" i="0" u="none" strike="noStrike" baseline="0">
                          <a:ln>
                            <a:noFill/>
                          </a:ln>
                          <a:solidFill>
                            <a:srgbClr val="993300"/>
                          </a:solidFill>
                          <a:latin typeface="Times New Roman Cyr" pitchFamily="18"/>
                          <a:ea typeface="Arial Unicode MS" pitchFamily="34"/>
                          <a:cs typeface="Times New Roman Cyr" pitchFamily="18"/>
                        </a:rPr>
                        <a:t>объединенные рифмованные ритмические группы</a:t>
                      </a:r>
                    </a:p>
                  </a:txBody>
                  <a:tcPr/>
                </a:tc>
              </a:tr>
              <a:tr h="453239">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New Roman" pitchFamily="18"/>
                          <a:ea typeface="Arial Unicode MS" pitchFamily="34"/>
                          <a:cs typeface="Times New Roman" pitchFamily="18"/>
                        </a:rPr>
                        <a:t>kalamburní rým</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200" b="0" i="0" u="none" strike="noStrike" baseline="0">
                          <a:ln>
                            <a:noFill/>
                          </a:ln>
                          <a:solidFill>
                            <a:srgbClr val="0000FF"/>
                          </a:solidFill>
                          <a:latin typeface="Times New Roman" pitchFamily="18"/>
                          <a:ea typeface="Arial Unicode MS" pitchFamily="34"/>
                          <a:cs typeface="Times New Roman" pitchFamily="18"/>
                        </a:rPr>
                        <a:t>rhymed poem involving play on words</a:t>
                      </a:r>
                    </a:p>
                  </a:txBody>
                  <a:tcPr/>
                </a:tc>
                <a:tc>
                  <a:txBody>
                    <a:bodyPr/>
                    <a:lstStyle/>
                    <a:p>
                      <a:pPr marL="0" marR="0" indent="0" algn="l" rtl="0" hangingPunct="0">
                        <a:lnSpc>
                          <a:spcPct val="100000"/>
                        </a:lnSpc>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2400" b="0" i="0" u="none" strike="noStrike" baseline="0">
                        <a:ln>
                          <a:noFill/>
                        </a:ln>
                        <a:solidFill>
                          <a:srgbClr val="000000"/>
                        </a:solidFill>
                        <a:latin typeface="Times" pitchFamily="18"/>
                        <a:ea typeface="MS Gothic" pitchFamily="2"/>
                        <a:cs typeface="Tahoma" pitchFamily="2"/>
                      </a:endParaRP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ru-RU"/>
                      </a:pPr>
                      <a:r>
                        <a:rPr lang="ru-RU" sz="1200" b="0" i="0" u="none" strike="noStrike" baseline="0">
                          <a:ln>
                            <a:noFill/>
                          </a:ln>
                          <a:solidFill>
                            <a:srgbClr val="993300"/>
                          </a:solidFill>
                          <a:latin typeface="Times New Roman Cyr" pitchFamily="18"/>
                          <a:ea typeface="Arial Unicode MS" pitchFamily="34"/>
                          <a:cs typeface="Times New Roman Cyr" pitchFamily="18"/>
                        </a:rPr>
                        <a:t>каламбурных рифм</a:t>
                      </a:r>
                    </a:p>
                  </a:txBody>
                  <a:tcPr/>
                </a:tc>
              </a:tr>
              <a:tr h="453239">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New Roman CE" pitchFamily="18"/>
                          <a:ea typeface="Arial Unicode MS" pitchFamily="34"/>
                          <a:cs typeface="Times New Roman CE" pitchFamily="18"/>
                        </a:rPr>
                        <a:t>kompoziční funkce</a:t>
                      </a:r>
                      <a:r>
                        <a:rPr lang="cs-CZ" sz="1200" b="0" i="0" u="none" strike="noStrike" baseline="0">
                          <a:ln>
                            <a:noFill/>
                          </a:ln>
                          <a:solidFill>
                            <a:srgbClr val="000000"/>
                          </a:solidFill>
                          <a:latin typeface="Times New Roman" pitchFamily="18"/>
                          <a:ea typeface="Arial Unicode MS" pitchFamily="34"/>
                          <a:cs typeface="Times New Roman" pitchFamily="18"/>
                        </a:rPr>
                        <a:t> rýmu</a:t>
                      </a:r>
                    </a:p>
                  </a:txBody>
                  <a:tcPr/>
                </a:tc>
                <a:tc>
                  <a:txBody>
                    <a:bodyPr/>
                    <a:lstStyle/>
                    <a:p>
                      <a:pPr marL="0" marR="0" indent="0" algn="l" rtl="0" hangingPunct="0">
                        <a:lnSpc>
                          <a:spcPct val="100000"/>
                        </a:lnSpc>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2400" b="0" i="0" u="none" strike="noStrike" baseline="0">
                        <a:ln>
                          <a:noFill/>
                        </a:ln>
                        <a:solidFill>
                          <a:srgbClr val="000000"/>
                        </a:solidFill>
                        <a:latin typeface="Times" pitchFamily="18"/>
                        <a:ea typeface="MS Gothic" pitchFamily="2"/>
                        <a:cs typeface="Tahoma" pitchFamily="2"/>
                      </a:endParaRPr>
                    </a:p>
                  </a:txBody>
                  <a:tcPr/>
                </a:tc>
                <a:tc>
                  <a:txBody>
                    <a:bodyPr/>
                    <a:lstStyle/>
                    <a:p>
                      <a:pPr marL="0" marR="0" indent="0" algn="l" rtl="0" hangingPunct="0">
                        <a:lnSpc>
                          <a:spcPct val="100000"/>
                        </a:lnSpc>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2400" b="0" i="0" u="none" strike="noStrike" baseline="0">
                        <a:ln>
                          <a:noFill/>
                        </a:ln>
                        <a:solidFill>
                          <a:srgbClr val="000000"/>
                        </a:solidFill>
                        <a:latin typeface="Times" pitchFamily="18"/>
                        <a:ea typeface="MS Gothic" pitchFamily="2"/>
                        <a:cs typeface="Tahoma" pitchFamily="2"/>
                      </a:endParaRP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ru-RU" sz="1200" b="0" i="0" u="none" strike="noStrike" baseline="0">
                          <a:ln>
                            <a:noFill/>
                          </a:ln>
                          <a:solidFill>
                            <a:srgbClr val="993300"/>
                          </a:solidFill>
                          <a:latin typeface="Times New Roman Cyr" pitchFamily="18"/>
                          <a:ea typeface="Arial Unicode MS" pitchFamily="34"/>
                          <a:cs typeface="Times New Roman Cyr" pitchFamily="18"/>
                        </a:rPr>
                        <a:t>композиционной функции рифмы</a:t>
                      </a:r>
                    </a:p>
                  </a:txBody>
                  <a:tcPr/>
                </a:tc>
              </a:tr>
              <a:tr h="48060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New Roman" pitchFamily="18"/>
                          <a:ea typeface="Arial Unicode MS" pitchFamily="34"/>
                          <a:cs typeface="Times New Roman" pitchFamily="18"/>
                        </a:rPr>
                        <a:t>koncovkový rým</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200" b="0" i="0" u="none" strike="noStrike" baseline="0">
                          <a:ln>
                            <a:noFill/>
                          </a:ln>
                          <a:solidFill>
                            <a:srgbClr val="0000FF"/>
                          </a:solidFill>
                          <a:latin typeface="Times New Roman" pitchFamily="18"/>
                          <a:ea typeface="Arial Unicode MS" pitchFamily="34"/>
                          <a:cs typeface="Times New Roman" pitchFamily="18"/>
                        </a:rPr>
                        <a:t>ending-rhyme, rhyme at the end of the line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New Roman" pitchFamily="18"/>
                          <a:ea typeface="Arial Unicode MS" pitchFamily="34"/>
                          <a:cs typeface="Times New Roman" pitchFamily="18"/>
                        </a:rPr>
                        <a:t>Endungsreim</a:t>
                      </a:r>
                    </a:p>
                  </a:txBody>
                  <a:tcPr/>
                </a:tc>
                <a:tc>
                  <a:txBody>
                    <a:bodyPr/>
                    <a:lstStyle/>
                    <a:p>
                      <a:pPr marL="0" marR="0" indent="0" algn="l" rtl="0" hangingPunct="0">
                        <a:lnSpc>
                          <a:spcPct val="100000"/>
                        </a:lnSpc>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2400" b="0" i="0" u="none" strike="noStrike" baseline="0">
                        <a:ln>
                          <a:noFill/>
                        </a:ln>
                        <a:solidFill>
                          <a:srgbClr val="000000"/>
                        </a:solidFill>
                        <a:latin typeface="Times" pitchFamily="18"/>
                        <a:ea typeface="MS Gothic" pitchFamily="2"/>
                        <a:cs typeface="Tahoma" pitchFamily="2"/>
                      </a:endParaRPr>
                    </a:p>
                  </a:txBody>
                  <a:tcPr/>
                </a:tc>
              </a:tr>
              <a:tr h="29952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New Roman" pitchFamily="18"/>
                          <a:ea typeface="Arial Unicode MS" pitchFamily="34"/>
                          <a:cs typeface="Times New Roman" pitchFamily="18"/>
                        </a:rPr>
                        <a:t>konsonantický rým</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200" b="0" i="0" u="none" strike="noStrike" baseline="0">
                          <a:ln>
                            <a:noFill/>
                          </a:ln>
                          <a:solidFill>
                            <a:srgbClr val="0000FF"/>
                          </a:solidFill>
                          <a:latin typeface="Times New Roman" pitchFamily="18"/>
                          <a:ea typeface="Arial Unicode MS" pitchFamily="34"/>
                          <a:cs typeface="Times New Roman" pitchFamily="18"/>
                        </a:rPr>
                        <a:t>consonantal rhyme</a:t>
                      </a:r>
                    </a:p>
                  </a:txBody>
                  <a:tcPr/>
                </a:tc>
                <a:tc>
                  <a:txBody>
                    <a:bodyPr/>
                    <a:lstStyle/>
                    <a:p>
                      <a:pPr marL="0" marR="0" indent="0" algn="l" rtl="0" hangingPunct="0">
                        <a:lnSpc>
                          <a:spcPct val="100000"/>
                        </a:lnSpc>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2400" b="0" i="0" u="none" strike="noStrike" baseline="0">
                        <a:ln>
                          <a:noFill/>
                        </a:ln>
                        <a:solidFill>
                          <a:srgbClr val="000000"/>
                        </a:solidFill>
                        <a:latin typeface="Times" pitchFamily="18"/>
                        <a:ea typeface="MS Gothic" pitchFamily="2"/>
                        <a:cs typeface="Tahoma" pitchFamily="2"/>
                      </a:endParaRPr>
                    </a:p>
                  </a:txBody>
                  <a:tcPr/>
                </a:tc>
                <a:tc>
                  <a:txBody>
                    <a:bodyPr/>
                    <a:lstStyle/>
                    <a:p>
                      <a:pPr marL="0" marR="0" indent="0" algn="l" rtl="0" hangingPunct="0">
                        <a:lnSpc>
                          <a:spcPct val="100000"/>
                        </a:lnSpc>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2400" b="0" i="0" u="none" strike="noStrike" baseline="0" dirty="0">
                        <a:ln>
                          <a:noFill/>
                        </a:ln>
                        <a:solidFill>
                          <a:srgbClr val="000000"/>
                        </a:solidFill>
                        <a:latin typeface="Times" pitchFamily="18"/>
                        <a:ea typeface="MS Gothic" pitchFamily="2"/>
                        <a:cs typeface="Tahoma" pitchFamily="2"/>
                      </a:endParaRPr>
                    </a:p>
                  </a:txBody>
                  <a:tcPr/>
                </a:tc>
              </a:tr>
            </a:tbl>
          </a:graphicData>
        </a:graphic>
      </p:graphicFrame>
    </p:spTree>
  </p:cSld>
  <p:clrMapOvr>
    <a:masterClrMapping/>
  </p:clrMapOvr>
  <p:transition>
    <p:pull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name="page39">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pPr lvl="0"/>
            <a:r>
              <a:rPr lang="en-GB" smtClean="0"/>
              <a:t>InterCorp Workshop  září 2013   patrickcorness.wordpress.com</a:t>
            </a:r>
            <a:endParaRPr lang="en-GB"/>
          </a:p>
        </p:txBody>
      </p:sp>
      <p:sp>
        <p:nvSpPr>
          <p:cNvPr id="2" name="Title 1"/>
          <p:cNvSpPr txBox="1">
            <a:spLocks noGrp="1"/>
          </p:cNvSpPr>
          <p:nvPr>
            <p:ph type="title" idx="4294967295"/>
          </p:nvPr>
        </p:nvSpPr>
        <p:spPr>
          <a:xfrm>
            <a:off x="207064" y="355384"/>
            <a:ext cx="8658591" cy="648512"/>
          </a:xfrm>
        </p:spPr>
        <p:txBody>
          <a:bodyPr wrap="square" anchorCtr="0">
            <a:spAutoFit/>
          </a:bodyPr>
          <a:lstStyle/>
          <a:p>
            <a:pPr lvl="0"/>
            <a:r>
              <a:rPr lang="en-GB" sz="2000" dirty="0" err="1"/>
              <a:t>vyhledávání</a:t>
            </a:r>
            <a:r>
              <a:rPr lang="en-GB" sz="2000" dirty="0"/>
              <a:t> a </a:t>
            </a:r>
            <a:r>
              <a:rPr lang="en-GB" sz="2000" dirty="0" err="1"/>
              <a:t>čtyřjazyčný</a:t>
            </a:r>
            <a:r>
              <a:rPr lang="en-GB" sz="2000" dirty="0"/>
              <a:t> </a:t>
            </a:r>
            <a:r>
              <a:rPr lang="en-GB" sz="2000" dirty="0" err="1"/>
              <a:t>výstup</a:t>
            </a:r>
            <a:r>
              <a:rPr lang="en-GB" sz="2000" dirty="0"/>
              <a:t> </a:t>
            </a:r>
            <a:r>
              <a:rPr lang="cs-CZ" sz="2600" dirty="0" smtClean="0"/>
              <a:t/>
            </a:r>
            <a:br>
              <a:rPr lang="cs-CZ" sz="2600" dirty="0" smtClean="0"/>
            </a:br>
            <a:r>
              <a:rPr lang="cs-CZ" sz="1600" dirty="0" smtClean="0"/>
              <a:t>materiály </a:t>
            </a:r>
            <a:r>
              <a:rPr lang="cs-CZ" sz="1600" dirty="0"/>
              <a:t>pro </a:t>
            </a:r>
            <a:r>
              <a:rPr lang="en-GB" sz="1600" dirty="0" err="1"/>
              <a:t>versologický</a:t>
            </a:r>
            <a:r>
              <a:rPr lang="en-GB" sz="1600" dirty="0"/>
              <a:t> </a:t>
            </a:r>
            <a:r>
              <a:rPr lang="en-GB" sz="1600" dirty="0" err="1"/>
              <a:t>glosář</a:t>
            </a:r>
            <a:r>
              <a:rPr lang="en-GB" sz="1600" dirty="0"/>
              <a:t>: </a:t>
            </a:r>
            <a:r>
              <a:rPr lang="en-GB" sz="1600" i="1" dirty="0" err="1" smtClean="0"/>
              <a:t>rým</a:t>
            </a:r>
            <a:endParaRPr lang="en-GB" sz="3600" dirty="0"/>
          </a:p>
        </p:txBody>
      </p:sp>
      <p:graphicFrame>
        <p:nvGraphicFramePr>
          <p:cNvPr id="4" name="Table 3"/>
          <p:cNvGraphicFramePr>
            <a:graphicFrameLocks noGrp="1"/>
          </p:cNvGraphicFramePr>
          <p:nvPr>
            <p:extLst>
              <p:ext uri="{D42A27DB-BD31-4B8C-83A1-F6EECF244321}">
                <p14:modId xmlns:p14="http://schemas.microsoft.com/office/powerpoint/2010/main" val="1588217084"/>
              </p:ext>
            </p:extLst>
          </p:nvPr>
        </p:nvGraphicFramePr>
        <p:xfrm>
          <a:off x="207064" y="1306102"/>
          <a:ext cx="8819640" cy="4095360"/>
        </p:xfrm>
        <a:graphic>
          <a:graphicData uri="http://schemas.openxmlformats.org/drawingml/2006/table">
            <a:tbl>
              <a:tblPr firstRow="1" bandRow="1"/>
              <a:tblGrid>
                <a:gridCol w="2203560"/>
                <a:gridCol w="2203560"/>
                <a:gridCol w="2203560"/>
                <a:gridCol w="2208960"/>
              </a:tblGrid>
              <a:tr h="35604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dirty="0">
                          <a:ln>
                            <a:noFill/>
                          </a:ln>
                          <a:solidFill>
                            <a:srgbClr val="000000"/>
                          </a:solidFill>
                          <a:latin typeface="Times New Roman" pitchFamily="18"/>
                          <a:ea typeface="Arial Unicode MS" pitchFamily="34"/>
                          <a:cs typeface="Times New Roman" pitchFamily="18"/>
                        </a:rPr>
                        <a:t>konsonantický rým</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dirty="0">
                          <a:ln>
                            <a:noFill/>
                          </a:ln>
                          <a:solidFill>
                            <a:srgbClr val="0000FF"/>
                          </a:solidFill>
                          <a:latin typeface="Times New Roman" pitchFamily="18"/>
                          <a:ea typeface="Arial Unicode MS" pitchFamily="34"/>
                          <a:cs typeface="Times New Roman" pitchFamily="18"/>
                        </a:rPr>
                        <a:t>consonantal rhyme</a:t>
                      </a:r>
                    </a:p>
                  </a:txBody>
                  <a:tcPr/>
                </a:tc>
                <a:tc>
                  <a:txBody>
                    <a:bodyPr/>
                    <a:lstStyle/>
                    <a:p>
                      <a:pPr marL="0" marR="0" indent="0" algn="l" rtl="0" hangingPunct="0">
                        <a:lnSpc>
                          <a:spcPct val="100000"/>
                        </a:lnSpc>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2400" b="0" i="0" u="none" strike="noStrike" baseline="0">
                        <a:ln>
                          <a:noFill/>
                        </a:ln>
                        <a:solidFill>
                          <a:srgbClr val="000000"/>
                        </a:solidFill>
                        <a:latin typeface="Times" pitchFamily="18"/>
                        <a:ea typeface="MS Gothic" pitchFamily="2"/>
                        <a:cs typeface="Tahoma" pitchFamily="2"/>
                      </a:endParaRPr>
                    </a:p>
                  </a:txBody>
                  <a:tcPr/>
                </a:tc>
                <a:tc>
                  <a:txBody>
                    <a:bodyPr/>
                    <a:lstStyle/>
                    <a:p>
                      <a:pPr marL="0" marR="0" indent="0" algn="l" rtl="0" hangingPunct="0">
                        <a:lnSpc>
                          <a:spcPct val="100000"/>
                        </a:lnSpc>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2400" b="0" i="0" u="none" strike="noStrike" baseline="0">
                        <a:ln>
                          <a:noFill/>
                        </a:ln>
                        <a:solidFill>
                          <a:srgbClr val="000000"/>
                        </a:solidFill>
                        <a:latin typeface="Times" pitchFamily="18"/>
                        <a:ea typeface="MS Gothic" pitchFamily="2"/>
                        <a:cs typeface="Tahoma" pitchFamily="2"/>
                      </a:endParaRPr>
                    </a:p>
                  </a:txBody>
                  <a:tcPr/>
                </a:tc>
              </a:tr>
              <a:tr h="448199">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New Roman CE" pitchFamily="18"/>
                          <a:ea typeface="Arial Unicode MS" pitchFamily="34"/>
                          <a:cs typeface="Times New Roman CE" pitchFamily="18"/>
                        </a:rPr>
                        <a:t>konvenční rým</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00FF"/>
                          </a:solidFill>
                          <a:latin typeface="Times New Roman" pitchFamily="18"/>
                          <a:ea typeface="Arial Unicode MS" pitchFamily="34"/>
                          <a:cs typeface="Times New Roman" pitchFamily="18"/>
                        </a:rPr>
                        <a:t>conventional  rhyme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New Roman" pitchFamily="18"/>
                          <a:ea typeface="Arial Unicode MS" pitchFamily="34"/>
                          <a:cs typeface="Times New Roman" pitchFamily="18"/>
                        </a:rPr>
                        <a:t>konventioneller Reim</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ru-RU" sz="1200" b="0" i="0" u="none" strike="noStrike" baseline="0">
                          <a:ln>
                            <a:noFill/>
                          </a:ln>
                          <a:solidFill>
                            <a:srgbClr val="993300"/>
                          </a:solidFill>
                          <a:latin typeface="Times New Roman Cyr" pitchFamily="18"/>
                          <a:ea typeface="Arial Unicode MS" pitchFamily="34"/>
                          <a:cs typeface="Times New Roman Cyr" pitchFamily="18"/>
                        </a:rPr>
                        <a:t>Распространенная рифма</a:t>
                      </a:r>
                      <a:r>
                        <a:rPr lang="cs-CZ" sz="1200" b="0" i="0" u="none" strike="noStrike" baseline="0">
                          <a:ln>
                            <a:noFill/>
                          </a:ln>
                          <a:solidFill>
                            <a:srgbClr val="993300"/>
                          </a:solidFill>
                          <a:latin typeface="Times" pitchFamily="18"/>
                          <a:ea typeface="Arial Unicode MS" pitchFamily="34"/>
                          <a:cs typeface="Times New Roman" pitchFamily="18"/>
                        </a:rPr>
                        <a:t>, </a:t>
                      </a:r>
                      <a:r>
                        <a:rPr lang="ru-RU" sz="1200" b="0" i="0" u="none" strike="noStrike" baseline="0">
                          <a:ln>
                            <a:noFill/>
                          </a:ln>
                          <a:solidFill>
                            <a:srgbClr val="993300"/>
                          </a:solidFill>
                          <a:latin typeface="Times New Roman Cyr" pitchFamily="18"/>
                          <a:ea typeface="Arial Unicode MS" pitchFamily="34"/>
                          <a:cs typeface="Times New Roman Cyr" pitchFamily="18"/>
                        </a:rPr>
                        <a:t>часто встречающаяся рифма</a:t>
                      </a:r>
                    </a:p>
                  </a:txBody>
                  <a:tcPr/>
                </a:tc>
              </a:tr>
              <a:tr h="448199">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New Roman" pitchFamily="18"/>
                          <a:ea typeface="Arial Unicode MS" pitchFamily="34"/>
                          <a:cs typeface="Times New Roman" pitchFamily="18"/>
                        </a:rPr>
                        <a:t>kvantita rýmových samohlásek</a:t>
                      </a:r>
                    </a:p>
                  </a:txBody>
                  <a:tcPr/>
                </a:tc>
                <a:tc>
                  <a:txBody>
                    <a:bodyPr/>
                    <a:lstStyle/>
                    <a:p>
                      <a:pPr marL="0" marR="0" indent="0" algn="l" rtl="0" hangingPunct="0">
                        <a:lnSpc>
                          <a:spcPct val="100000"/>
                        </a:lnSpc>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2400" b="0" i="0" u="none" strike="noStrike" baseline="0">
                        <a:ln>
                          <a:noFill/>
                        </a:ln>
                        <a:solidFill>
                          <a:srgbClr val="000000"/>
                        </a:solidFill>
                        <a:latin typeface="Times" pitchFamily="18"/>
                        <a:ea typeface="MS Gothic" pitchFamily="2"/>
                        <a:cs typeface="Tahoma" pitchFamily="2"/>
                      </a:endParaRPr>
                    </a:p>
                  </a:txBody>
                  <a:tcPr/>
                </a:tc>
                <a:tc>
                  <a:txBody>
                    <a:bodyPr/>
                    <a:lstStyle/>
                    <a:p>
                      <a:pPr marL="0" marR="0" indent="0" algn="l" rtl="0" hangingPunct="0">
                        <a:lnSpc>
                          <a:spcPct val="100000"/>
                        </a:lnSpc>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2400" b="0" i="0" u="none" strike="noStrike" baseline="0">
                        <a:ln>
                          <a:noFill/>
                        </a:ln>
                        <a:solidFill>
                          <a:srgbClr val="000000"/>
                        </a:solidFill>
                        <a:latin typeface="Times" pitchFamily="18"/>
                        <a:ea typeface="MS Gothic" pitchFamily="2"/>
                        <a:cs typeface="Tahoma" pitchFamily="2"/>
                      </a:endParaRP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ru-RU" sz="1200" b="0" i="0" u="none" strike="noStrike" baseline="0">
                          <a:ln>
                            <a:noFill/>
                          </a:ln>
                          <a:solidFill>
                            <a:srgbClr val="993300"/>
                          </a:solidFill>
                          <a:latin typeface="Times New Roman Cyr" pitchFamily="18"/>
                          <a:ea typeface="Arial Unicode MS" pitchFamily="34"/>
                          <a:cs typeface="Times New Roman Cyr" pitchFamily="18"/>
                        </a:rPr>
                        <a:t>различие в долготе рифмующихся гласных</a:t>
                      </a:r>
                    </a:p>
                  </a:txBody>
                  <a:tcPr/>
                </a:tc>
              </a:tr>
              <a:tr h="42372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New Roman" pitchFamily="18"/>
                          <a:ea typeface="Arial Unicode MS" pitchFamily="34"/>
                          <a:cs typeface="Times New Roman" pitchFamily="18"/>
                        </a:rPr>
                        <a:t>lehký rým</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200" b="0" i="0" u="none" strike="noStrike" baseline="0">
                          <a:ln>
                            <a:noFill/>
                          </a:ln>
                          <a:solidFill>
                            <a:srgbClr val="0000FF"/>
                          </a:solidFill>
                          <a:latin typeface="Times New Roman" pitchFamily="18"/>
                          <a:ea typeface="Arial Unicode MS" pitchFamily="34"/>
                          <a:cs typeface="Times New Roman" pitchFamily="18"/>
                        </a:rPr>
                        <a:t>weak rhyme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New Roman" pitchFamily="18"/>
                          <a:ea typeface="Arial Unicode MS" pitchFamily="34"/>
                          <a:cs typeface="Times New Roman" pitchFamily="18"/>
                        </a:rPr>
                        <a:t>schwacher oder leichter Reim</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ru-RU" sz="1200" b="0" i="0" u="none" strike="noStrike" baseline="0">
                          <a:ln>
                            <a:noFill/>
                          </a:ln>
                          <a:solidFill>
                            <a:srgbClr val="993300"/>
                          </a:solidFill>
                          <a:latin typeface="Times New Roman Cyr" pitchFamily="18"/>
                          <a:ea typeface="Arial Unicode MS" pitchFamily="34"/>
                          <a:cs typeface="Times New Roman Cyr" pitchFamily="18"/>
                        </a:rPr>
                        <a:t>«легкие» рифмы</a:t>
                      </a:r>
                    </a:p>
                  </a:txBody>
                  <a:tcPr/>
                </a:tc>
              </a:tr>
              <a:tr h="42372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New Roman" pitchFamily="18"/>
                          <a:ea typeface="Arial Unicode MS" pitchFamily="34"/>
                          <a:cs typeface="Times New Roman" pitchFamily="18"/>
                        </a:rPr>
                        <a:t>lidový rým</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200" b="0" i="0" u="none" strike="noStrike" baseline="0">
                          <a:ln>
                            <a:noFill/>
                          </a:ln>
                          <a:solidFill>
                            <a:srgbClr val="0000FF"/>
                          </a:solidFill>
                          <a:latin typeface="Times New Roman" pitchFamily="18"/>
                          <a:ea typeface="Arial Unicode MS" pitchFamily="34"/>
                          <a:cs typeface="Times New Roman" pitchFamily="18"/>
                        </a:rPr>
                        <a:t>folk rhyme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New Roman" pitchFamily="18"/>
                          <a:ea typeface="Arial Unicode MS" pitchFamily="34"/>
                          <a:cs typeface="Times New Roman" pitchFamily="18"/>
                        </a:rPr>
                        <a:t>Volksreim</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ru-RU"/>
                      </a:pPr>
                      <a:r>
                        <a:rPr lang="ru-RU" sz="1200" b="0" i="0" u="none" strike="noStrike" baseline="0">
                          <a:ln>
                            <a:noFill/>
                          </a:ln>
                          <a:solidFill>
                            <a:srgbClr val="993300"/>
                          </a:solidFill>
                          <a:latin typeface="Times New Roman Cyr" pitchFamily="18"/>
                          <a:ea typeface="Arial Unicode MS" pitchFamily="34"/>
                          <a:cs typeface="Times New Roman Cyr" pitchFamily="18"/>
                        </a:rPr>
                        <a:t>народного стихосложения</a:t>
                      </a:r>
                    </a:p>
                  </a:txBody>
                  <a:tcPr/>
                </a:tc>
              </a:tr>
              <a:tr h="42372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New Roman" pitchFamily="18"/>
                          <a:ea typeface="Arial Unicode MS" pitchFamily="34"/>
                          <a:cs typeface="Times New Roman" pitchFamily="18"/>
                        </a:rPr>
                        <a:t>možný rým</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200" b="0" i="0" u="none" strike="noStrike" baseline="0">
                          <a:ln>
                            <a:noFill/>
                          </a:ln>
                          <a:solidFill>
                            <a:srgbClr val="0000FF"/>
                          </a:solidFill>
                          <a:latin typeface="Times New Roman" pitchFamily="18"/>
                          <a:ea typeface="Arial Unicode MS" pitchFamily="34"/>
                          <a:cs typeface="Times New Roman" pitchFamily="18"/>
                        </a:rPr>
                        <a:t>possible rhyme</a:t>
                      </a:r>
                    </a:p>
                  </a:txBody>
                  <a:tcPr/>
                </a:tc>
                <a:tc>
                  <a:txBody>
                    <a:bodyPr/>
                    <a:lstStyle/>
                    <a:p>
                      <a:pPr marL="0" marR="0" indent="0" algn="l" rtl="0" hangingPunct="0">
                        <a:lnSpc>
                          <a:spcPct val="100000"/>
                        </a:lnSpc>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2400" b="0" i="0" u="none" strike="noStrike" baseline="0">
                        <a:ln>
                          <a:noFill/>
                        </a:ln>
                        <a:solidFill>
                          <a:srgbClr val="000000"/>
                        </a:solidFill>
                        <a:latin typeface="Times" pitchFamily="18"/>
                        <a:ea typeface="MS Gothic" pitchFamily="2"/>
                        <a:cs typeface="Tahoma" pitchFamily="2"/>
                      </a:endParaRPr>
                    </a:p>
                  </a:txBody>
                  <a:tcPr/>
                </a:tc>
                <a:tc>
                  <a:txBody>
                    <a:bodyPr/>
                    <a:lstStyle/>
                    <a:p>
                      <a:pPr marL="0" marR="0" indent="0" algn="l" rtl="0" hangingPunct="0">
                        <a:lnSpc>
                          <a:spcPct val="100000"/>
                        </a:lnSpc>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2400" b="0" i="0" u="none" strike="noStrike" baseline="0">
                        <a:ln>
                          <a:noFill/>
                        </a:ln>
                        <a:solidFill>
                          <a:srgbClr val="000000"/>
                        </a:solidFill>
                        <a:latin typeface="Times" pitchFamily="18"/>
                        <a:ea typeface="MS Gothic" pitchFamily="2"/>
                        <a:cs typeface="Tahoma" pitchFamily="2"/>
                      </a:endParaRPr>
                    </a:p>
                  </a:txBody>
                  <a:tcPr/>
                </a:tc>
              </a:tr>
              <a:tr h="42372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New Roman" pitchFamily="18"/>
                          <a:ea typeface="Arial Unicode MS" pitchFamily="34"/>
                          <a:cs typeface="Times New Roman" pitchFamily="18"/>
                        </a:rPr>
                        <a:t>mužský rým</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200" b="0" i="0" u="none" strike="noStrike" baseline="0">
                          <a:ln>
                            <a:noFill/>
                          </a:ln>
                          <a:solidFill>
                            <a:srgbClr val="0000FF"/>
                          </a:solidFill>
                          <a:latin typeface="Times New Roman" pitchFamily="18"/>
                          <a:ea typeface="Arial Unicode MS" pitchFamily="34"/>
                          <a:cs typeface="Times New Roman" pitchFamily="18"/>
                        </a:rPr>
                        <a:t>masculine rhyme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000" b="0" i="0" u="none" strike="noStrike" baseline="0">
                          <a:ln>
                            <a:noFill/>
                          </a:ln>
                          <a:solidFill>
                            <a:srgbClr val="008000"/>
                          </a:solidFill>
                          <a:latin typeface="Times New Roman" pitchFamily="18"/>
                          <a:ea typeface="Arial Unicode MS" pitchFamily="34"/>
                          <a:cs typeface="Times New Roman" pitchFamily="18"/>
                        </a:rPr>
                        <a:t>männlicher Reim</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ru-RU"/>
                      </a:pPr>
                      <a:r>
                        <a:rPr lang="ru-RU" sz="1100" b="0" i="0" u="none" strike="noStrike" baseline="0">
                          <a:ln>
                            <a:noFill/>
                          </a:ln>
                          <a:solidFill>
                            <a:srgbClr val="993300"/>
                          </a:solidFill>
                          <a:latin typeface="Times New Roman Cyr" pitchFamily="18"/>
                          <a:ea typeface="Arial Unicode MS" pitchFamily="34"/>
                          <a:cs typeface="Times New Roman Cyr" pitchFamily="18"/>
                        </a:rPr>
                        <a:t>Мужская рифма</a:t>
                      </a:r>
                    </a:p>
                  </a:txBody>
                  <a:tcPr/>
                </a:tc>
              </a:tr>
              <a:tr h="42372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New Roman CE" pitchFamily="18"/>
                          <a:ea typeface="Arial Unicode MS" pitchFamily="34"/>
                          <a:cs typeface="Times New Roman CE" pitchFamily="18"/>
                        </a:rPr>
                        <a:t>mužský rým, otevřený</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FF"/>
                          </a:solidFill>
                          <a:latin typeface="Times New Roman" pitchFamily="18"/>
                          <a:ea typeface="Arial Unicode MS" pitchFamily="34"/>
                          <a:cs typeface="Times New Roman" pitchFamily="18"/>
                        </a:rPr>
                        <a:t>open masculine rhymes</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de-DE" sz="1000" b="0" i="0" u="none" strike="noStrike" baseline="0">
                          <a:ln>
                            <a:noFill/>
                          </a:ln>
                          <a:solidFill>
                            <a:srgbClr val="008000"/>
                          </a:solidFill>
                          <a:latin typeface="Times New Roman" pitchFamily="18"/>
                          <a:ea typeface="Arial Unicode MS" pitchFamily="34"/>
                          <a:cs typeface="Times New Roman" pitchFamily="18"/>
                        </a:rPr>
                        <a:t>offener männlicher Reim</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ru-RU" sz="1200" b="0" i="0" u="none" strike="noStrike" baseline="0">
                          <a:ln>
                            <a:noFill/>
                          </a:ln>
                          <a:solidFill>
                            <a:srgbClr val="993300"/>
                          </a:solidFill>
                          <a:latin typeface="Times New Roman Cyr" pitchFamily="18"/>
                          <a:ea typeface="Arial Unicode MS" pitchFamily="34"/>
                          <a:cs typeface="Times New Roman Cyr" pitchFamily="18"/>
                        </a:rPr>
                        <a:t>открытых мужских рифм</a:t>
                      </a:r>
                    </a:p>
                  </a:txBody>
                  <a:tcPr/>
                </a:tc>
              </a:tr>
              <a:tr h="57168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pitchFamily="18"/>
                          <a:ea typeface="Arial Unicode MS" pitchFamily="34"/>
                          <a:cs typeface="Times New Roman" pitchFamily="18"/>
                        </a:rPr>
                        <a:t>myšlení o rýmu</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200" b="0" i="0" u="none" strike="noStrike" baseline="0">
                          <a:ln>
                            <a:noFill/>
                          </a:ln>
                          <a:solidFill>
                            <a:srgbClr val="0000FF"/>
                          </a:solidFill>
                          <a:latin typeface="Times New Roman" pitchFamily="18"/>
                          <a:ea typeface="Arial Unicode MS" pitchFamily="34"/>
                          <a:cs typeface="Times New Roman" pitchFamily="18"/>
                        </a:rPr>
                        <a:t>concept of rhyme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New Roman" pitchFamily="18"/>
                          <a:ea typeface="Arial Unicode MS" pitchFamily="34"/>
                          <a:cs typeface="Times New Roman" pitchFamily="18"/>
                        </a:rPr>
                        <a:t>Vorstellung vom Reim</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ru-RU" sz="1200" b="0" i="0" u="none" strike="noStrike" baseline="0" dirty="0">
                          <a:ln>
                            <a:noFill/>
                          </a:ln>
                          <a:solidFill>
                            <a:srgbClr val="993300"/>
                          </a:solidFill>
                          <a:latin typeface="Times New Roman Cyr" pitchFamily="18"/>
                          <a:ea typeface="Arial Unicode MS" pitchFamily="34"/>
                          <a:cs typeface="Times New Roman Cyr" pitchFamily="18"/>
                        </a:rPr>
                        <a:t>концепцию рифмы</a:t>
                      </a:r>
                    </a:p>
                  </a:txBody>
                  <a:tcPr/>
                </a:tc>
              </a:tr>
            </a:tbl>
          </a:graphicData>
        </a:graphic>
      </p:graphicFrame>
    </p:spTree>
  </p:cSld>
  <p:clrMapOvr>
    <a:masterClrMapping/>
  </p:clrMapOvr>
  <p:transition>
    <p:pull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sp>
        <p:nvSpPr>
          <p:cNvPr id="7" name="Footer Placeholder 2"/>
          <p:cNvSpPr>
            <a:spLocks noGrp="1"/>
          </p:cNvSpPr>
          <p:nvPr>
            <p:ph type="ftr" sz="quarter" idx="11"/>
          </p:nvPr>
        </p:nvSpPr>
        <p:spPr/>
        <p:txBody>
          <a:bodyPr/>
          <a:lstStyle/>
          <a:p>
            <a:pPr lvl="0"/>
            <a:r>
              <a:rPr lang="en-GB" smtClean="0"/>
              <a:t>InterCorp Workshop  září 2013   patrickcorness.wordpress.com</a:t>
            </a:r>
            <a:endParaRPr lang="en-GB"/>
          </a:p>
        </p:txBody>
      </p:sp>
      <p:sp>
        <p:nvSpPr>
          <p:cNvPr id="2" name="Title 1">
            <a:hlinkClick r:id="" action="ppaction://hlinkshowjump?jump=nextslide"/>
          </p:cNvPr>
          <p:cNvSpPr txBox="1">
            <a:spLocks noGrp="1"/>
          </p:cNvSpPr>
          <p:nvPr>
            <p:ph type="title" idx="4294967295"/>
          </p:nvPr>
        </p:nvSpPr>
        <p:spPr>
          <a:xfrm>
            <a:off x="684359" y="303407"/>
            <a:ext cx="7772400" cy="894733"/>
          </a:xfrm>
        </p:spPr>
        <p:txBody>
          <a:bodyPr wrap="square" anchorCtr="0">
            <a:spAutoFit/>
          </a:bodyPr>
          <a:lstStyle/>
          <a:p>
            <a:pPr lvl="0"/>
            <a:r>
              <a:rPr lang="en-GB" sz="2000" dirty="0" err="1"/>
              <a:t>Jiří</a:t>
            </a:r>
            <a:r>
              <a:rPr lang="en-GB" sz="2000" dirty="0"/>
              <a:t> </a:t>
            </a:r>
            <a:r>
              <a:rPr lang="en-GB" sz="2000" dirty="0" err="1"/>
              <a:t>Levý</a:t>
            </a:r>
            <a:r>
              <a:rPr lang="en-GB" sz="2000" dirty="0"/>
              <a:t>, </a:t>
            </a:r>
            <a:r>
              <a:rPr lang="en-GB" sz="2000" i="1" dirty="0" err="1"/>
              <a:t>Umění</a:t>
            </a:r>
            <a:r>
              <a:rPr lang="en-GB" sz="2000" i="1" dirty="0"/>
              <a:t> </a:t>
            </a:r>
            <a:r>
              <a:rPr lang="en-GB" sz="2000" i="1" dirty="0" err="1"/>
              <a:t>překladu</a:t>
            </a:r>
            <a:r>
              <a:rPr lang="en-GB" sz="2800" i="1" dirty="0"/>
              <a:t/>
            </a:r>
            <a:br>
              <a:rPr lang="en-GB" sz="2800" i="1" dirty="0"/>
            </a:br>
            <a:r>
              <a:rPr lang="en-GB" sz="1600" dirty="0" err="1"/>
              <a:t>historie</a:t>
            </a:r>
            <a:r>
              <a:rPr lang="en-GB" sz="1600" dirty="0"/>
              <a:t> </a:t>
            </a:r>
            <a:r>
              <a:rPr lang="en-GB" sz="1600" dirty="0" err="1"/>
              <a:t>vydání</a:t>
            </a:r>
            <a:r>
              <a:rPr lang="en-GB" sz="1600" dirty="0"/>
              <a:t> a </a:t>
            </a:r>
            <a:r>
              <a:rPr lang="en-GB" sz="1600" dirty="0" err="1"/>
              <a:t>překládání</a:t>
            </a:r>
            <a:r>
              <a:rPr lang="en-GB" sz="1600" dirty="0"/>
              <a:t/>
            </a:r>
            <a:br>
              <a:rPr lang="en-GB" sz="1600" dirty="0"/>
            </a:br>
            <a:endParaRPr lang="en-GB" sz="1600" dirty="0"/>
          </a:p>
        </p:txBody>
      </p:sp>
      <p:sp>
        <p:nvSpPr>
          <p:cNvPr id="3" name="Text Placeholder 2"/>
          <p:cNvSpPr txBox="1">
            <a:spLocks noGrp="1"/>
          </p:cNvSpPr>
          <p:nvPr>
            <p:ph type="body" idx="4294967295"/>
          </p:nvPr>
        </p:nvSpPr>
        <p:spPr>
          <a:xfrm>
            <a:off x="0" y="1980000"/>
            <a:ext cx="8100000" cy="4878000"/>
          </a:xfrm>
        </p:spPr>
        <p:txBody>
          <a:bodyPr wrap="square" anchor="t" anchorCtr="0">
            <a:spAutoFit/>
          </a:bodyPr>
          <a:lstStyle/>
          <a:p>
            <a:pPr lvl="0">
              <a:spcBef>
                <a:spcPts val="697"/>
              </a:spcBef>
            </a:pPr>
            <a:endParaRPr lang="en-GB" sz="2200"/>
          </a:p>
          <a:p>
            <a:pPr lvl="0">
              <a:spcBef>
                <a:spcPts val="697"/>
              </a:spcBef>
            </a:pPr>
            <a:endParaRPr lang="en-GB" sz="2000" i="1"/>
          </a:p>
          <a:p>
            <a:pPr lvl="0">
              <a:spcBef>
                <a:spcPts val="697"/>
              </a:spcBef>
            </a:pPr>
            <a:endParaRPr lang="en-GB" sz="2000"/>
          </a:p>
        </p:txBody>
      </p:sp>
      <p:sp>
        <p:nvSpPr>
          <p:cNvPr id="5" name="TextBox 4">
            <a:hlinkClick r:id="" action="ppaction://hlinkshowjump?jump=nextslide"/>
          </p:cNvPr>
          <p:cNvSpPr txBox="1"/>
          <p:nvPr/>
        </p:nvSpPr>
        <p:spPr>
          <a:xfrm>
            <a:off x="684359" y="1980000"/>
            <a:ext cx="8566560" cy="3599532"/>
          </a:xfrm>
          <a:prstGeom prst="rect">
            <a:avLst/>
          </a:prstGeom>
          <a:noFill/>
          <a:ln>
            <a:noFill/>
          </a:ln>
        </p:spPr>
        <p:txBody>
          <a:bodyPr vert="horz" wrap="square" lIns="90000" tIns="45000" rIns="90000" bIns="4500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b="0" i="1" u="none" strike="noStrike" baseline="0" dirty="0" err="1" smtClean="0">
                <a:ln>
                  <a:noFill/>
                </a:ln>
                <a:solidFill>
                  <a:srgbClr val="000000"/>
                </a:solidFill>
                <a:latin typeface="Times New Roman" pitchFamily="18"/>
                <a:ea typeface="MS Gothic" pitchFamily="2"/>
                <a:cs typeface="Tahoma" pitchFamily="2"/>
              </a:rPr>
              <a:t>Umění</a:t>
            </a:r>
            <a:r>
              <a:rPr lang="en-GB" sz="2000" b="0" i="1" u="none" strike="noStrike" baseline="0" dirty="0" smtClean="0">
                <a:ln>
                  <a:noFill/>
                </a:ln>
                <a:solidFill>
                  <a:srgbClr val="000000"/>
                </a:solidFill>
                <a:latin typeface="Times New Roman" pitchFamily="18"/>
                <a:ea typeface="MS Gothic" pitchFamily="2"/>
                <a:cs typeface="Tahoma" pitchFamily="2"/>
              </a:rPr>
              <a:t> </a:t>
            </a:r>
            <a:r>
              <a:rPr lang="en-GB" sz="2000" b="0" i="1" u="none" strike="noStrike" baseline="0" dirty="0" err="1">
                <a:ln>
                  <a:noFill/>
                </a:ln>
                <a:solidFill>
                  <a:srgbClr val="000000"/>
                </a:solidFill>
                <a:latin typeface="Times New Roman" pitchFamily="18"/>
                <a:ea typeface="MS Gothic" pitchFamily="2"/>
                <a:cs typeface="Tahoma" pitchFamily="2"/>
              </a:rPr>
              <a:t>překladu</a:t>
            </a:r>
            <a:r>
              <a:rPr lang="en-GB" sz="2000" b="0" i="1" u="none" strike="noStrike" baseline="0" dirty="0">
                <a:ln>
                  <a:noFill/>
                </a:ln>
                <a:solidFill>
                  <a:srgbClr val="000000"/>
                </a:solidFill>
                <a:latin typeface="Times New Roman" pitchFamily="18"/>
                <a:ea typeface="MS Gothic" pitchFamily="2"/>
                <a:cs typeface="Tahoma" pitchFamily="2"/>
              </a:rPr>
              <a:t>, </a:t>
            </a:r>
            <a:r>
              <a:rPr lang="en-GB" sz="2000" b="0" i="1" u="none" strike="noStrike" baseline="0" dirty="0" err="1">
                <a:ln>
                  <a:noFill/>
                </a:ln>
                <a:solidFill>
                  <a:srgbClr val="000000"/>
                </a:solidFill>
                <a:latin typeface="Times New Roman" pitchFamily="18"/>
                <a:ea typeface="MS Gothic" pitchFamily="2"/>
                <a:cs typeface="Tahoma" pitchFamily="2"/>
              </a:rPr>
              <a:t>Praha</a:t>
            </a:r>
            <a:r>
              <a:rPr lang="en-GB" sz="2000" b="0" i="1" u="none" strike="noStrike" baseline="0" dirty="0">
                <a:ln>
                  <a:noFill/>
                </a:ln>
                <a:solidFill>
                  <a:srgbClr val="000000"/>
                </a:solidFill>
                <a:latin typeface="Times New Roman" pitchFamily="18"/>
                <a:ea typeface="MS Gothic" pitchFamily="2"/>
                <a:cs typeface="Tahoma" pitchFamily="2"/>
              </a:rPr>
              <a:t>, </a:t>
            </a:r>
            <a:r>
              <a:rPr lang="en-GB" sz="2000" b="0" i="1" u="none" strike="noStrike" baseline="0" dirty="0" err="1">
                <a:ln>
                  <a:noFill/>
                </a:ln>
                <a:solidFill>
                  <a:srgbClr val="000000"/>
                </a:solidFill>
                <a:latin typeface="Times New Roman" pitchFamily="18"/>
                <a:ea typeface="MS Gothic" pitchFamily="2"/>
                <a:cs typeface="Tahoma" pitchFamily="2"/>
              </a:rPr>
              <a:t>Československý</a:t>
            </a:r>
            <a:r>
              <a:rPr lang="en-GB" sz="2000" b="0" i="1" u="none" strike="noStrike" baseline="0" dirty="0">
                <a:ln>
                  <a:noFill/>
                </a:ln>
                <a:solidFill>
                  <a:srgbClr val="000000"/>
                </a:solidFill>
                <a:latin typeface="Times New Roman" pitchFamily="18"/>
                <a:ea typeface="MS Gothic" pitchFamily="2"/>
                <a:cs typeface="Tahoma" pitchFamily="2"/>
              </a:rPr>
              <a:t> </a:t>
            </a:r>
            <a:r>
              <a:rPr lang="en-GB" sz="2000" b="0" i="1" u="none" strike="noStrike" baseline="0" dirty="0" err="1">
                <a:ln>
                  <a:noFill/>
                </a:ln>
                <a:solidFill>
                  <a:srgbClr val="000000"/>
                </a:solidFill>
                <a:latin typeface="Times New Roman" pitchFamily="18"/>
                <a:ea typeface="MS Gothic" pitchFamily="2"/>
                <a:cs typeface="Tahoma" pitchFamily="2"/>
              </a:rPr>
              <a:t>spisovatel</a:t>
            </a:r>
            <a:r>
              <a:rPr lang="en-GB" sz="2000" b="0" i="1" u="none" strike="noStrike" baseline="0" dirty="0">
                <a:ln>
                  <a:noFill/>
                </a:ln>
                <a:solidFill>
                  <a:srgbClr val="000000"/>
                </a:solidFill>
                <a:latin typeface="Times New Roman" pitchFamily="18"/>
                <a:ea typeface="MS Gothic" pitchFamily="2"/>
                <a:cs typeface="Tahoma" pitchFamily="2"/>
              </a:rPr>
              <a:t>, 1963</a:t>
            </a:r>
          </a:p>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2000" b="0" i="1" u="none" strike="noStrike" baseline="0" dirty="0">
              <a:ln>
                <a:noFill/>
              </a:ln>
              <a:solidFill>
                <a:srgbClr val="000000"/>
              </a:solidFill>
              <a:latin typeface="Times New Roman" pitchFamily="18"/>
              <a:ea typeface="MS Gothic" pitchFamily="2"/>
              <a:cs typeface="Tahoma" pitchFamily="2"/>
            </a:endParaRPr>
          </a:p>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b="0" i="1" u="none" strike="noStrike" baseline="0" dirty="0">
                <a:ln>
                  <a:noFill/>
                </a:ln>
                <a:solidFill>
                  <a:srgbClr val="000000"/>
                </a:solidFill>
                <a:latin typeface="Times New Roman" pitchFamily="18"/>
                <a:ea typeface="MS Gothic" pitchFamily="2"/>
                <a:cs typeface="Tahoma" pitchFamily="2"/>
              </a:rPr>
              <a:t>Die </a:t>
            </a:r>
            <a:r>
              <a:rPr lang="en-GB" sz="2000" b="0" i="1" u="none" strike="noStrike" baseline="0" dirty="0" err="1">
                <a:ln>
                  <a:noFill/>
                </a:ln>
                <a:solidFill>
                  <a:srgbClr val="000000"/>
                </a:solidFill>
                <a:latin typeface="Times New Roman" pitchFamily="18"/>
                <a:ea typeface="MS Gothic" pitchFamily="2"/>
                <a:cs typeface="Tahoma" pitchFamily="2"/>
              </a:rPr>
              <a:t>literarische</a:t>
            </a:r>
            <a:r>
              <a:rPr lang="en-GB" sz="2000" b="0" i="1" u="none" strike="noStrike" baseline="0" dirty="0">
                <a:ln>
                  <a:noFill/>
                </a:ln>
                <a:solidFill>
                  <a:srgbClr val="000000"/>
                </a:solidFill>
                <a:latin typeface="Times New Roman" pitchFamily="18"/>
                <a:ea typeface="MS Gothic" pitchFamily="2"/>
                <a:cs typeface="Tahoma" pitchFamily="2"/>
              </a:rPr>
              <a:t> </a:t>
            </a:r>
            <a:r>
              <a:rPr lang="en-GB" sz="2000" b="0" i="1" u="none" strike="noStrike" baseline="0" dirty="0" err="1">
                <a:ln>
                  <a:noFill/>
                </a:ln>
                <a:solidFill>
                  <a:srgbClr val="000000"/>
                </a:solidFill>
                <a:latin typeface="Times New Roman" pitchFamily="18"/>
                <a:ea typeface="MS Gothic" pitchFamily="2"/>
                <a:cs typeface="Tahoma" pitchFamily="2"/>
              </a:rPr>
              <a:t>Übersetzung</a:t>
            </a:r>
            <a:r>
              <a:rPr lang="en-GB" sz="2000" b="0" i="0" u="none" strike="noStrike" baseline="0" dirty="0">
                <a:ln>
                  <a:noFill/>
                </a:ln>
                <a:solidFill>
                  <a:srgbClr val="000000"/>
                </a:solidFill>
                <a:latin typeface="Times New Roman" pitchFamily="18"/>
                <a:ea typeface="MS Gothic" pitchFamily="2"/>
                <a:cs typeface="Tahoma" pitchFamily="2"/>
              </a:rPr>
              <a:t>, Frankfurt, </a:t>
            </a:r>
            <a:r>
              <a:rPr lang="en-GB" sz="2000" b="0" i="0" u="none" strike="noStrike" baseline="0" dirty="0" err="1">
                <a:ln>
                  <a:noFill/>
                </a:ln>
                <a:solidFill>
                  <a:srgbClr val="000000"/>
                </a:solidFill>
                <a:latin typeface="Times New Roman" pitchFamily="18"/>
                <a:ea typeface="MS Gothic" pitchFamily="2"/>
                <a:cs typeface="Tahoma" pitchFamily="2"/>
              </a:rPr>
              <a:t>Athenäum</a:t>
            </a:r>
            <a:r>
              <a:rPr lang="en-GB" sz="2000" b="0" i="0" u="none" strike="noStrike" baseline="0" dirty="0">
                <a:ln>
                  <a:noFill/>
                </a:ln>
                <a:solidFill>
                  <a:srgbClr val="000000"/>
                </a:solidFill>
                <a:latin typeface="Times New Roman" pitchFamily="18"/>
                <a:ea typeface="MS Gothic" pitchFamily="2"/>
                <a:cs typeface="Tahoma" pitchFamily="2"/>
              </a:rPr>
              <a:t>, 1969</a:t>
            </a:r>
          </a:p>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2000" b="0" i="0" u="none" strike="noStrike" baseline="0" dirty="0">
              <a:ln>
                <a:noFill/>
              </a:ln>
              <a:solidFill>
                <a:srgbClr val="000000"/>
              </a:solidFill>
              <a:latin typeface="Times New Roman" pitchFamily="18"/>
              <a:ea typeface="MS Gothic" pitchFamily="2"/>
              <a:cs typeface="Tahoma" pitchFamily="2"/>
            </a:endParaRPr>
          </a:p>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b="0" i="1" u="none" strike="noStrike" baseline="0" dirty="0" err="1">
                <a:ln>
                  <a:noFill/>
                </a:ln>
                <a:solidFill>
                  <a:srgbClr val="000000"/>
                </a:solidFill>
                <a:latin typeface="Times New Roman" pitchFamily="18"/>
                <a:ea typeface="MS Gothic" pitchFamily="2"/>
                <a:cs typeface="Tahoma" pitchFamily="2"/>
              </a:rPr>
              <a:t>Искусство</a:t>
            </a:r>
            <a:r>
              <a:rPr lang="en-GB" sz="2000" b="0" i="1" u="none" strike="noStrike" baseline="0" dirty="0">
                <a:ln>
                  <a:noFill/>
                </a:ln>
                <a:solidFill>
                  <a:srgbClr val="000000"/>
                </a:solidFill>
                <a:latin typeface="Times New Roman" pitchFamily="18"/>
                <a:ea typeface="MS Gothic" pitchFamily="2"/>
                <a:cs typeface="Tahoma" pitchFamily="2"/>
              </a:rPr>
              <a:t> </a:t>
            </a:r>
            <a:r>
              <a:rPr lang="en-GB" sz="2000" b="0" i="1" u="none" strike="noStrike" baseline="0" dirty="0" err="1">
                <a:ln>
                  <a:noFill/>
                </a:ln>
                <a:solidFill>
                  <a:srgbClr val="000000"/>
                </a:solidFill>
                <a:latin typeface="Times New Roman" pitchFamily="18"/>
                <a:ea typeface="MS Gothic" pitchFamily="2"/>
                <a:cs typeface="Tahoma" pitchFamily="2"/>
              </a:rPr>
              <a:t>перевода</a:t>
            </a:r>
            <a:r>
              <a:rPr lang="en-GB" sz="2000" b="0" i="0" u="none" strike="noStrike" baseline="0" dirty="0">
                <a:ln>
                  <a:noFill/>
                </a:ln>
                <a:solidFill>
                  <a:srgbClr val="000000"/>
                </a:solidFill>
                <a:latin typeface="Times New Roman" pitchFamily="18"/>
                <a:ea typeface="MS Gothic" pitchFamily="2"/>
                <a:cs typeface="Tahoma" pitchFamily="2"/>
              </a:rPr>
              <a:t>, </a:t>
            </a:r>
            <a:r>
              <a:rPr lang="en-GB" sz="2000" b="0" i="0" u="none" strike="noStrike" baseline="0" dirty="0" err="1">
                <a:ln>
                  <a:noFill/>
                </a:ln>
                <a:solidFill>
                  <a:srgbClr val="000000"/>
                </a:solidFill>
                <a:latin typeface="Times New Roman" pitchFamily="18"/>
                <a:ea typeface="MS Gothic" pitchFamily="2"/>
                <a:cs typeface="Tahoma" pitchFamily="2"/>
              </a:rPr>
              <a:t>Москва</a:t>
            </a:r>
            <a:r>
              <a:rPr lang="en-GB" sz="2000" b="0" i="0" u="none" strike="noStrike" baseline="0" dirty="0">
                <a:ln>
                  <a:noFill/>
                </a:ln>
                <a:solidFill>
                  <a:srgbClr val="000000"/>
                </a:solidFill>
                <a:latin typeface="Times New Roman" pitchFamily="18"/>
                <a:ea typeface="MS Gothic" pitchFamily="2"/>
                <a:cs typeface="Tahoma" pitchFamily="2"/>
              </a:rPr>
              <a:t>, </a:t>
            </a:r>
            <a:r>
              <a:rPr lang="en-GB" sz="2000" b="0" i="0" u="none" strike="noStrike" baseline="0" dirty="0" err="1">
                <a:ln>
                  <a:noFill/>
                </a:ln>
                <a:solidFill>
                  <a:srgbClr val="000000"/>
                </a:solidFill>
                <a:latin typeface="Times New Roman" pitchFamily="18"/>
                <a:ea typeface="MS Gothic" pitchFamily="2"/>
                <a:cs typeface="Tahoma" pitchFamily="2"/>
              </a:rPr>
              <a:t>Прогресс</a:t>
            </a:r>
            <a:r>
              <a:rPr lang="en-GB" sz="2000" b="0" i="0" u="none" strike="noStrike" baseline="0" dirty="0">
                <a:ln>
                  <a:noFill/>
                </a:ln>
                <a:solidFill>
                  <a:srgbClr val="000000"/>
                </a:solidFill>
                <a:latin typeface="Times New Roman" pitchFamily="18"/>
                <a:ea typeface="MS Gothic" pitchFamily="2"/>
                <a:cs typeface="Tahoma" pitchFamily="2"/>
              </a:rPr>
              <a:t>, 1974</a:t>
            </a:r>
          </a:p>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2000" b="0" i="0" u="none" strike="noStrike" baseline="0" dirty="0">
              <a:ln>
                <a:noFill/>
              </a:ln>
              <a:solidFill>
                <a:srgbClr val="000000"/>
              </a:solidFill>
              <a:latin typeface="Times New Roman" pitchFamily="18"/>
              <a:ea typeface="MS Gothic" pitchFamily="2"/>
              <a:cs typeface="Tahoma" pitchFamily="2"/>
            </a:endParaRPr>
          </a:p>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b="0" i="1" u="none" strike="noStrike" baseline="0" dirty="0" err="1">
                <a:ln>
                  <a:noFill/>
                </a:ln>
                <a:solidFill>
                  <a:srgbClr val="000000"/>
                </a:solidFill>
                <a:latin typeface="Times New Roman" pitchFamily="18"/>
                <a:ea typeface="MS Gothic" pitchFamily="2"/>
                <a:cs typeface="Tahoma" pitchFamily="2"/>
              </a:rPr>
              <a:t>Umění</a:t>
            </a:r>
            <a:r>
              <a:rPr lang="en-GB" sz="2000" b="0" i="1" u="none" strike="noStrike" baseline="0" dirty="0">
                <a:ln>
                  <a:noFill/>
                </a:ln>
                <a:solidFill>
                  <a:srgbClr val="000000"/>
                </a:solidFill>
                <a:latin typeface="Times New Roman" pitchFamily="18"/>
                <a:ea typeface="MS Gothic" pitchFamily="2"/>
                <a:cs typeface="Tahoma" pitchFamily="2"/>
              </a:rPr>
              <a:t> </a:t>
            </a:r>
            <a:r>
              <a:rPr lang="en-GB" sz="2000" b="0" i="1" u="none" strike="noStrike" baseline="0" dirty="0" err="1">
                <a:ln>
                  <a:noFill/>
                </a:ln>
                <a:solidFill>
                  <a:srgbClr val="000000"/>
                </a:solidFill>
                <a:latin typeface="Times New Roman" pitchFamily="18"/>
                <a:ea typeface="MS Gothic" pitchFamily="2"/>
                <a:cs typeface="Tahoma" pitchFamily="2"/>
              </a:rPr>
              <a:t>překladu</a:t>
            </a:r>
            <a:r>
              <a:rPr lang="en-GB" sz="2000" b="0" i="1" u="none" strike="noStrike" baseline="0" dirty="0">
                <a:ln>
                  <a:noFill/>
                </a:ln>
                <a:solidFill>
                  <a:srgbClr val="000000"/>
                </a:solidFill>
                <a:latin typeface="Times New Roman" pitchFamily="18"/>
                <a:ea typeface="MS Gothic" pitchFamily="2"/>
                <a:cs typeface="Tahoma" pitchFamily="2"/>
              </a:rPr>
              <a:t>, </a:t>
            </a:r>
            <a:r>
              <a:rPr lang="en-GB" sz="2000" b="0" i="0" u="none" strike="noStrike" baseline="0" dirty="0" err="1">
                <a:ln>
                  <a:noFill/>
                </a:ln>
                <a:solidFill>
                  <a:srgbClr val="000000"/>
                </a:solidFill>
                <a:latin typeface="Times New Roman" pitchFamily="18"/>
                <a:ea typeface="MS Gothic" pitchFamily="2"/>
                <a:cs typeface="Tahoma" pitchFamily="2"/>
              </a:rPr>
              <a:t>Praha</a:t>
            </a:r>
            <a:r>
              <a:rPr lang="en-GB" sz="2000" b="0" i="0" u="none" strike="noStrike" baseline="0" dirty="0">
                <a:ln>
                  <a:noFill/>
                </a:ln>
                <a:solidFill>
                  <a:srgbClr val="000000"/>
                </a:solidFill>
                <a:latin typeface="Times New Roman" pitchFamily="18"/>
                <a:ea typeface="MS Gothic" pitchFamily="2"/>
                <a:cs typeface="Tahoma" pitchFamily="2"/>
              </a:rPr>
              <a:t>, </a:t>
            </a:r>
            <a:r>
              <a:rPr lang="en-GB" sz="2000" b="0" i="0" u="none" strike="noStrike" baseline="0" dirty="0" err="1">
                <a:ln>
                  <a:noFill/>
                </a:ln>
                <a:solidFill>
                  <a:srgbClr val="000000"/>
                </a:solidFill>
                <a:latin typeface="Times New Roman" pitchFamily="18"/>
                <a:ea typeface="MS Gothic" pitchFamily="2"/>
                <a:cs typeface="Tahoma" pitchFamily="2"/>
              </a:rPr>
              <a:t>Železný</a:t>
            </a:r>
            <a:r>
              <a:rPr lang="en-GB" sz="2000" b="0" i="0" u="none" strike="noStrike" baseline="0" dirty="0">
                <a:ln>
                  <a:noFill/>
                </a:ln>
                <a:solidFill>
                  <a:srgbClr val="000000"/>
                </a:solidFill>
                <a:latin typeface="Times New Roman" pitchFamily="18"/>
                <a:ea typeface="MS Gothic" pitchFamily="2"/>
                <a:cs typeface="Tahoma" pitchFamily="2"/>
              </a:rPr>
              <a:t>, 1983, 1998</a:t>
            </a:r>
          </a:p>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2000" b="0" i="0" u="none" strike="noStrike" baseline="0" dirty="0">
              <a:ln>
                <a:noFill/>
              </a:ln>
              <a:solidFill>
                <a:srgbClr val="000000"/>
              </a:solidFill>
              <a:latin typeface="Times New Roman" pitchFamily="18"/>
              <a:ea typeface="MS Gothic" pitchFamily="2"/>
              <a:cs typeface="Tahoma" pitchFamily="2"/>
            </a:endParaRPr>
          </a:p>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b="0" i="1" u="none" strike="noStrike" baseline="0" dirty="0">
                <a:ln>
                  <a:noFill/>
                </a:ln>
                <a:solidFill>
                  <a:srgbClr val="000000"/>
                </a:solidFill>
                <a:latin typeface="Times New Roman" pitchFamily="18"/>
                <a:ea typeface="MS Gothic" pitchFamily="2"/>
                <a:cs typeface="Tahoma" pitchFamily="2"/>
              </a:rPr>
              <a:t>The Art of Translation</a:t>
            </a:r>
            <a:r>
              <a:rPr lang="en-GB" sz="2000" b="0" i="0" u="none" strike="noStrike" baseline="0" dirty="0">
                <a:ln>
                  <a:noFill/>
                </a:ln>
                <a:solidFill>
                  <a:srgbClr val="000000"/>
                </a:solidFill>
                <a:latin typeface="Times New Roman" pitchFamily="18"/>
                <a:ea typeface="MS Gothic" pitchFamily="2"/>
                <a:cs typeface="Tahoma" pitchFamily="2"/>
              </a:rPr>
              <a:t>, Amsterdam, John </a:t>
            </a:r>
            <a:r>
              <a:rPr lang="en-GB" sz="2000" b="0" i="0" u="none" strike="noStrike" baseline="0" dirty="0" err="1">
                <a:ln>
                  <a:noFill/>
                </a:ln>
                <a:solidFill>
                  <a:srgbClr val="000000"/>
                </a:solidFill>
                <a:latin typeface="Times New Roman" pitchFamily="18"/>
                <a:ea typeface="MS Gothic" pitchFamily="2"/>
                <a:cs typeface="Tahoma" pitchFamily="2"/>
              </a:rPr>
              <a:t>Benjamins</a:t>
            </a:r>
            <a:r>
              <a:rPr lang="en-GB" sz="2000" b="0" i="0" u="none" strike="noStrike" baseline="0" dirty="0">
                <a:ln>
                  <a:noFill/>
                </a:ln>
                <a:solidFill>
                  <a:srgbClr val="000000"/>
                </a:solidFill>
                <a:latin typeface="Times New Roman" pitchFamily="18"/>
                <a:ea typeface="MS Gothic" pitchFamily="2"/>
                <a:cs typeface="Tahoma" pitchFamily="2"/>
              </a:rPr>
              <a:t>, 2011</a:t>
            </a:r>
          </a:p>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2400" b="0" i="0" u="none" strike="noStrike" baseline="0" dirty="0">
              <a:ln>
                <a:noFill/>
              </a:ln>
              <a:solidFill>
                <a:srgbClr val="000000"/>
              </a:solidFill>
              <a:latin typeface="Times" pitchFamily="18"/>
              <a:ea typeface="MS Gothic" pitchFamily="2"/>
              <a:cs typeface="Tahoma" pitchFamily="2"/>
            </a:endParaRPr>
          </a:p>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2400" b="0" i="0" u="none" strike="noStrike" baseline="0" dirty="0">
              <a:ln>
                <a:noFill/>
              </a:ln>
              <a:solidFill>
                <a:srgbClr val="000000"/>
              </a:solidFill>
              <a:latin typeface="Verdana" pitchFamily="34"/>
              <a:ea typeface="MS Gothic" pitchFamily="2"/>
              <a:cs typeface="Tahoma" pitchFamily="2"/>
            </a:endParaRPr>
          </a:p>
        </p:txBody>
      </p:sp>
    </p:spTree>
  </p:cSld>
  <p:clrMapOvr>
    <a:masterClrMapping/>
  </p:clrMapOvr>
  <p:transition>
    <p:pull dir="r"/>
  </p:transition>
  <p:timing>
    <p:tnLst>
      <p:par>
        <p:cTn id="1" dur="indefinite" restart="never" nodeType="tmRoot"/>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name="page40">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pPr lvl="0"/>
            <a:r>
              <a:rPr lang="en-GB" smtClean="0"/>
              <a:t>InterCorp Workshop  září 2013   patrickcorness.wordpress.com</a:t>
            </a:r>
            <a:endParaRPr lang="en-GB"/>
          </a:p>
        </p:txBody>
      </p:sp>
      <p:sp>
        <p:nvSpPr>
          <p:cNvPr id="2" name="Title 1"/>
          <p:cNvSpPr txBox="1">
            <a:spLocks noGrp="1"/>
          </p:cNvSpPr>
          <p:nvPr>
            <p:ph type="title" idx="4294967295"/>
          </p:nvPr>
        </p:nvSpPr>
        <p:spPr>
          <a:xfrm>
            <a:off x="220712" y="341737"/>
            <a:ext cx="8631295" cy="648512"/>
          </a:xfrm>
        </p:spPr>
        <p:txBody>
          <a:bodyPr wrap="square" anchorCtr="0">
            <a:spAutoFit/>
          </a:bodyPr>
          <a:lstStyle/>
          <a:p>
            <a:pPr lvl="0"/>
            <a:r>
              <a:rPr lang="en-GB" sz="2000" dirty="0" err="1"/>
              <a:t>vyhledávání</a:t>
            </a:r>
            <a:r>
              <a:rPr lang="en-GB" sz="2000" dirty="0"/>
              <a:t> a </a:t>
            </a:r>
            <a:r>
              <a:rPr lang="en-GB" sz="2000" dirty="0" err="1"/>
              <a:t>čtyřjazyčný</a:t>
            </a:r>
            <a:r>
              <a:rPr lang="en-GB" sz="2000" dirty="0"/>
              <a:t> </a:t>
            </a:r>
            <a:r>
              <a:rPr lang="en-GB" sz="2000" dirty="0" err="1"/>
              <a:t>výstup</a:t>
            </a:r>
            <a:r>
              <a:rPr lang="en-GB" sz="2000" dirty="0"/>
              <a:t> </a:t>
            </a:r>
            <a:r>
              <a:rPr lang="cs-CZ" sz="2000" dirty="0" smtClean="0"/>
              <a:t/>
            </a:r>
            <a:br>
              <a:rPr lang="cs-CZ" sz="2000" dirty="0" smtClean="0"/>
            </a:br>
            <a:r>
              <a:rPr lang="cs-CZ" sz="1600" dirty="0"/>
              <a:t>materiály pro </a:t>
            </a:r>
            <a:r>
              <a:rPr lang="en-GB" sz="1600" dirty="0" err="1"/>
              <a:t>versologický</a:t>
            </a:r>
            <a:r>
              <a:rPr lang="en-GB" sz="1600" dirty="0"/>
              <a:t> </a:t>
            </a:r>
            <a:r>
              <a:rPr lang="en-GB" sz="1600" dirty="0" err="1"/>
              <a:t>glosář</a:t>
            </a:r>
            <a:r>
              <a:rPr lang="en-GB" sz="1600" dirty="0"/>
              <a:t>: </a:t>
            </a:r>
            <a:r>
              <a:rPr lang="en-GB" sz="1600" i="1" dirty="0" err="1" smtClean="0"/>
              <a:t>rým</a:t>
            </a:r>
            <a:endParaRPr lang="en-GB" sz="3600" dirty="0"/>
          </a:p>
        </p:txBody>
      </p:sp>
      <p:graphicFrame>
        <p:nvGraphicFramePr>
          <p:cNvPr id="4" name="Table 3"/>
          <p:cNvGraphicFramePr>
            <a:graphicFrameLocks noGrp="1"/>
          </p:cNvGraphicFramePr>
          <p:nvPr>
            <p:extLst>
              <p:ext uri="{D42A27DB-BD31-4B8C-83A1-F6EECF244321}">
                <p14:modId xmlns:p14="http://schemas.microsoft.com/office/powerpoint/2010/main" val="1266202445"/>
              </p:ext>
            </p:extLst>
          </p:nvPr>
        </p:nvGraphicFramePr>
        <p:xfrm>
          <a:off x="220712" y="1289875"/>
          <a:ext cx="8819640" cy="4258800"/>
        </p:xfrm>
        <a:graphic>
          <a:graphicData uri="http://schemas.openxmlformats.org/drawingml/2006/table">
            <a:tbl>
              <a:tblPr firstRow="1" bandRow="1"/>
              <a:tblGrid>
                <a:gridCol w="2203560"/>
                <a:gridCol w="2203560"/>
                <a:gridCol w="2203560"/>
                <a:gridCol w="2208960"/>
              </a:tblGrid>
              <a:tr h="445319">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dirty="0">
                          <a:ln>
                            <a:noFill/>
                          </a:ln>
                          <a:solidFill>
                            <a:srgbClr val="000000"/>
                          </a:solidFill>
                          <a:latin typeface="Times New Roman CE" pitchFamily="18"/>
                          <a:ea typeface="Arial Unicode MS" pitchFamily="34"/>
                          <a:cs typeface="Times New Roman CE" pitchFamily="18"/>
                        </a:rPr>
                        <a:t>nadměrný rým</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00FF"/>
                          </a:solidFill>
                          <a:latin typeface="Times" pitchFamily="18"/>
                          <a:ea typeface="Arial Unicode MS" pitchFamily="34"/>
                          <a:cs typeface="Times New Roman" pitchFamily="18"/>
                        </a:rPr>
                        <a:t>excessively rich rhyme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pitchFamily="18"/>
                          <a:ea typeface="Arial Unicode MS" pitchFamily="34"/>
                          <a:cs typeface="Times New Roman" pitchFamily="18"/>
                        </a:rPr>
                        <a:t>überreicher Reim</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ru-RU" sz="1200" b="0" i="0" u="none" strike="noStrike" baseline="0">
                          <a:ln>
                            <a:noFill/>
                          </a:ln>
                          <a:solidFill>
                            <a:srgbClr val="993300"/>
                          </a:solidFill>
                          <a:latin typeface="Times New Roman Cyr" pitchFamily="18"/>
                          <a:ea typeface="Arial Unicode MS" pitchFamily="34"/>
                          <a:cs typeface="Times New Roman Cyr" pitchFamily="18"/>
                        </a:rPr>
                        <a:t>рифменной чрезмерности</a:t>
                      </a:r>
                      <a:r>
                        <a:rPr lang="cs-CZ" sz="1200" b="0" i="0" u="none" strike="noStrike" baseline="0">
                          <a:ln>
                            <a:noFill/>
                          </a:ln>
                          <a:solidFill>
                            <a:srgbClr val="993300"/>
                          </a:solidFill>
                          <a:latin typeface="Times" pitchFamily="18"/>
                          <a:ea typeface="Arial Unicode MS" pitchFamily="34"/>
                          <a:cs typeface="Times New Roman" pitchFamily="18"/>
                        </a:rPr>
                        <a:t>, </a:t>
                      </a:r>
                      <a:r>
                        <a:rPr lang="ru-RU" sz="1200" b="0" i="0" u="none" strike="noStrike" baseline="0">
                          <a:ln>
                            <a:noFill/>
                          </a:ln>
                          <a:solidFill>
                            <a:srgbClr val="993300"/>
                          </a:solidFill>
                          <a:latin typeface="Times New Roman Cyr" pitchFamily="18"/>
                          <a:ea typeface="Arial Unicode MS" pitchFamily="34"/>
                          <a:cs typeface="Times New Roman Cyr" pitchFamily="18"/>
                        </a:rPr>
                        <a:t>чрезмерно богатых рифмах</a:t>
                      </a:r>
                    </a:p>
                  </a:txBody>
                  <a:tcPr/>
                </a:tc>
              </a:tr>
              <a:tr h="38340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pitchFamily="18"/>
                          <a:ea typeface="Arial Unicode MS" pitchFamily="34"/>
                          <a:cs typeface="Times New Roman" pitchFamily="18"/>
                        </a:rPr>
                        <a:t>nedokonalý rým</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dirty="0">
                          <a:ln>
                            <a:noFill/>
                          </a:ln>
                          <a:solidFill>
                            <a:srgbClr val="0000FF"/>
                          </a:solidFill>
                          <a:latin typeface="Times" pitchFamily="18"/>
                          <a:ea typeface="Arial Unicode MS" pitchFamily="34"/>
                          <a:cs typeface="Times New Roman" pitchFamily="18"/>
                        </a:rPr>
                        <a:t>imperfect rhyme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pitchFamily="18"/>
                          <a:ea typeface="Arial Unicode MS" pitchFamily="34"/>
                          <a:cs typeface="Times New Roman" pitchFamily="18"/>
                        </a:rPr>
                        <a:t>unvollkommene Reim</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ru-RU" sz="1200" b="0" i="0" u="none" strike="noStrike" baseline="0">
                          <a:ln>
                            <a:noFill/>
                          </a:ln>
                          <a:solidFill>
                            <a:srgbClr val="993300"/>
                          </a:solidFill>
                          <a:latin typeface="Times New Roman Cyr" pitchFamily="18"/>
                          <a:ea typeface="Arial Unicode MS" pitchFamily="34"/>
                          <a:cs typeface="Times New Roman Cyr" pitchFamily="18"/>
                        </a:rPr>
                        <a:t>Несовершенная рифма</a:t>
                      </a:r>
                    </a:p>
                  </a:txBody>
                  <a:tcPr/>
                </a:tc>
              </a:tr>
              <a:tr h="38340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pitchFamily="18"/>
                          <a:ea typeface="Arial Unicode MS" pitchFamily="34"/>
                          <a:cs typeface="Times New Roman" pitchFamily="18"/>
                        </a:rPr>
                        <a:t>nejbohatší rým</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200" b="0" i="0" u="none" strike="noStrike" baseline="0">
                          <a:ln>
                            <a:noFill/>
                          </a:ln>
                          <a:solidFill>
                            <a:srgbClr val="0000FF"/>
                          </a:solidFill>
                          <a:latin typeface="Times" pitchFamily="18"/>
                          <a:ea typeface="Arial Unicode MS" pitchFamily="34"/>
                          <a:cs typeface="Times New Roman" pitchFamily="18"/>
                        </a:rPr>
                        <a:t>richest rhyme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pitchFamily="18"/>
                          <a:ea typeface="Arial Unicode MS" pitchFamily="34"/>
                          <a:cs typeface="Times New Roman" pitchFamily="18"/>
                        </a:rPr>
                        <a:t>reichster Reim</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ru-RU" sz="1200" b="0" i="0" u="none" strike="noStrike" baseline="0">
                          <a:ln>
                            <a:noFill/>
                          </a:ln>
                          <a:solidFill>
                            <a:srgbClr val="993300"/>
                          </a:solidFill>
                          <a:latin typeface="Times New Roman Cyr" pitchFamily="18"/>
                          <a:ea typeface="Arial Unicode MS" pitchFamily="34"/>
                          <a:cs typeface="Times New Roman Cyr" pitchFamily="18"/>
                        </a:rPr>
                        <a:t>более богатой рифмовки</a:t>
                      </a:r>
                    </a:p>
                  </a:txBody>
                  <a:tcPr/>
                </a:tc>
              </a:tr>
              <a:tr h="44208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New Roman CE" pitchFamily="18"/>
                          <a:ea typeface="Arial Unicode MS" pitchFamily="34"/>
                          <a:cs typeface="Times New Roman CE" pitchFamily="18"/>
                        </a:rPr>
                        <a:t>nepřesný rým</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200" b="0" i="0" u="none" strike="noStrike" baseline="0">
                          <a:ln>
                            <a:noFill/>
                          </a:ln>
                          <a:solidFill>
                            <a:srgbClr val="0000FF"/>
                          </a:solidFill>
                          <a:latin typeface="Times" pitchFamily="18"/>
                          <a:ea typeface="Arial Unicode MS" pitchFamily="34"/>
                          <a:cs typeface="Times New Roman" pitchFamily="18"/>
                        </a:rPr>
                        <a:t>Inexact rhyme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pitchFamily="18"/>
                          <a:ea typeface="Arial Unicode MS" pitchFamily="34"/>
                          <a:cs typeface="Times New Roman" pitchFamily="18"/>
                        </a:rPr>
                        <a:t>ungenauer Reim</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ru-RU" sz="1200" b="0" i="0" u="none" strike="noStrike" baseline="0">
                          <a:ln>
                            <a:noFill/>
                          </a:ln>
                          <a:solidFill>
                            <a:srgbClr val="993300"/>
                          </a:solidFill>
                          <a:latin typeface="Times New Roman Cyr" pitchFamily="18"/>
                          <a:ea typeface="Arial Unicode MS" pitchFamily="34"/>
                          <a:cs typeface="Times New Roman Cyr" pitchFamily="18"/>
                        </a:rPr>
                        <a:t>неточная рифма</a:t>
                      </a:r>
                    </a:p>
                  </a:txBody>
                  <a:tcPr/>
                </a:tc>
              </a:tr>
              <a:tr h="38340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New Roman CE" pitchFamily="18"/>
                          <a:ea typeface="Arial Unicode MS" pitchFamily="34"/>
                          <a:cs typeface="Times New Roman CE" pitchFamily="18"/>
                        </a:rPr>
                        <a:t>nepřípustný rým</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000" b="0" i="0" u="none" strike="noStrike" baseline="0">
                          <a:ln>
                            <a:noFill/>
                          </a:ln>
                          <a:solidFill>
                            <a:srgbClr val="0000FF"/>
                          </a:solidFill>
                          <a:latin typeface="Times" pitchFamily="18"/>
                          <a:ea typeface="Arial Unicode MS" pitchFamily="34"/>
                          <a:cs typeface="Times New Roman" pitchFamily="18"/>
                        </a:rPr>
                        <a:t>inadmissible rhyme, cockney rhyme.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000" b="0" i="0" u="none" strike="noStrike" baseline="0">
                          <a:ln>
                            <a:noFill/>
                          </a:ln>
                          <a:solidFill>
                            <a:srgbClr val="008000"/>
                          </a:solidFill>
                          <a:latin typeface="Times" pitchFamily="18"/>
                          <a:ea typeface="Arial Unicode MS" pitchFamily="34"/>
                          <a:cs typeface="Times New Roman" pitchFamily="18"/>
                        </a:rPr>
                        <a:t>unzulässiger Reim</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ru-RU"/>
                      </a:pPr>
                      <a:r>
                        <a:rPr lang="ru-RU" sz="1200" b="0" i="0" u="none" strike="noStrike" baseline="0">
                          <a:ln>
                            <a:noFill/>
                          </a:ln>
                          <a:solidFill>
                            <a:srgbClr val="993300"/>
                          </a:solidFill>
                          <a:latin typeface="Times New Roman Cyr" pitchFamily="18"/>
                          <a:ea typeface="Arial Unicode MS" pitchFamily="34"/>
                          <a:cs typeface="Times New Roman Cyr" pitchFamily="18"/>
                        </a:rPr>
                        <a:t>недопустимой рифму</a:t>
                      </a:r>
                    </a:p>
                  </a:txBody>
                  <a:tcPr/>
                </a:tc>
              </a:tr>
              <a:tr h="38340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pitchFamily="18"/>
                          <a:ea typeface="Arial Unicode MS" pitchFamily="34"/>
                          <a:cs typeface="Times New Roman" pitchFamily="18"/>
                        </a:rPr>
                        <a:t>nerýmovaný verš</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200" b="0" i="0" u="none" strike="noStrike" baseline="0">
                          <a:ln>
                            <a:noFill/>
                          </a:ln>
                          <a:solidFill>
                            <a:srgbClr val="0000FF"/>
                          </a:solidFill>
                          <a:latin typeface="Times" pitchFamily="18"/>
                          <a:ea typeface="Arial Unicode MS" pitchFamily="34"/>
                          <a:cs typeface="Times New Roman" pitchFamily="18"/>
                        </a:rPr>
                        <a:t>unrhymed verse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pitchFamily="18"/>
                          <a:ea typeface="Arial Unicode MS" pitchFamily="34"/>
                          <a:cs typeface="Times New Roman" pitchFamily="18"/>
                        </a:rPr>
                        <a:t>ungereimten Versen</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ru-RU"/>
                      </a:pPr>
                      <a:r>
                        <a:rPr lang="ru-RU" sz="1200" b="0" i="0" u="none" strike="noStrike" baseline="0">
                          <a:ln>
                            <a:noFill/>
                          </a:ln>
                          <a:solidFill>
                            <a:srgbClr val="993300"/>
                          </a:solidFill>
                          <a:latin typeface="Times New Roman Cyr" pitchFamily="18"/>
                          <a:ea typeface="Arial Unicode MS" pitchFamily="34"/>
                          <a:cs typeface="Times New Roman Cyr" pitchFamily="18"/>
                        </a:rPr>
                        <a:t>нерифмованным стихом</a:t>
                      </a:r>
                    </a:p>
                  </a:txBody>
                  <a:tcPr/>
                </a:tc>
              </a:tr>
              <a:tr h="44208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pitchFamily="18"/>
                          <a:ea typeface="Arial Unicode MS" pitchFamily="34"/>
                          <a:cs typeface="Times New Roman" pitchFamily="18"/>
                        </a:rPr>
                        <a:t>nerýmovatelnost</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200" b="0" i="0" u="none" strike="noStrike" baseline="0">
                          <a:ln>
                            <a:noFill/>
                          </a:ln>
                          <a:solidFill>
                            <a:srgbClr val="0000FF"/>
                          </a:solidFill>
                          <a:latin typeface="Times" pitchFamily="18"/>
                          <a:ea typeface="Arial Unicode MS" pitchFamily="34"/>
                          <a:cs typeface="Times New Roman" pitchFamily="18"/>
                        </a:rPr>
                        <a:t>it does not rhyme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pitchFamily="18"/>
                          <a:ea typeface="Arial Unicode MS" pitchFamily="34"/>
                          <a:cs typeface="Times New Roman" pitchFamily="18"/>
                        </a:rPr>
                        <a:t>es reimt nicht</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ru-RU"/>
                      </a:pPr>
                      <a:r>
                        <a:rPr lang="ru-RU" sz="1200" b="0" i="0" u="none" strike="noStrike" baseline="0">
                          <a:ln>
                            <a:noFill/>
                          </a:ln>
                          <a:solidFill>
                            <a:srgbClr val="993300"/>
                          </a:solidFill>
                          <a:latin typeface="Times New Roman Cyr" pitchFamily="18"/>
                          <a:ea typeface="Arial Unicode MS" pitchFamily="34"/>
                          <a:cs typeface="Times New Roman Cyr" pitchFamily="18"/>
                        </a:rPr>
                        <a:t>невозможности срифмовать</a:t>
                      </a:r>
                    </a:p>
                  </a:txBody>
                  <a:tcPr/>
                </a:tc>
              </a:tr>
              <a:tr h="38340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New Roman CE" pitchFamily="18"/>
                          <a:ea typeface="Arial Unicode MS" pitchFamily="34"/>
                          <a:cs typeface="Times New Roman CE" pitchFamily="18"/>
                        </a:rPr>
                        <a:t>netradiční rým</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FF"/>
                          </a:solidFill>
                          <a:latin typeface="Times" pitchFamily="18"/>
                          <a:ea typeface="Arial Unicode MS" pitchFamily="34"/>
                          <a:cs typeface="Times New Roman" pitchFamily="18"/>
                        </a:rPr>
                        <a:t>non-traditional rhyme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de-DE" sz="1000" b="0" i="0" u="none" strike="noStrike" baseline="0">
                          <a:ln>
                            <a:noFill/>
                          </a:ln>
                          <a:solidFill>
                            <a:srgbClr val="008000"/>
                          </a:solidFill>
                          <a:latin typeface="Times" pitchFamily="18"/>
                          <a:ea typeface="Arial Unicode MS" pitchFamily="34"/>
                          <a:cs typeface="Times New Roman" pitchFamily="18"/>
                        </a:rPr>
                        <a:t>nichttraditioneller Reim</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ru-RU" sz="1200" b="0" i="0" u="none" strike="noStrike" baseline="0">
                          <a:ln>
                            <a:noFill/>
                          </a:ln>
                          <a:solidFill>
                            <a:srgbClr val="993300"/>
                          </a:solidFill>
                          <a:latin typeface="Times New Roman Cyr" pitchFamily="18"/>
                          <a:ea typeface="Arial Unicode MS" pitchFamily="34"/>
                          <a:cs typeface="Times New Roman Cyr" pitchFamily="18"/>
                        </a:rPr>
                        <a:t>нетрадиционные</a:t>
                      </a:r>
                      <a:r>
                        <a:rPr lang="cs-CZ" sz="1200" b="0" i="0" u="none" strike="noStrike" baseline="0">
                          <a:ln>
                            <a:noFill/>
                          </a:ln>
                          <a:solidFill>
                            <a:srgbClr val="993300"/>
                          </a:solidFill>
                          <a:latin typeface="Times" pitchFamily="18"/>
                          <a:ea typeface="Arial Unicode MS" pitchFamily="34"/>
                          <a:cs typeface="Times New Roman" pitchFamily="18"/>
                        </a:rPr>
                        <a:t> </a:t>
                      </a:r>
                      <a:r>
                        <a:rPr lang="ru-RU" sz="1200" b="0" i="0" u="none" strike="noStrike" baseline="0">
                          <a:ln>
                            <a:noFill/>
                          </a:ln>
                          <a:solidFill>
                            <a:srgbClr val="993300"/>
                          </a:solidFill>
                          <a:latin typeface="Times New Roman Cyr" pitchFamily="18"/>
                          <a:ea typeface="Arial Unicode MS" pitchFamily="34"/>
                          <a:cs typeface="Times New Roman Cyr" pitchFamily="18"/>
                        </a:rPr>
                        <a:t>рифм</a:t>
                      </a:r>
                    </a:p>
                  </a:txBody>
                  <a:tcPr/>
                </a:tc>
              </a:tr>
              <a:tr h="61632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pitchFamily="18"/>
                          <a:ea typeface="Arial Unicode MS" pitchFamily="34"/>
                          <a:cs typeface="Times New Roman" pitchFamily="18"/>
                        </a:rPr>
                        <a:t>neutrální rým</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200" b="0" i="0" u="none" strike="noStrike" baseline="0">
                          <a:ln>
                            <a:noFill/>
                          </a:ln>
                          <a:solidFill>
                            <a:srgbClr val="0000FF"/>
                          </a:solidFill>
                          <a:latin typeface="Times" pitchFamily="18"/>
                          <a:ea typeface="Arial Unicode MS" pitchFamily="34"/>
                          <a:cs typeface="Times New Roman" pitchFamily="18"/>
                        </a:rPr>
                        <a:t>neutral rhyme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pitchFamily="18"/>
                          <a:ea typeface="Arial Unicode MS" pitchFamily="34"/>
                          <a:cs typeface="Times New Roman" pitchFamily="18"/>
                        </a:rPr>
                        <a:t>neutraler Reim</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ru-RU" sz="1200" b="0" i="0" u="none" strike="noStrike" baseline="0">
                          <a:ln>
                            <a:noFill/>
                          </a:ln>
                          <a:solidFill>
                            <a:srgbClr val="993300"/>
                          </a:solidFill>
                          <a:latin typeface="Times New Roman Cyr" pitchFamily="18"/>
                          <a:ea typeface="Arial Unicode MS" pitchFamily="34"/>
                          <a:cs typeface="Times New Roman Cyr" pitchFamily="18"/>
                        </a:rPr>
                        <a:t>нейтральных</a:t>
                      </a:r>
                      <a:r>
                        <a:rPr lang="cs-CZ" sz="1200" b="0" i="0" u="none" strike="noStrike" baseline="0">
                          <a:ln>
                            <a:noFill/>
                          </a:ln>
                          <a:solidFill>
                            <a:srgbClr val="993300"/>
                          </a:solidFill>
                          <a:latin typeface="Times" pitchFamily="18"/>
                          <a:ea typeface="Arial Unicode MS" pitchFamily="34"/>
                          <a:cs typeface="Times New Roman" pitchFamily="18"/>
                        </a:rPr>
                        <a:t> </a:t>
                      </a:r>
                      <a:r>
                        <a:rPr lang="ru-RU" sz="1200" b="0" i="0" u="none" strike="noStrike" baseline="0">
                          <a:ln>
                            <a:noFill/>
                          </a:ln>
                          <a:solidFill>
                            <a:srgbClr val="993300"/>
                          </a:solidFill>
                          <a:latin typeface="Times New Roman Cyr" pitchFamily="18"/>
                          <a:ea typeface="Arial Unicode MS" pitchFamily="34"/>
                          <a:cs typeface="Times New Roman Cyr" pitchFamily="18"/>
                        </a:rPr>
                        <a:t>рифм</a:t>
                      </a:r>
                    </a:p>
                  </a:txBody>
                  <a:tcPr/>
                </a:tc>
              </a:tr>
              <a:tr h="38412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pitchFamily="18"/>
                          <a:ea typeface="Arial Unicode MS" pitchFamily="34"/>
                          <a:cs typeface="Times New Roman" pitchFamily="18"/>
                        </a:rPr>
                        <a:t>nové rýmy</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200" b="0" i="0" u="none" strike="noStrike" baseline="0">
                          <a:ln>
                            <a:noFill/>
                          </a:ln>
                          <a:solidFill>
                            <a:srgbClr val="0000FF"/>
                          </a:solidFill>
                          <a:latin typeface="Times" pitchFamily="18"/>
                          <a:ea typeface="Arial Unicode MS" pitchFamily="34"/>
                          <a:cs typeface="Times New Roman" pitchFamily="18"/>
                        </a:rPr>
                        <a:t>new rhyme pattern</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pitchFamily="18"/>
                          <a:ea typeface="Arial Unicode MS" pitchFamily="34"/>
                          <a:cs typeface="Times New Roman" pitchFamily="18"/>
                        </a:rPr>
                        <a:t>neuer Reim</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ru-RU"/>
                      </a:pPr>
                      <a:r>
                        <a:rPr lang="ru-RU" sz="1200" b="0" i="0" u="none" strike="noStrike" baseline="0" dirty="0">
                          <a:ln>
                            <a:noFill/>
                          </a:ln>
                          <a:solidFill>
                            <a:srgbClr val="993300"/>
                          </a:solidFill>
                          <a:latin typeface="Times New Roman Cyr" pitchFamily="18"/>
                          <a:ea typeface="Arial Unicode MS" pitchFamily="34"/>
                          <a:cs typeface="Times New Roman Cyr" pitchFamily="18"/>
                        </a:rPr>
                        <a:t>новую рифму</a:t>
                      </a:r>
                    </a:p>
                  </a:txBody>
                  <a:tcPr/>
                </a:tc>
              </a:tr>
            </a:tbl>
          </a:graphicData>
        </a:graphic>
      </p:graphicFrame>
    </p:spTree>
  </p:cSld>
  <p:clrMapOvr>
    <a:masterClrMapping/>
  </p:clrMapOvr>
  <p:transition>
    <p:pull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name="page41">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pPr lvl="0"/>
            <a:r>
              <a:rPr lang="en-GB" smtClean="0"/>
              <a:t>InterCorp Workshop  září 2013   patrickcorness.wordpress.com</a:t>
            </a:r>
            <a:endParaRPr lang="en-GB"/>
          </a:p>
        </p:txBody>
      </p:sp>
      <p:sp>
        <p:nvSpPr>
          <p:cNvPr id="2" name="Title 1"/>
          <p:cNvSpPr txBox="1">
            <a:spLocks noGrp="1"/>
          </p:cNvSpPr>
          <p:nvPr>
            <p:ph type="title" idx="4294967295"/>
          </p:nvPr>
        </p:nvSpPr>
        <p:spPr>
          <a:xfrm>
            <a:off x="171509" y="341736"/>
            <a:ext cx="8522114" cy="648512"/>
          </a:xfrm>
        </p:spPr>
        <p:txBody>
          <a:bodyPr wrap="square" anchorCtr="0">
            <a:spAutoFit/>
          </a:bodyPr>
          <a:lstStyle/>
          <a:p>
            <a:pPr lvl="0"/>
            <a:r>
              <a:rPr lang="en-GB" sz="2000" dirty="0" err="1"/>
              <a:t>vyhledávání</a:t>
            </a:r>
            <a:r>
              <a:rPr lang="en-GB" sz="2000" dirty="0"/>
              <a:t> a </a:t>
            </a:r>
            <a:r>
              <a:rPr lang="en-GB" sz="2000" dirty="0" err="1"/>
              <a:t>čtyřjazyčný</a:t>
            </a:r>
            <a:r>
              <a:rPr lang="en-GB" sz="2000" dirty="0"/>
              <a:t> </a:t>
            </a:r>
            <a:r>
              <a:rPr lang="en-GB" sz="2000" dirty="0" err="1"/>
              <a:t>výstup</a:t>
            </a:r>
            <a:r>
              <a:rPr lang="en-GB" sz="2000" dirty="0"/>
              <a:t> </a:t>
            </a:r>
            <a:r>
              <a:rPr lang="cs-CZ" sz="2600" dirty="0" smtClean="0"/>
              <a:t/>
            </a:r>
            <a:br>
              <a:rPr lang="cs-CZ" sz="2600" dirty="0" smtClean="0"/>
            </a:br>
            <a:r>
              <a:rPr lang="cs-CZ" sz="1600" dirty="0" smtClean="0"/>
              <a:t>materiály </a:t>
            </a:r>
            <a:r>
              <a:rPr lang="cs-CZ" sz="1600" dirty="0"/>
              <a:t>pro </a:t>
            </a:r>
            <a:r>
              <a:rPr lang="en-GB" sz="1600" dirty="0" err="1"/>
              <a:t>versologický</a:t>
            </a:r>
            <a:r>
              <a:rPr lang="en-GB" sz="1600" dirty="0"/>
              <a:t> </a:t>
            </a:r>
            <a:r>
              <a:rPr lang="en-GB" sz="1600" dirty="0" err="1"/>
              <a:t>glosář</a:t>
            </a:r>
            <a:r>
              <a:rPr lang="en-GB" sz="1600" dirty="0"/>
              <a:t>: </a:t>
            </a:r>
            <a:r>
              <a:rPr lang="en-GB" sz="1600" i="1" dirty="0" err="1" smtClean="0"/>
              <a:t>rým</a:t>
            </a:r>
            <a:endParaRPr lang="en-GB" sz="3600" dirty="0"/>
          </a:p>
        </p:txBody>
      </p:sp>
      <p:graphicFrame>
        <p:nvGraphicFramePr>
          <p:cNvPr id="4" name="Table 3"/>
          <p:cNvGraphicFramePr>
            <a:graphicFrameLocks noGrp="1"/>
          </p:cNvGraphicFramePr>
          <p:nvPr>
            <p:extLst>
              <p:ext uri="{D42A27DB-BD31-4B8C-83A1-F6EECF244321}">
                <p14:modId xmlns:p14="http://schemas.microsoft.com/office/powerpoint/2010/main" val="3883919164"/>
              </p:ext>
            </p:extLst>
          </p:nvPr>
        </p:nvGraphicFramePr>
        <p:xfrm>
          <a:off x="171509" y="1344466"/>
          <a:ext cx="8819640" cy="4169879"/>
        </p:xfrm>
        <a:graphic>
          <a:graphicData uri="http://schemas.openxmlformats.org/drawingml/2006/table">
            <a:tbl>
              <a:tblPr firstRow="1" bandRow="1"/>
              <a:tblGrid>
                <a:gridCol w="2203560"/>
                <a:gridCol w="2203560"/>
                <a:gridCol w="2203560"/>
                <a:gridCol w="2208960"/>
              </a:tblGrid>
              <a:tr h="45576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dirty="0">
                          <a:ln>
                            <a:noFill/>
                          </a:ln>
                          <a:solidFill>
                            <a:srgbClr val="000000"/>
                          </a:solidFill>
                          <a:latin typeface="Times" pitchFamily="18"/>
                          <a:ea typeface="Arial Unicode MS" pitchFamily="34"/>
                          <a:cs typeface="Times New Roman" pitchFamily="18"/>
                        </a:rPr>
                        <a:t>obohacování rýmu, akustický</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00FF"/>
                          </a:solidFill>
                          <a:latin typeface="Times" pitchFamily="18"/>
                          <a:ea typeface="Arial Unicode MS" pitchFamily="34"/>
                          <a:cs typeface="Times New Roman" pitchFamily="18"/>
                        </a:rPr>
                        <a:t>acoustic enhancement of rhyme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pitchFamily="18"/>
                          <a:ea typeface="Arial Unicode MS" pitchFamily="34"/>
                          <a:cs typeface="Times New Roman" pitchFamily="18"/>
                        </a:rPr>
                        <a:t>akustische Bereicherung des Reims</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ru-RU" sz="1200" b="0" i="0" u="none" strike="noStrike" baseline="0">
                          <a:ln>
                            <a:noFill/>
                          </a:ln>
                          <a:solidFill>
                            <a:srgbClr val="993300"/>
                          </a:solidFill>
                          <a:latin typeface="Times New Roman Cyr" pitchFamily="18"/>
                          <a:ea typeface="Arial Unicode MS" pitchFamily="34"/>
                          <a:cs typeface="Times New Roman Cyr" pitchFamily="18"/>
                        </a:rPr>
                        <a:t>звукового обогащения рифмы</a:t>
                      </a:r>
                    </a:p>
                  </a:txBody>
                  <a:tcPr/>
                </a:tc>
              </a:tr>
              <a:tr h="755639">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New Roman CE" pitchFamily="18"/>
                          <a:ea typeface="Arial Unicode MS" pitchFamily="34"/>
                          <a:cs typeface="Times New Roman CE" pitchFamily="18"/>
                        </a:rPr>
                        <a:t>oslabené rýmové protějšky</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00FF"/>
                          </a:solidFill>
                          <a:latin typeface="Times" pitchFamily="18"/>
                          <a:ea typeface="Arial Unicode MS" pitchFamily="34"/>
                          <a:cs typeface="Times New Roman" pitchFamily="18"/>
                        </a:rPr>
                        <a:t>semantically weak rhyming counterparts</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100" b="0" i="0" u="none" strike="noStrike" baseline="0">
                          <a:ln>
                            <a:noFill/>
                          </a:ln>
                          <a:solidFill>
                            <a:srgbClr val="008000"/>
                          </a:solidFill>
                          <a:latin typeface="Times" pitchFamily="18"/>
                          <a:ea typeface="Arial Unicode MS" pitchFamily="34"/>
                          <a:cs typeface="Times New Roman" pitchFamily="18"/>
                        </a:rPr>
                        <a:t>Es stehen nur den Schlüsselbegriffen semantisch abgeschwächte Reime gegenüber</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ru-RU" sz="1200" b="0" i="0" u="none" strike="noStrike" baseline="0">
                          <a:ln>
                            <a:noFill/>
                          </a:ln>
                          <a:solidFill>
                            <a:srgbClr val="993300"/>
                          </a:solidFill>
                          <a:latin typeface="Times New Roman Cyr" pitchFamily="18"/>
                          <a:ea typeface="Arial Unicode MS" pitchFamily="34"/>
                          <a:cs typeface="Times New Roman Cyr" pitchFamily="18"/>
                        </a:rPr>
                        <a:t>Только с ключевыми словами рифмуются семантические ослабленные единицы</a:t>
                      </a:r>
                    </a:p>
                  </a:txBody>
                  <a:tcPr/>
                </a:tc>
              </a:tr>
              <a:tr h="28044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New Roman CE" pitchFamily="18"/>
                          <a:ea typeface="Arial Unicode MS" pitchFamily="34"/>
                          <a:cs typeface="Times New Roman CE" pitchFamily="18"/>
                        </a:rPr>
                        <a:t>otevřený rým</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200" b="0" i="0" u="none" strike="noStrike" baseline="0">
                          <a:ln>
                            <a:noFill/>
                          </a:ln>
                          <a:solidFill>
                            <a:srgbClr val="0000FF"/>
                          </a:solidFill>
                          <a:latin typeface="Times" pitchFamily="18"/>
                          <a:ea typeface="Arial Unicode MS" pitchFamily="34"/>
                          <a:cs typeface="Times New Roman" pitchFamily="18"/>
                        </a:rPr>
                        <a:t>open rhymes</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pitchFamily="18"/>
                          <a:ea typeface="Arial Unicode MS" pitchFamily="34"/>
                          <a:cs typeface="Times New Roman" pitchFamily="18"/>
                        </a:rPr>
                        <a:t>offenen Reimen</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ru-RU" sz="1200" b="0" i="0" u="none" strike="noStrike" baseline="0">
                          <a:ln>
                            <a:noFill/>
                          </a:ln>
                          <a:solidFill>
                            <a:srgbClr val="993300"/>
                          </a:solidFill>
                          <a:latin typeface="Times New Roman Cyr" pitchFamily="18"/>
                          <a:ea typeface="Arial Unicode MS" pitchFamily="34"/>
                          <a:cs typeface="Times New Roman Cyr" pitchFamily="18"/>
                        </a:rPr>
                        <a:t>открытых рифмах</a:t>
                      </a:r>
                    </a:p>
                  </a:txBody>
                  <a:tcPr/>
                </a:tc>
              </a:tr>
              <a:tr h="28044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pitchFamily="18"/>
                          <a:ea typeface="Arial Unicode MS" pitchFamily="34"/>
                          <a:cs typeface="Times New Roman" pitchFamily="18"/>
                        </a:rPr>
                        <a:t>pararým</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200" b="0" i="0" u="none" strike="noStrike" baseline="0">
                          <a:ln>
                            <a:noFill/>
                          </a:ln>
                          <a:solidFill>
                            <a:srgbClr val="0000FF"/>
                          </a:solidFill>
                          <a:latin typeface="Times" pitchFamily="18"/>
                          <a:ea typeface="Arial Unicode MS" pitchFamily="34"/>
                          <a:cs typeface="Times New Roman" pitchFamily="18"/>
                        </a:rPr>
                        <a:t>pararhyme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pitchFamily="18"/>
                          <a:ea typeface="Arial Unicode MS" pitchFamily="34"/>
                          <a:cs typeface="Times New Roman" pitchFamily="18"/>
                        </a:rPr>
                        <a:t>pararhyme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ru-RU" sz="1200" b="0" i="0" u="none" strike="noStrike" baseline="0">
                          <a:ln>
                            <a:noFill/>
                          </a:ln>
                          <a:solidFill>
                            <a:srgbClr val="993300"/>
                          </a:solidFill>
                          <a:latin typeface="Times New Roman Cyr" pitchFamily="18"/>
                          <a:ea typeface="Arial Unicode MS" pitchFamily="34"/>
                          <a:cs typeface="Times New Roman Cyr" pitchFamily="18"/>
                        </a:rPr>
                        <a:t>парарифм</a:t>
                      </a:r>
                    </a:p>
                  </a:txBody>
                  <a:tcPr/>
                </a:tc>
              </a:tr>
              <a:tr h="45576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New Roman CE" pitchFamily="18"/>
                          <a:ea typeface="Arial Unicode MS" pitchFamily="34"/>
                          <a:cs typeface="Times New Roman CE" pitchFamily="18"/>
                        </a:rPr>
                        <a:t>platnost rýmů, významová</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200" b="0" i="0" u="none" strike="noStrike" baseline="0">
                          <a:ln>
                            <a:noFill/>
                          </a:ln>
                          <a:solidFill>
                            <a:srgbClr val="0000FF"/>
                          </a:solidFill>
                          <a:latin typeface="Times" pitchFamily="18"/>
                          <a:ea typeface="Arial Unicode MS" pitchFamily="34"/>
                          <a:cs typeface="Times New Roman" pitchFamily="18"/>
                        </a:rPr>
                        <a:t>semantic validity of a rhyme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pitchFamily="18"/>
                          <a:ea typeface="Arial Unicode MS" pitchFamily="34"/>
                          <a:cs typeface="Times New Roman" pitchFamily="18"/>
                        </a:rPr>
                        <a:t>semantische Gültigkeit eines Reims</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ru-RU"/>
                      </a:pPr>
                      <a:r>
                        <a:rPr lang="ru-RU" sz="1200" b="0" i="0" u="none" strike="noStrike" baseline="0">
                          <a:ln>
                            <a:noFill/>
                          </a:ln>
                          <a:solidFill>
                            <a:srgbClr val="993300"/>
                          </a:solidFill>
                          <a:latin typeface="Times New Roman Cyr" pitchFamily="18"/>
                          <a:ea typeface="Arial Unicode MS" pitchFamily="34"/>
                          <a:cs typeface="Times New Roman Cyr" pitchFamily="18"/>
                        </a:rPr>
                        <a:t>смысловым качествам рифмы</a:t>
                      </a:r>
                    </a:p>
                  </a:txBody>
                  <a:tcPr/>
                </a:tc>
              </a:tr>
              <a:tr h="28044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100" b="0" i="0" u="none" strike="noStrike" baseline="0">
                          <a:ln>
                            <a:noFill/>
                          </a:ln>
                          <a:solidFill>
                            <a:srgbClr val="000000"/>
                          </a:solidFill>
                          <a:latin typeface="Times" pitchFamily="18"/>
                          <a:ea typeface="Arial Unicode MS" pitchFamily="34"/>
                          <a:cs typeface="Times New Roman" pitchFamily="18"/>
                        </a:rPr>
                        <a:t>plný rým</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200" b="0" i="0" u="none" strike="noStrike" baseline="0">
                          <a:ln>
                            <a:noFill/>
                          </a:ln>
                          <a:solidFill>
                            <a:srgbClr val="0000FF"/>
                          </a:solidFill>
                          <a:latin typeface="Times" pitchFamily="18"/>
                          <a:ea typeface="Arial Unicode MS" pitchFamily="34"/>
                          <a:cs typeface="Times New Roman" pitchFamily="18"/>
                        </a:rPr>
                        <a:t>full rhyme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pitchFamily="18"/>
                          <a:ea typeface="Arial Unicode MS" pitchFamily="34"/>
                          <a:cs typeface="Times New Roman" pitchFamily="18"/>
                        </a:rPr>
                        <a:t>voller Reim</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ru-RU"/>
                      </a:pPr>
                      <a:r>
                        <a:rPr lang="ru-RU" sz="1200" b="0" i="0" u="none" strike="noStrike" baseline="0">
                          <a:ln>
                            <a:noFill/>
                          </a:ln>
                          <a:solidFill>
                            <a:srgbClr val="993300"/>
                          </a:solidFill>
                          <a:latin typeface="Times New Roman Cyr" pitchFamily="18"/>
                          <a:ea typeface="Arial Unicode MS" pitchFamily="34"/>
                          <a:cs typeface="Times New Roman Cyr" pitchFamily="18"/>
                        </a:rPr>
                        <a:t>полные</a:t>
                      </a:r>
                      <a:r>
                        <a:rPr lang="ru-RU" sz="1200" b="0" i="0" u="none" strike="noStrike" baseline="0">
                          <a:ln>
                            <a:noFill/>
                          </a:ln>
                          <a:solidFill>
                            <a:srgbClr val="993300"/>
                          </a:solidFill>
                          <a:latin typeface="Times" pitchFamily="18"/>
                          <a:ea typeface="Arial Unicode MS" pitchFamily="34"/>
                          <a:cs typeface="Times New Roman" pitchFamily="18"/>
                        </a:rPr>
                        <a:t> </a:t>
                      </a:r>
                      <a:r>
                        <a:rPr lang="ru-RU" sz="1200" b="0" i="0" u="none" strike="noStrike" baseline="0">
                          <a:ln>
                            <a:noFill/>
                          </a:ln>
                          <a:solidFill>
                            <a:srgbClr val="993300"/>
                          </a:solidFill>
                          <a:latin typeface="Times New Roman Cyr" pitchFamily="18"/>
                          <a:ea typeface="Arial Unicode MS" pitchFamily="34"/>
                          <a:cs typeface="Times New Roman Cyr" pitchFamily="18"/>
                        </a:rPr>
                        <a:t>рифмы</a:t>
                      </a:r>
                    </a:p>
                  </a:txBody>
                  <a:tcPr/>
                </a:tc>
              </a:tr>
              <a:tr h="45576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100" b="0" i="0" u="none" strike="noStrike" baseline="0">
                          <a:ln>
                            <a:noFill/>
                          </a:ln>
                          <a:solidFill>
                            <a:srgbClr val="000000"/>
                          </a:solidFill>
                          <a:latin typeface="Times New Roman CE" pitchFamily="18"/>
                          <a:ea typeface="Arial Unicode MS" pitchFamily="34"/>
                          <a:cs typeface="Times New Roman CE" pitchFamily="18"/>
                        </a:rPr>
                        <a:t>počet rýmů</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200" b="0" i="0" u="none" strike="noStrike" baseline="0">
                          <a:ln>
                            <a:noFill/>
                          </a:ln>
                          <a:solidFill>
                            <a:srgbClr val="0000FF"/>
                          </a:solidFill>
                          <a:latin typeface="Times" pitchFamily="18"/>
                          <a:ea typeface="Arial Unicode MS" pitchFamily="34"/>
                          <a:cs typeface="Times New Roman" pitchFamily="18"/>
                        </a:rPr>
                        <a:t>number of rhymes, number of available rhymes</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pitchFamily="18"/>
                          <a:ea typeface="Arial Unicode MS" pitchFamily="34"/>
                          <a:cs typeface="Times New Roman" pitchFamily="18"/>
                        </a:rPr>
                        <a:t>Zahl von Reimen zur Verfügung</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ru-RU"/>
                      </a:pPr>
                      <a:r>
                        <a:rPr lang="ru-RU" sz="1200" b="0" i="0" u="none" strike="noStrike" baseline="0">
                          <a:ln>
                            <a:noFill/>
                          </a:ln>
                          <a:solidFill>
                            <a:srgbClr val="993300"/>
                          </a:solidFill>
                          <a:latin typeface="Times New Roman Cyr" pitchFamily="18"/>
                          <a:ea typeface="Arial Unicode MS" pitchFamily="34"/>
                          <a:cs typeface="Times New Roman Cyr" pitchFamily="18"/>
                        </a:rPr>
                        <a:t>запасом</a:t>
                      </a:r>
                      <a:r>
                        <a:rPr lang="de-DE" sz="1200" b="0" i="0" u="none" strike="noStrike" baseline="0">
                          <a:ln>
                            <a:noFill/>
                          </a:ln>
                          <a:solidFill>
                            <a:srgbClr val="993300"/>
                          </a:solidFill>
                          <a:latin typeface="Times" pitchFamily="18"/>
                          <a:ea typeface="Arial Unicode MS" pitchFamily="34"/>
                          <a:cs typeface="Times New Roman" pitchFamily="18"/>
                        </a:rPr>
                        <a:t> </a:t>
                      </a:r>
                      <a:r>
                        <a:rPr lang="ru-RU" sz="1200" b="0" i="0" u="none" strike="noStrike" baseline="0">
                          <a:ln>
                            <a:noFill/>
                          </a:ln>
                          <a:solidFill>
                            <a:srgbClr val="993300"/>
                          </a:solidFill>
                          <a:latin typeface="Times New Roman Cyr" pitchFamily="18"/>
                          <a:ea typeface="Arial Unicode MS" pitchFamily="34"/>
                          <a:cs typeface="Times New Roman Cyr" pitchFamily="18"/>
                        </a:rPr>
                        <a:t>рифм</a:t>
                      </a:r>
                      <a:r>
                        <a:rPr lang="cs-CZ" sz="1200" b="0" i="0" u="none" strike="noStrike" baseline="0">
                          <a:ln>
                            <a:noFill/>
                          </a:ln>
                          <a:solidFill>
                            <a:srgbClr val="993300"/>
                          </a:solidFill>
                          <a:latin typeface="Times" pitchFamily="18"/>
                          <a:ea typeface="Arial Unicode MS" pitchFamily="34"/>
                          <a:cs typeface="Times New Roman" pitchFamily="18"/>
                        </a:rPr>
                        <a:t>, </a:t>
                      </a:r>
                      <a:r>
                        <a:rPr lang="ru-RU" sz="1200" b="0" i="0" u="none" strike="noStrike" baseline="0">
                          <a:ln>
                            <a:noFill/>
                          </a:ln>
                          <a:solidFill>
                            <a:srgbClr val="993300"/>
                          </a:solidFill>
                          <a:latin typeface="Times New Roman Cyr" pitchFamily="18"/>
                          <a:ea typeface="Arial Unicode MS" pitchFamily="34"/>
                          <a:cs typeface="Times New Roman Cyr" pitchFamily="18"/>
                        </a:rPr>
                        <a:t>число</a:t>
                      </a:r>
                      <a:r>
                        <a:rPr lang="de-DE" sz="1200" b="0" i="0" u="none" strike="noStrike" baseline="0">
                          <a:ln>
                            <a:noFill/>
                          </a:ln>
                          <a:solidFill>
                            <a:srgbClr val="993300"/>
                          </a:solidFill>
                          <a:latin typeface="Times" pitchFamily="18"/>
                          <a:ea typeface="Arial Unicode MS" pitchFamily="34"/>
                          <a:cs typeface="Times New Roman" pitchFamily="18"/>
                        </a:rPr>
                        <a:t> </a:t>
                      </a:r>
                      <a:r>
                        <a:rPr lang="ru-RU" sz="1200" b="0" i="0" u="none" strike="noStrike" baseline="0">
                          <a:ln>
                            <a:noFill/>
                          </a:ln>
                          <a:solidFill>
                            <a:srgbClr val="993300"/>
                          </a:solidFill>
                          <a:latin typeface="Times New Roman Cyr" pitchFamily="18"/>
                          <a:ea typeface="Arial Unicode MS" pitchFamily="34"/>
                          <a:cs typeface="Times New Roman Cyr" pitchFamily="18"/>
                        </a:rPr>
                        <a:t>рифм</a:t>
                      </a:r>
                    </a:p>
                  </a:txBody>
                  <a:tcPr/>
                </a:tc>
              </a:tr>
              <a:tr h="45576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pitchFamily="18"/>
                          <a:ea typeface="Arial Unicode MS" pitchFamily="34"/>
                          <a:cs typeface="Times New Roman" pitchFamily="18"/>
                        </a:rPr>
                        <a:t>podstata rýmu</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FF"/>
                          </a:solidFill>
                          <a:latin typeface="Times" pitchFamily="18"/>
                          <a:ea typeface="Arial Unicode MS" pitchFamily="34"/>
                          <a:cs typeface="Times New Roman" pitchFamily="18"/>
                        </a:rPr>
                        <a:t>essence of rhyme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8000"/>
                          </a:solidFill>
                          <a:latin typeface="Times" pitchFamily="18"/>
                          <a:ea typeface="Arial Unicode MS" pitchFamily="34"/>
                          <a:cs typeface="Times New Roman" pitchFamily="18"/>
                        </a:rPr>
                        <a:t>Fundament des Reims, Wesen des Reims</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cs-CZ" sz="1200" b="0" i="0" u="none" strike="noStrike" baseline="0">
                          <a:ln>
                            <a:noFill/>
                          </a:ln>
                          <a:solidFill>
                            <a:srgbClr val="993300"/>
                          </a:solidFill>
                          <a:latin typeface="Times New Roman Cyr" pitchFamily="18"/>
                          <a:ea typeface="Arial Unicode MS" pitchFamily="34"/>
                          <a:cs typeface="Times New Roman Cyr" pitchFamily="18"/>
                        </a:rPr>
                        <a:t>Сущность рифмы</a:t>
                      </a:r>
                    </a:p>
                  </a:txBody>
                  <a:tcPr/>
                </a:tc>
              </a:tr>
              <a:tr h="28044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New Roman CE" pitchFamily="18"/>
                          <a:ea typeface="Arial Unicode MS" pitchFamily="34"/>
                          <a:cs typeface="Times New Roman CE" pitchFamily="18"/>
                        </a:rPr>
                        <a:t>pořadí rýmů</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FF"/>
                          </a:solidFill>
                          <a:latin typeface="Times" pitchFamily="18"/>
                          <a:ea typeface="Arial Unicode MS" pitchFamily="34"/>
                          <a:cs typeface="Times New Roman" pitchFamily="18"/>
                        </a:rPr>
                        <a:t>rhyme sequence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8000"/>
                          </a:solidFill>
                          <a:latin typeface="Times" pitchFamily="18"/>
                          <a:ea typeface="Arial Unicode MS" pitchFamily="34"/>
                          <a:cs typeface="Times New Roman" pitchFamily="18"/>
                        </a:rPr>
                        <a:t>Reihenfolge der Reime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cs-CZ" sz="1200" b="0" i="0" u="none" strike="noStrike" baseline="0">
                          <a:ln>
                            <a:noFill/>
                          </a:ln>
                          <a:solidFill>
                            <a:srgbClr val="993300"/>
                          </a:solidFill>
                          <a:latin typeface="Times New Roman Cyr" pitchFamily="18"/>
                          <a:ea typeface="Arial Unicode MS" pitchFamily="34"/>
                          <a:cs typeface="Times New Roman Cyr" pitchFamily="18"/>
                        </a:rPr>
                        <a:t>порядок рифмовки</a:t>
                      </a:r>
                    </a:p>
                  </a:txBody>
                  <a:tcPr/>
                </a:tc>
              </a:tr>
              <a:tr h="46368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dirty="0">
                          <a:ln>
                            <a:noFill/>
                          </a:ln>
                          <a:solidFill>
                            <a:srgbClr val="000000"/>
                          </a:solidFill>
                          <a:latin typeface="Times New Roman CE" pitchFamily="18"/>
                          <a:ea typeface="Arial Unicode MS" pitchFamily="34"/>
                          <a:cs typeface="Times New Roman CE" pitchFamily="18"/>
                        </a:rPr>
                        <a:t>postačující rým</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FF"/>
                          </a:solidFill>
                          <a:latin typeface="Times" pitchFamily="18"/>
                          <a:ea typeface="Arial Unicode MS" pitchFamily="34"/>
                          <a:cs typeface="Times New Roman" pitchFamily="18"/>
                        </a:rPr>
                        <a:t>sufficient rhyme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8000"/>
                          </a:solidFill>
                          <a:latin typeface="Times" pitchFamily="18"/>
                          <a:ea typeface="Arial Unicode MS" pitchFamily="34"/>
                          <a:cs typeface="Times New Roman" pitchFamily="18"/>
                        </a:rPr>
                        <a:t>ausreichender Reim</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ru-RU"/>
                      </a:pPr>
                      <a:r>
                        <a:rPr lang="cs-CZ" sz="1200" b="0" i="0" u="none" strike="noStrike" baseline="0" dirty="0" err="1">
                          <a:ln>
                            <a:noFill/>
                          </a:ln>
                          <a:solidFill>
                            <a:srgbClr val="993300"/>
                          </a:solidFill>
                          <a:latin typeface="Times New Roman Cyr" pitchFamily="18"/>
                          <a:ea typeface="Arial Unicode MS" pitchFamily="34"/>
                          <a:cs typeface="Times New Roman Cyr" pitchFamily="18"/>
                        </a:rPr>
                        <a:t>рифмы</a:t>
                      </a:r>
                      <a:r>
                        <a:rPr lang="cs-CZ" sz="1200" b="0" i="0" u="none" strike="noStrike" baseline="0" dirty="0">
                          <a:ln>
                            <a:noFill/>
                          </a:ln>
                          <a:solidFill>
                            <a:srgbClr val="993300"/>
                          </a:solidFill>
                          <a:latin typeface="Times New Roman Cyr" pitchFamily="18"/>
                          <a:ea typeface="Arial Unicode MS" pitchFamily="34"/>
                          <a:cs typeface="Times New Roman Cyr" pitchFamily="18"/>
                        </a:rPr>
                        <a:t> </a:t>
                      </a:r>
                      <a:r>
                        <a:rPr lang="cs-CZ" sz="1200" b="0" i="0" u="none" strike="noStrike" baseline="0" dirty="0" err="1">
                          <a:ln>
                            <a:noFill/>
                          </a:ln>
                          <a:solidFill>
                            <a:srgbClr val="993300"/>
                          </a:solidFill>
                          <a:latin typeface="Times New Roman Cyr" pitchFamily="18"/>
                          <a:ea typeface="Arial Unicode MS" pitchFamily="34"/>
                          <a:cs typeface="Times New Roman Cyr" pitchFamily="18"/>
                        </a:rPr>
                        <a:t>достаточные</a:t>
                      </a:r>
                      <a:r>
                        <a:rPr lang="cs-CZ" sz="1200" b="0" i="0" u="none" strike="noStrike" baseline="0" dirty="0">
                          <a:ln>
                            <a:noFill/>
                          </a:ln>
                          <a:solidFill>
                            <a:srgbClr val="993300"/>
                          </a:solidFill>
                          <a:latin typeface="Times New Roman Cyr" pitchFamily="18"/>
                          <a:ea typeface="Arial Unicode MS" pitchFamily="34"/>
                          <a:cs typeface="Times New Roman Cyr" pitchFamily="18"/>
                        </a:rPr>
                        <a:t> (</a:t>
                      </a:r>
                      <a:r>
                        <a:rPr lang="cs-CZ" sz="1200" b="0" i="0" u="none" strike="noStrike" baseline="0" dirty="0" err="1">
                          <a:ln>
                            <a:noFill/>
                          </a:ln>
                          <a:solidFill>
                            <a:srgbClr val="993300"/>
                          </a:solidFill>
                          <a:latin typeface="Times New Roman Cyr" pitchFamily="18"/>
                          <a:ea typeface="Arial Unicode MS" pitchFamily="34"/>
                          <a:cs typeface="Times New Roman Cyr" pitchFamily="18"/>
                        </a:rPr>
                        <a:t>suffisantes</a:t>
                      </a:r>
                      <a:r>
                        <a:rPr lang="cs-CZ" sz="1200" b="0" i="0" u="none" strike="noStrike" baseline="0" dirty="0">
                          <a:ln>
                            <a:noFill/>
                          </a:ln>
                          <a:solidFill>
                            <a:srgbClr val="993300"/>
                          </a:solidFill>
                          <a:latin typeface="Times New Roman Cyr" pitchFamily="18"/>
                          <a:ea typeface="Arial Unicode MS" pitchFamily="34"/>
                          <a:cs typeface="Times New Roman Cyr" pitchFamily="18"/>
                        </a:rPr>
                        <a:t>)</a:t>
                      </a:r>
                    </a:p>
                  </a:txBody>
                  <a:tcPr/>
                </a:tc>
              </a:tr>
            </a:tbl>
          </a:graphicData>
        </a:graphic>
      </p:graphicFrame>
    </p:spTree>
  </p:cSld>
  <p:clrMapOvr>
    <a:masterClrMapping/>
  </p:clrMapOvr>
  <p:transition>
    <p:pull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name="page42">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pPr lvl="0"/>
            <a:r>
              <a:rPr lang="en-GB" smtClean="0"/>
              <a:t>InterCorp Workshop  září 2013   patrickcorness.wordpress.com</a:t>
            </a:r>
            <a:endParaRPr lang="en-GB"/>
          </a:p>
        </p:txBody>
      </p:sp>
      <p:sp>
        <p:nvSpPr>
          <p:cNvPr id="2" name="Title 1"/>
          <p:cNvSpPr txBox="1">
            <a:spLocks noGrp="1"/>
          </p:cNvSpPr>
          <p:nvPr>
            <p:ph type="title" idx="4294967295"/>
          </p:nvPr>
        </p:nvSpPr>
        <p:spPr>
          <a:xfrm>
            <a:off x="157862" y="341737"/>
            <a:ext cx="8494818" cy="648512"/>
          </a:xfrm>
        </p:spPr>
        <p:txBody>
          <a:bodyPr wrap="square" anchorCtr="0">
            <a:spAutoFit/>
          </a:bodyPr>
          <a:lstStyle/>
          <a:p>
            <a:pPr lvl="0"/>
            <a:r>
              <a:rPr lang="en-GB" sz="2000" dirty="0" err="1"/>
              <a:t>vyhledávání</a:t>
            </a:r>
            <a:r>
              <a:rPr lang="en-GB" sz="2000" dirty="0"/>
              <a:t> a </a:t>
            </a:r>
            <a:r>
              <a:rPr lang="en-GB" sz="2000" dirty="0" err="1"/>
              <a:t>čtyřjazyčný</a:t>
            </a:r>
            <a:r>
              <a:rPr lang="en-GB" sz="2000" dirty="0"/>
              <a:t> </a:t>
            </a:r>
            <a:r>
              <a:rPr lang="en-GB" sz="2000" dirty="0" err="1"/>
              <a:t>výstup</a:t>
            </a:r>
            <a:r>
              <a:rPr lang="en-GB" sz="2000" dirty="0"/>
              <a:t> </a:t>
            </a:r>
            <a:r>
              <a:rPr lang="cs-CZ" sz="2000" dirty="0" smtClean="0"/>
              <a:t/>
            </a:r>
            <a:br>
              <a:rPr lang="cs-CZ" sz="2000" dirty="0" smtClean="0"/>
            </a:br>
            <a:r>
              <a:rPr lang="cs-CZ" sz="1600" dirty="0" smtClean="0"/>
              <a:t>materiály </a:t>
            </a:r>
            <a:r>
              <a:rPr lang="cs-CZ" sz="1600" dirty="0"/>
              <a:t>pro </a:t>
            </a:r>
            <a:r>
              <a:rPr lang="en-GB" sz="1600" dirty="0" err="1"/>
              <a:t>versologický</a:t>
            </a:r>
            <a:r>
              <a:rPr lang="en-GB" sz="1600" dirty="0"/>
              <a:t> </a:t>
            </a:r>
            <a:r>
              <a:rPr lang="en-GB" sz="1600" dirty="0" err="1"/>
              <a:t>glosář</a:t>
            </a:r>
            <a:r>
              <a:rPr lang="en-GB" sz="1600" dirty="0"/>
              <a:t>: </a:t>
            </a:r>
            <a:r>
              <a:rPr lang="en-GB" sz="1600" i="1" dirty="0" err="1" smtClean="0"/>
              <a:t>rým</a:t>
            </a:r>
            <a:endParaRPr lang="en-GB" sz="1600" dirty="0"/>
          </a:p>
        </p:txBody>
      </p:sp>
      <p:graphicFrame>
        <p:nvGraphicFramePr>
          <p:cNvPr id="4" name="Table 3"/>
          <p:cNvGraphicFramePr>
            <a:graphicFrameLocks noGrp="1"/>
          </p:cNvGraphicFramePr>
          <p:nvPr>
            <p:extLst>
              <p:ext uri="{D42A27DB-BD31-4B8C-83A1-F6EECF244321}">
                <p14:modId xmlns:p14="http://schemas.microsoft.com/office/powerpoint/2010/main" val="66614165"/>
              </p:ext>
            </p:extLst>
          </p:nvPr>
        </p:nvGraphicFramePr>
        <p:xfrm>
          <a:off x="157862" y="1154006"/>
          <a:ext cx="8818917" cy="4647696"/>
        </p:xfrm>
        <a:graphic>
          <a:graphicData uri="http://schemas.openxmlformats.org/drawingml/2006/table">
            <a:tbl>
              <a:tblPr firstRow="1" bandRow="1"/>
              <a:tblGrid>
                <a:gridCol w="2203199"/>
                <a:gridCol w="2203199"/>
                <a:gridCol w="2203199"/>
                <a:gridCol w="2209320"/>
              </a:tblGrid>
              <a:tr h="78849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dirty="0">
                          <a:ln>
                            <a:noFill/>
                          </a:ln>
                          <a:solidFill>
                            <a:srgbClr val="000000"/>
                          </a:solidFill>
                          <a:latin typeface="Times New Roman CE" pitchFamily="18"/>
                          <a:ea typeface="Arial Unicode MS" pitchFamily="34"/>
                          <a:cs typeface="Times New Roman CE" pitchFamily="18"/>
                        </a:rPr>
                        <a:t>postačující rým, v němž se opěrná souhláska neshoduje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dirty="0">
                          <a:ln>
                            <a:noFill/>
                          </a:ln>
                          <a:solidFill>
                            <a:srgbClr val="0000FF"/>
                          </a:solidFill>
                          <a:latin typeface="Times New Roman" pitchFamily="18"/>
                          <a:ea typeface="Arial Unicode MS" pitchFamily="34"/>
                          <a:cs typeface="Times New Roman" pitchFamily="18"/>
                        </a:rPr>
                        <a:t>In sufficient rhyme the respective supporting consonants do not match</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New Roman" pitchFamily="18"/>
                          <a:ea typeface="Arial Unicode MS" pitchFamily="34"/>
                          <a:cs typeface="Times New Roman" pitchFamily="18"/>
                        </a:rPr>
                        <a:t>Ausreichend ist der Reim, in dem die jeweiligen Stützkonsonanten nicht übereinstimmen</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ru-RU" sz="1200" b="0" i="0" u="none" strike="noStrike" baseline="0">
                          <a:ln>
                            <a:noFill/>
                          </a:ln>
                          <a:solidFill>
                            <a:srgbClr val="993300"/>
                          </a:solidFill>
                          <a:latin typeface="Times New Roman Cyr" pitchFamily="18"/>
                          <a:ea typeface="Arial Unicode MS" pitchFamily="34"/>
                          <a:cs typeface="Times New Roman Cyr" pitchFamily="18"/>
                        </a:rPr>
                        <a:t>Достаточной — такая, в которой опорные согласные не созвучны</a:t>
                      </a:r>
                    </a:p>
                  </a:txBody>
                  <a:tcPr/>
                </a:tc>
              </a:tr>
              <a:tr h="375024">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New Roman CE" pitchFamily="18"/>
                          <a:ea typeface="Arial Unicode MS" pitchFamily="34"/>
                          <a:cs typeface="Times New Roman CE" pitchFamily="18"/>
                        </a:rPr>
                        <a:t>potřeby rýmu, pro</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dirty="0">
                          <a:ln>
                            <a:noFill/>
                          </a:ln>
                          <a:solidFill>
                            <a:srgbClr val="0000FF"/>
                          </a:solidFill>
                          <a:latin typeface="Times New Roman" pitchFamily="18"/>
                          <a:ea typeface="Arial Unicode MS" pitchFamily="34"/>
                          <a:cs typeface="Times New Roman" pitchFamily="18"/>
                        </a:rPr>
                        <a:t>with regard to the rhyme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New Roman" pitchFamily="18"/>
                          <a:ea typeface="Arial Unicode MS" pitchFamily="34"/>
                          <a:cs typeface="Times New Roman" pitchFamily="18"/>
                        </a:rPr>
                        <a:t>im Hinblick auf den Reim</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ru-RU" sz="1200" b="0" i="0" u="none" strike="noStrike" baseline="0">
                          <a:ln>
                            <a:noFill/>
                          </a:ln>
                          <a:solidFill>
                            <a:srgbClr val="993300"/>
                          </a:solidFill>
                          <a:latin typeface="Times New Roman Cyr" pitchFamily="18"/>
                          <a:ea typeface="Arial Unicode MS" pitchFamily="34"/>
                          <a:cs typeface="Times New Roman Cyr" pitchFamily="18"/>
                        </a:rPr>
                        <a:t>при</a:t>
                      </a:r>
                      <a:r>
                        <a:rPr lang="en-GB" sz="1200" b="0" i="0" u="none" strike="noStrike" baseline="0">
                          <a:ln>
                            <a:noFill/>
                          </a:ln>
                          <a:solidFill>
                            <a:srgbClr val="993300"/>
                          </a:solidFill>
                          <a:latin typeface="Times" pitchFamily="18"/>
                          <a:ea typeface="Arial Unicode MS" pitchFamily="34"/>
                          <a:cs typeface="Times New Roman" pitchFamily="18"/>
                        </a:rPr>
                        <a:t> </a:t>
                      </a:r>
                      <a:r>
                        <a:rPr lang="ru-RU" sz="1200" b="0" i="0" u="none" strike="noStrike" baseline="0">
                          <a:ln>
                            <a:noFill/>
                          </a:ln>
                          <a:solidFill>
                            <a:srgbClr val="993300"/>
                          </a:solidFill>
                          <a:latin typeface="Times New Roman Cyr" pitchFamily="18"/>
                          <a:ea typeface="Arial Unicode MS" pitchFamily="34"/>
                          <a:cs typeface="Times New Roman Cyr" pitchFamily="18"/>
                        </a:rPr>
                        <a:t>рифмовании</a:t>
                      </a:r>
                    </a:p>
                  </a:txBody>
                  <a:tcPr/>
                </a:tc>
              </a:tr>
              <a:tr h="43805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New Roman" pitchFamily="18"/>
                          <a:ea typeface="Arial Unicode MS" pitchFamily="34"/>
                          <a:cs typeface="Times New Roman" pitchFamily="18"/>
                        </a:rPr>
                        <a:t>povinnost rýmovat, zrušení</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200" b="0" i="0" u="none" strike="noStrike" baseline="0">
                          <a:ln>
                            <a:noFill/>
                          </a:ln>
                          <a:solidFill>
                            <a:srgbClr val="0000FF"/>
                          </a:solidFill>
                          <a:latin typeface="Times New Roman" pitchFamily="18"/>
                          <a:ea typeface="Arial Unicode MS" pitchFamily="34"/>
                          <a:cs typeface="Times New Roman" pitchFamily="18"/>
                        </a:rPr>
                        <a:t>abolition of the obligation to rhyme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New Roman" pitchFamily="18"/>
                          <a:ea typeface="Arial Unicode MS" pitchFamily="34"/>
                          <a:cs typeface="Times New Roman" pitchFamily="18"/>
                        </a:rPr>
                        <a:t>Aufhebung</a:t>
                      </a:r>
                      <a:r>
                        <a:rPr lang="ru-RU" sz="1200" b="0" i="0" u="none" strike="noStrike" baseline="0">
                          <a:ln>
                            <a:noFill/>
                          </a:ln>
                          <a:solidFill>
                            <a:srgbClr val="008000"/>
                          </a:solidFill>
                          <a:latin typeface="Times New Roman" pitchFamily="18"/>
                          <a:ea typeface="Arial Unicode MS" pitchFamily="34"/>
                          <a:cs typeface="Times New Roman" pitchFamily="18"/>
                        </a:rPr>
                        <a:t> </a:t>
                      </a:r>
                      <a:r>
                        <a:rPr lang="de-DE" sz="1200" b="0" i="0" u="none" strike="noStrike" baseline="0">
                          <a:ln>
                            <a:noFill/>
                          </a:ln>
                          <a:solidFill>
                            <a:srgbClr val="008000"/>
                          </a:solidFill>
                          <a:latin typeface="Times New Roman" pitchFamily="18"/>
                          <a:ea typeface="Arial Unicode MS" pitchFamily="34"/>
                          <a:cs typeface="Times New Roman" pitchFamily="18"/>
                        </a:rPr>
                        <a:t>des</a:t>
                      </a:r>
                      <a:r>
                        <a:rPr lang="ru-RU" sz="1200" b="0" i="0" u="none" strike="noStrike" baseline="0">
                          <a:ln>
                            <a:noFill/>
                          </a:ln>
                          <a:solidFill>
                            <a:srgbClr val="008000"/>
                          </a:solidFill>
                          <a:latin typeface="Times New Roman" pitchFamily="18"/>
                          <a:ea typeface="Arial Unicode MS" pitchFamily="34"/>
                          <a:cs typeface="Times New Roman" pitchFamily="18"/>
                        </a:rPr>
                        <a:t> </a:t>
                      </a:r>
                      <a:r>
                        <a:rPr lang="de-DE" sz="1200" b="0" i="0" u="none" strike="noStrike" baseline="0">
                          <a:ln>
                            <a:noFill/>
                          </a:ln>
                          <a:solidFill>
                            <a:srgbClr val="008000"/>
                          </a:solidFill>
                          <a:latin typeface="Times New Roman" pitchFamily="18"/>
                          <a:ea typeface="Arial Unicode MS" pitchFamily="34"/>
                          <a:cs typeface="Times New Roman" pitchFamily="18"/>
                        </a:rPr>
                        <a:t>Reimzwanges</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ru-RU" sz="1100" b="0" i="0" u="none" strike="noStrike" baseline="0">
                          <a:ln>
                            <a:noFill/>
                          </a:ln>
                          <a:solidFill>
                            <a:srgbClr val="993300"/>
                          </a:solidFill>
                          <a:latin typeface="Times New Roman Cyr" pitchFamily="18"/>
                          <a:ea typeface="Arial Unicode MS" pitchFamily="34"/>
                          <a:cs typeface="Times New Roman Cyr" pitchFamily="18"/>
                        </a:rPr>
                        <a:t>необязательность рифмовки вообще</a:t>
                      </a:r>
                    </a:p>
                  </a:txBody>
                  <a:tcPr/>
                </a:tc>
              </a:tr>
              <a:tr h="43805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New Roman" pitchFamily="18"/>
                          <a:ea typeface="Arial Unicode MS" pitchFamily="34"/>
                          <a:cs typeface="Times New Roman" pitchFamily="18"/>
                        </a:rPr>
                        <a:t>protiklad rým ženský — mužský</a:t>
                      </a:r>
                    </a:p>
                  </a:txBody>
                  <a:tcPr/>
                </a:tc>
                <a:tc>
                  <a:txBody>
                    <a:bodyPr/>
                    <a:lstStyle/>
                    <a:p>
                      <a:pPr marL="0" marR="0" indent="0" algn="l" rtl="0" hangingPunct="0">
                        <a:lnSpc>
                          <a:spcPct val="100000"/>
                        </a:lnSpc>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2400" b="0" i="0" u="none" strike="noStrike" baseline="0">
                        <a:ln>
                          <a:noFill/>
                        </a:ln>
                        <a:solidFill>
                          <a:srgbClr val="000000"/>
                        </a:solidFill>
                        <a:latin typeface="Times" pitchFamily="18"/>
                        <a:ea typeface="MS Gothic" pitchFamily="2"/>
                        <a:cs typeface="Tahoma" pitchFamily="2"/>
                      </a:endParaRPr>
                    </a:p>
                  </a:txBody>
                  <a:tcPr/>
                </a:tc>
                <a:tc>
                  <a:txBody>
                    <a:bodyPr/>
                    <a:lstStyle/>
                    <a:p>
                      <a:pPr marL="0" marR="0" indent="0" algn="l" rtl="0" hangingPunct="0">
                        <a:lnSpc>
                          <a:spcPct val="100000"/>
                        </a:lnSpc>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2400" b="0" i="0" u="none" strike="noStrike" baseline="0">
                        <a:ln>
                          <a:noFill/>
                        </a:ln>
                        <a:solidFill>
                          <a:srgbClr val="000000"/>
                        </a:solidFill>
                        <a:latin typeface="Times" pitchFamily="18"/>
                        <a:ea typeface="MS Gothic" pitchFamily="2"/>
                        <a:cs typeface="Tahoma" pitchFamily="2"/>
                      </a:endParaRP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ru-RU" sz="1200" b="0" i="0" u="none" strike="noStrike" baseline="0">
                          <a:ln>
                            <a:noFill/>
                          </a:ln>
                          <a:solidFill>
                            <a:srgbClr val="993300"/>
                          </a:solidFill>
                          <a:latin typeface="Times New Roman Cyr" pitchFamily="18"/>
                          <a:ea typeface="Arial Unicode MS" pitchFamily="34"/>
                          <a:cs typeface="Times New Roman Cyr" pitchFamily="18"/>
                        </a:rPr>
                        <a:t>сочетанию мужских и женских рифм</a:t>
                      </a:r>
                    </a:p>
                  </a:txBody>
                  <a:tcPr/>
                </a:tc>
              </a:tr>
              <a:tr h="43805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New Roman CE" pitchFamily="18"/>
                          <a:ea typeface="Arial Unicode MS" pitchFamily="34"/>
                          <a:cs typeface="Times New Roman CE" pitchFamily="18"/>
                        </a:rPr>
                        <a:t>překládání rýmů, při</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200" b="0" i="0" u="none" strike="noStrike" baseline="0">
                          <a:ln>
                            <a:noFill/>
                          </a:ln>
                          <a:solidFill>
                            <a:srgbClr val="0000FF"/>
                          </a:solidFill>
                          <a:latin typeface="Times New Roman" pitchFamily="18"/>
                          <a:ea typeface="Arial Unicode MS" pitchFamily="34"/>
                          <a:cs typeface="Times New Roman" pitchFamily="18"/>
                        </a:rPr>
                        <a:t>in</a:t>
                      </a:r>
                      <a:r>
                        <a:rPr lang="ru-RU" sz="1200" b="0" i="0" u="none" strike="noStrike" baseline="0">
                          <a:ln>
                            <a:noFill/>
                          </a:ln>
                          <a:solidFill>
                            <a:srgbClr val="0000FF"/>
                          </a:solidFill>
                          <a:latin typeface="Times New Roman" pitchFamily="18"/>
                          <a:ea typeface="Arial Unicode MS" pitchFamily="34"/>
                          <a:cs typeface="Times New Roman" pitchFamily="18"/>
                        </a:rPr>
                        <a:t> </a:t>
                      </a:r>
                      <a:r>
                        <a:rPr lang="en-GB" sz="1200" b="0" i="0" u="none" strike="noStrike" baseline="0">
                          <a:ln>
                            <a:noFill/>
                          </a:ln>
                          <a:solidFill>
                            <a:srgbClr val="0000FF"/>
                          </a:solidFill>
                          <a:latin typeface="Times New Roman" pitchFamily="18"/>
                          <a:ea typeface="Arial Unicode MS" pitchFamily="34"/>
                          <a:cs typeface="Times New Roman" pitchFamily="18"/>
                        </a:rPr>
                        <a:t>rhyming</a:t>
                      </a:r>
                      <a:r>
                        <a:rPr lang="ru-RU" sz="1200" b="0" i="0" u="none" strike="noStrike" baseline="0">
                          <a:ln>
                            <a:noFill/>
                          </a:ln>
                          <a:solidFill>
                            <a:srgbClr val="0000FF"/>
                          </a:solidFill>
                          <a:latin typeface="Times New Roman" pitchFamily="18"/>
                          <a:ea typeface="Arial Unicode MS" pitchFamily="34"/>
                          <a:cs typeface="Times New Roman" pitchFamily="18"/>
                        </a:rPr>
                        <a:t> </a:t>
                      </a:r>
                      <a:r>
                        <a:rPr lang="en-GB" sz="1200" b="0" i="0" u="none" strike="noStrike" baseline="0">
                          <a:ln>
                            <a:noFill/>
                          </a:ln>
                          <a:solidFill>
                            <a:srgbClr val="0000FF"/>
                          </a:solidFill>
                          <a:latin typeface="Times New Roman" pitchFamily="18"/>
                          <a:ea typeface="Arial Unicode MS" pitchFamily="34"/>
                          <a:cs typeface="Times New Roman" pitchFamily="18"/>
                        </a:rPr>
                        <a:t>poetry</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100" b="0" i="0" u="none" strike="noStrike" baseline="0">
                          <a:ln>
                            <a:noFill/>
                          </a:ln>
                          <a:solidFill>
                            <a:srgbClr val="008000"/>
                          </a:solidFill>
                          <a:latin typeface="Times New Roman" pitchFamily="18"/>
                          <a:ea typeface="Arial Unicode MS" pitchFamily="34"/>
                          <a:cs typeface="Times New Roman" pitchFamily="18"/>
                        </a:rPr>
                        <a:t>bei Reimübersetzungen</a:t>
                      </a:r>
                    </a:p>
                  </a:txBody>
                  <a:tcPr/>
                </a:tc>
                <a:tc>
                  <a:txBody>
                    <a:bodyPr/>
                    <a:lstStyle/>
                    <a:p>
                      <a:pPr marL="0" marR="0" indent="0" algn="l" rtl="0" hangingPunct="0">
                        <a:lnSpc>
                          <a:spcPct val="100000"/>
                        </a:lnSpc>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2400" b="0" i="0" u="none" strike="noStrike" baseline="0">
                        <a:ln>
                          <a:noFill/>
                        </a:ln>
                        <a:solidFill>
                          <a:srgbClr val="000000"/>
                        </a:solidFill>
                        <a:latin typeface="Times" pitchFamily="18"/>
                        <a:ea typeface="MS Gothic" pitchFamily="2"/>
                        <a:cs typeface="Tahoma" pitchFamily="2"/>
                      </a:endParaRPr>
                    </a:p>
                  </a:txBody>
                  <a:tcPr/>
                </a:tc>
              </a:tr>
              <a:tr h="375024">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New Roman CE" pitchFamily="18"/>
                          <a:ea typeface="Arial Unicode MS" pitchFamily="34"/>
                          <a:cs typeface="Times New Roman CE" pitchFamily="18"/>
                        </a:rPr>
                        <a:t>přirozený rým</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00FF"/>
                          </a:solidFill>
                          <a:latin typeface="Times New Roman" pitchFamily="18"/>
                          <a:ea typeface="Arial Unicode MS" pitchFamily="34"/>
                          <a:cs typeface="Times New Roman" pitchFamily="18"/>
                        </a:rPr>
                        <a:t>natural rhyme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100" b="0" i="0" u="none" strike="noStrike" baseline="0">
                          <a:ln>
                            <a:noFill/>
                          </a:ln>
                          <a:solidFill>
                            <a:srgbClr val="008000"/>
                          </a:solidFill>
                          <a:latin typeface="Times New Roman" pitchFamily="18"/>
                          <a:ea typeface="Arial Unicode MS" pitchFamily="34"/>
                          <a:cs typeface="Times New Roman" pitchFamily="18"/>
                        </a:rPr>
                        <a:t>natürlicher Reim</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ru-RU"/>
                      </a:pPr>
                      <a:r>
                        <a:rPr lang="ru-RU" sz="1200" b="0" i="0" u="none" strike="noStrike" baseline="0">
                          <a:ln>
                            <a:noFill/>
                          </a:ln>
                          <a:solidFill>
                            <a:srgbClr val="993300"/>
                          </a:solidFill>
                          <a:latin typeface="Times New Roman Cyr" pitchFamily="18"/>
                          <a:ea typeface="Arial Unicode MS" pitchFamily="34"/>
                          <a:cs typeface="Times New Roman Cyr" pitchFamily="18"/>
                        </a:rPr>
                        <a:t>естественной</a:t>
                      </a:r>
                      <a:r>
                        <a:rPr lang="de-DE" sz="1200" b="0" i="0" u="none" strike="noStrike" baseline="0">
                          <a:ln>
                            <a:noFill/>
                          </a:ln>
                          <a:solidFill>
                            <a:srgbClr val="993300"/>
                          </a:solidFill>
                          <a:latin typeface="Times" pitchFamily="18"/>
                          <a:ea typeface="Arial Unicode MS" pitchFamily="34"/>
                          <a:cs typeface="Times New Roman" pitchFamily="18"/>
                        </a:rPr>
                        <a:t> </a:t>
                      </a:r>
                      <a:r>
                        <a:rPr lang="ru-RU" sz="1200" b="0" i="0" u="none" strike="noStrike" baseline="0">
                          <a:ln>
                            <a:noFill/>
                          </a:ln>
                          <a:solidFill>
                            <a:srgbClr val="993300"/>
                          </a:solidFill>
                          <a:latin typeface="Times New Roman Cyr" pitchFamily="18"/>
                          <a:ea typeface="Arial Unicode MS" pitchFamily="34"/>
                          <a:cs typeface="Times New Roman Cyr" pitchFamily="18"/>
                        </a:rPr>
                        <a:t>рифмой</a:t>
                      </a:r>
                    </a:p>
                  </a:txBody>
                  <a:tcPr/>
                </a:tc>
              </a:tr>
              <a:tr h="43805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New Roman CE" pitchFamily="18"/>
                          <a:ea typeface="Arial Unicode MS" pitchFamily="34"/>
                          <a:cs typeface="Times New Roman CE" pitchFamily="18"/>
                        </a:rPr>
                        <a:t>reforma českého rýmu</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200" b="0" i="0" u="none" strike="noStrike" baseline="0">
                          <a:ln>
                            <a:noFill/>
                          </a:ln>
                          <a:solidFill>
                            <a:srgbClr val="0000FF"/>
                          </a:solidFill>
                          <a:latin typeface="Times New Roman" pitchFamily="18"/>
                          <a:ea typeface="Arial Unicode MS" pitchFamily="34"/>
                          <a:cs typeface="Times New Roman" pitchFamily="18"/>
                        </a:rPr>
                        <a:t>reform of Czech rhyme</a:t>
                      </a:r>
                    </a:p>
                  </a:txBody>
                  <a:tcPr/>
                </a:tc>
                <a:tc>
                  <a:txBody>
                    <a:bodyPr/>
                    <a:lstStyle/>
                    <a:p>
                      <a:pPr marL="0" marR="0" indent="0" algn="l" rtl="0" hangingPunct="0">
                        <a:lnSpc>
                          <a:spcPct val="100000"/>
                        </a:lnSpc>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2400" b="0" i="0" u="none" strike="noStrike" baseline="0">
                        <a:ln>
                          <a:noFill/>
                        </a:ln>
                        <a:solidFill>
                          <a:srgbClr val="000000"/>
                        </a:solidFill>
                        <a:latin typeface="Times" pitchFamily="18"/>
                        <a:ea typeface="MS Gothic" pitchFamily="2"/>
                        <a:cs typeface="Tahoma" pitchFamily="2"/>
                      </a:endParaRPr>
                    </a:p>
                  </a:txBody>
                  <a:tcPr/>
                </a:tc>
                <a:tc>
                  <a:txBody>
                    <a:bodyPr/>
                    <a:lstStyle/>
                    <a:p>
                      <a:pPr marL="0" marR="0" indent="0" algn="l" rtl="0" hangingPunct="0">
                        <a:lnSpc>
                          <a:spcPct val="100000"/>
                        </a:lnSpc>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2400" b="0" i="0" u="none" strike="noStrike" baseline="0">
                        <a:ln>
                          <a:noFill/>
                        </a:ln>
                        <a:solidFill>
                          <a:srgbClr val="000000"/>
                        </a:solidFill>
                        <a:latin typeface="Times" pitchFamily="18"/>
                        <a:ea typeface="MS Gothic" pitchFamily="2"/>
                        <a:cs typeface="Tahoma" pitchFamily="2"/>
                      </a:endParaRPr>
                    </a:p>
                  </a:txBody>
                  <a:tcPr/>
                </a:tc>
              </a:tr>
              <a:tr h="61327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New Roman" pitchFamily="18"/>
                          <a:ea typeface="Arial Unicode MS" pitchFamily="34"/>
                          <a:cs typeface="Times New Roman" pitchFamily="18"/>
                        </a:rPr>
                        <a:t>rozsah rýmové shody</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FF"/>
                          </a:solidFill>
                          <a:latin typeface="Times New Roman" pitchFamily="18"/>
                          <a:ea typeface="Arial Unicode MS" pitchFamily="34"/>
                          <a:cs typeface="Times New Roman" pitchFamily="18"/>
                        </a:rPr>
                        <a:t>extent of the rhyming syllables, The extent of the rhyming correspondence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de-DE" sz="1200" b="0" i="0" u="none" strike="noStrike" baseline="0">
                          <a:ln>
                            <a:noFill/>
                          </a:ln>
                          <a:solidFill>
                            <a:srgbClr val="008000"/>
                          </a:solidFill>
                          <a:latin typeface="Times New Roman" pitchFamily="18"/>
                          <a:ea typeface="Arial Unicode MS" pitchFamily="34"/>
                          <a:cs typeface="Times New Roman" pitchFamily="18"/>
                        </a:rPr>
                        <a:t>Ausma</a:t>
                      </a:r>
                      <a:r>
                        <a:rPr lang="ru-RU" sz="1200" b="0" i="0" u="none" strike="noStrike" baseline="0">
                          <a:ln>
                            <a:noFill/>
                          </a:ln>
                          <a:solidFill>
                            <a:srgbClr val="008000"/>
                          </a:solidFill>
                          <a:latin typeface="Times New Roman" pitchFamily="18"/>
                          <a:ea typeface="Arial Unicode MS" pitchFamily="34"/>
                          <a:cs typeface="Times New Roman" pitchFamily="18"/>
                        </a:rPr>
                        <a:t>ß </a:t>
                      </a:r>
                      <a:r>
                        <a:rPr lang="de-DE" sz="1200" b="0" i="0" u="none" strike="noStrike" baseline="0">
                          <a:ln>
                            <a:noFill/>
                          </a:ln>
                          <a:solidFill>
                            <a:srgbClr val="008000"/>
                          </a:solidFill>
                          <a:latin typeface="Times New Roman" pitchFamily="18"/>
                          <a:ea typeface="Arial Unicode MS" pitchFamily="34"/>
                          <a:cs typeface="Times New Roman" pitchFamily="18"/>
                        </a:rPr>
                        <a:t>der</a:t>
                      </a:r>
                      <a:r>
                        <a:rPr lang="ru-RU" sz="1200" b="0" i="0" u="none" strike="noStrike" baseline="0">
                          <a:ln>
                            <a:noFill/>
                          </a:ln>
                          <a:solidFill>
                            <a:srgbClr val="008000"/>
                          </a:solidFill>
                          <a:latin typeface="Times New Roman" pitchFamily="18"/>
                          <a:ea typeface="Arial Unicode MS" pitchFamily="34"/>
                          <a:cs typeface="Times New Roman" pitchFamily="18"/>
                        </a:rPr>
                        <a:t> </a:t>
                      </a:r>
                      <a:r>
                        <a:rPr lang="de-DE" sz="1200" b="0" i="0" u="none" strike="noStrike" baseline="0">
                          <a:ln>
                            <a:noFill/>
                          </a:ln>
                          <a:solidFill>
                            <a:srgbClr val="008000"/>
                          </a:solidFill>
                          <a:latin typeface="Times New Roman" pitchFamily="18"/>
                          <a:ea typeface="Arial Unicode MS" pitchFamily="34"/>
                          <a:cs typeface="Times New Roman" pitchFamily="18"/>
                        </a:rPr>
                        <a:t>Reim</a:t>
                      </a:r>
                      <a:r>
                        <a:rPr lang="ru-RU" sz="1200" b="0" i="0" u="none" strike="noStrike" baseline="0">
                          <a:ln>
                            <a:noFill/>
                          </a:ln>
                          <a:solidFill>
                            <a:srgbClr val="008000"/>
                          </a:solidFill>
                          <a:latin typeface="Times New Roman" pitchFamily="18"/>
                          <a:ea typeface="Arial Unicode MS" pitchFamily="34"/>
                          <a:cs typeface="Times New Roman" pitchFamily="18"/>
                        </a:rPr>
                        <a:t>ü</a:t>
                      </a:r>
                      <a:r>
                        <a:rPr lang="de-DE" sz="1200" b="0" i="0" u="none" strike="noStrike" baseline="0">
                          <a:ln>
                            <a:noFill/>
                          </a:ln>
                          <a:solidFill>
                            <a:srgbClr val="008000"/>
                          </a:solidFill>
                          <a:latin typeface="Times New Roman" pitchFamily="18"/>
                          <a:ea typeface="Arial Unicode MS" pitchFamily="34"/>
                          <a:cs typeface="Times New Roman" pitchFamily="18"/>
                        </a:rPr>
                        <a:t>bereinstimmung</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ru-RU" sz="1200" b="0" i="0" u="none" strike="noStrike" baseline="0">
                          <a:ln>
                            <a:noFill/>
                          </a:ln>
                          <a:solidFill>
                            <a:srgbClr val="993300"/>
                          </a:solidFill>
                          <a:latin typeface="Times New Roman" pitchFamily="18"/>
                          <a:ea typeface="Arial Unicode MS" pitchFamily="34"/>
                          <a:cs typeface="Times New Roman Cyr" pitchFamily="18"/>
                        </a:rPr>
                        <a:t>состав совпадающих звуков в рифме </a:t>
                      </a:r>
                      <a:r>
                        <a:rPr lang="cs-CZ" sz="1200" b="0" i="0" u="none" strike="noStrike" baseline="0">
                          <a:ln>
                            <a:noFill/>
                          </a:ln>
                          <a:solidFill>
                            <a:srgbClr val="993300"/>
                          </a:solidFill>
                          <a:latin typeface="Times New Roman" pitchFamily="18"/>
                          <a:ea typeface="Arial Unicode MS" pitchFamily="34"/>
                          <a:cs typeface="Times New Roman" pitchFamily="18"/>
                        </a:rPr>
                        <a:t>, </a:t>
                      </a:r>
                      <a:r>
                        <a:rPr lang="ru-RU" sz="1200" b="0" i="0" u="none" strike="noStrike" baseline="0">
                          <a:ln>
                            <a:noFill/>
                          </a:ln>
                          <a:solidFill>
                            <a:srgbClr val="993300"/>
                          </a:solidFill>
                          <a:latin typeface="Times New Roman" pitchFamily="18"/>
                          <a:ea typeface="Arial Unicode MS" pitchFamily="34"/>
                          <a:cs typeface="Times New Roman Cyr" pitchFamily="18"/>
                        </a:rPr>
                        <a:t>определение рифменного созвучия</a:t>
                      </a:r>
                    </a:p>
                  </a:txBody>
                  <a:tcPr/>
                </a:tc>
              </a:tr>
              <a:tr h="605808">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100" b="0" i="0" u="none" strike="noStrike" baseline="0" dirty="0">
                          <a:ln>
                            <a:noFill/>
                          </a:ln>
                          <a:solidFill>
                            <a:srgbClr val="000000"/>
                          </a:solidFill>
                          <a:latin typeface="Times New Roman" pitchFamily="18"/>
                          <a:ea typeface="Arial Unicode MS" pitchFamily="34"/>
                          <a:cs typeface="Times New Roman" pitchFamily="18"/>
                        </a:rPr>
                        <a:t>rozsah rýmu</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200" b="0" i="0" u="none" strike="noStrike" baseline="0" dirty="0">
                          <a:ln>
                            <a:noFill/>
                          </a:ln>
                          <a:solidFill>
                            <a:srgbClr val="0000FF"/>
                          </a:solidFill>
                          <a:latin typeface="Times New Roman" pitchFamily="18"/>
                          <a:ea typeface="Arial Unicode MS" pitchFamily="34"/>
                          <a:cs typeface="Times New Roman" pitchFamily="18"/>
                        </a:rPr>
                        <a:t>syllable count, repertoire of rhymes</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dirty="0">
                          <a:ln>
                            <a:noFill/>
                          </a:ln>
                          <a:solidFill>
                            <a:srgbClr val="008000"/>
                          </a:solidFill>
                          <a:latin typeface="Times New Roman" pitchFamily="18"/>
                          <a:ea typeface="Arial Unicode MS" pitchFamily="34"/>
                          <a:cs typeface="Times New Roman" pitchFamily="18"/>
                        </a:rPr>
                        <a:t>Reimumfang, Umfang der Reime,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ru-RU" sz="1200" b="0" i="0" u="none" strike="noStrike" baseline="0" dirty="0">
                          <a:ln>
                            <a:noFill/>
                          </a:ln>
                          <a:solidFill>
                            <a:srgbClr val="993300"/>
                          </a:solidFill>
                          <a:latin typeface="Times New Roman Cyr" pitchFamily="18"/>
                          <a:ea typeface="Arial Unicode MS" pitchFamily="34"/>
                          <a:cs typeface="Times New Roman Cyr" pitchFamily="18"/>
                        </a:rPr>
                        <a:t>состав рифм</a:t>
                      </a:r>
                    </a:p>
                  </a:txBody>
                  <a:tcPr/>
                </a:tc>
              </a:tr>
            </a:tbl>
          </a:graphicData>
        </a:graphic>
      </p:graphicFrame>
    </p:spTree>
  </p:cSld>
  <p:clrMapOvr>
    <a:masterClrMapping/>
  </p:clrMapOvr>
  <p:transition>
    <p:pull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name="page43">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pPr lvl="0"/>
            <a:r>
              <a:rPr lang="en-GB" smtClean="0"/>
              <a:t>InterCorp Workshop  září 2013   patrickcorness.wordpress.com</a:t>
            </a:r>
            <a:endParaRPr lang="en-GB"/>
          </a:p>
        </p:txBody>
      </p:sp>
      <p:sp>
        <p:nvSpPr>
          <p:cNvPr id="2" name="Title 1"/>
          <p:cNvSpPr txBox="1">
            <a:spLocks noGrp="1"/>
          </p:cNvSpPr>
          <p:nvPr>
            <p:ph type="title" idx="4294967295"/>
          </p:nvPr>
        </p:nvSpPr>
        <p:spPr>
          <a:xfrm>
            <a:off x="234360" y="341736"/>
            <a:ext cx="8604000" cy="648512"/>
          </a:xfrm>
        </p:spPr>
        <p:txBody>
          <a:bodyPr wrap="square" anchorCtr="0">
            <a:spAutoFit/>
          </a:bodyPr>
          <a:lstStyle/>
          <a:p>
            <a:pPr lvl="0"/>
            <a:r>
              <a:rPr lang="en-GB" sz="2000" dirty="0" err="1"/>
              <a:t>vyhledávání</a:t>
            </a:r>
            <a:r>
              <a:rPr lang="en-GB" sz="2000" dirty="0"/>
              <a:t> a </a:t>
            </a:r>
            <a:r>
              <a:rPr lang="en-GB" sz="2000" dirty="0" err="1"/>
              <a:t>čtyřjazyčný</a:t>
            </a:r>
            <a:r>
              <a:rPr lang="en-GB" sz="2000" dirty="0"/>
              <a:t> </a:t>
            </a:r>
            <a:r>
              <a:rPr lang="en-GB" sz="2000" dirty="0" err="1"/>
              <a:t>výstup</a:t>
            </a:r>
            <a:r>
              <a:rPr lang="en-GB" sz="2000" dirty="0"/>
              <a:t> </a:t>
            </a:r>
            <a:r>
              <a:rPr lang="cs-CZ" sz="2600" dirty="0" smtClean="0"/>
              <a:t/>
            </a:r>
            <a:br>
              <a:rPr lang="cs-CZ" sz="2600" dirty="0" smtClean="0"/>
            </a:br>
            <a:r>
              <a:rPr lang="cs-CZ" sz="1600" dirty="0" smtClean="0"/>
              <a:t>materiály </a:t>
            </a:r>
            <a:r>
              <a:rPr lang="cs-CZ" sz="1600" dirty="0"/>
              <a:t>pro </a:t>
            </a:r>
            <a:r>
              <a:rPr lang="en-GB" sz="1600" dirty="0" err="1"/>
              <a:t>versologický</a:t>
            </a:r>
            <a:r>
              <a:rPr lang="en-GB" sz="1600" dirty="0"/>
              <a:t> </a:t>
            </a:r>
            <a:r>
              <a:rPr lang="en-GB" sz="1600" dirty="0" err="1"/>
              <a:t>glosář</a:t>
            </a:r>
            <a:r>
              <a:rPr lang="en-GB" sz="1600" dirty="0"/>
              <a:t>: </a:t>
            </a:r>
            <a:r>
              <a:rPr lang="en-GB" sz="1600" i="1" dirty="0" err="1" smtClean="0"/>
              <a:t>rým</a:t>
            </a:r>
            <a:endParaRPr lang="en-GB" sz="3600" dirty="0"/>
          </a:p>
        </p:txBody>
      </p:sp>
      <p:graphicFrame>
        <p:nvGraphicFramePr>
          <p:cNvPr id="4" name="Table 3"/>
          <p:cNvGraphicFramePr>
            <a:graphicFrameLocks noGrp="1"/>
          </p:cNvGraphicFramePr>
          <p:nvPr>
            <p:extLst>
              <p:ext uri="{D42A27DB-BD31-4B8C-83A1-F6EECF244321}">
                <p14:modId xmlns:p14="http://schemas.microsoft.com/office/powerpoint/2010/main" val="2813755968"/>
              </p:ext>
            </p:extLst>
          </p:nvPr>
        </p:nvGraphicFramePr>
        <p:xfrm>
          <a:off x="185158" y="1055283"/>
          <a:ext cx="8820000" cy="4833720"/>
        </p:xfrm>
        <a:graphic>
          <a:graphicData uri="http://schemas.openxmlformats.org/drawingml/2006/table">
            <a:tbl>
              <a:tblPr firstRow="1" bandRow="1"/>
              <a:tblGrid>
                <a:gridCol w="2203560"/>
                <a:gridCol w="2203560"/>
                <a:gridCol w="2203560"/>
                <a:gridCol w="2209320"/>
              </a:tblGrid>
              <a:tr h="38592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dirty="0">
                          <a:ln>
                            <a:noFill/>
                          </a:ln>
                          <a:solidFill>
                            <a:srgbClr val="000000"/>
                          </a:solidFill>
                          <a:latin typeface="Times New Roman CE" pitchFamily="18"/>
                          <a:ea typeface="Arial Unicode MS" pitchFamily="34"/>
                          <a:cs typeface="Times New Roman CE" pitchFamily="18"/>
                        </a:rPr>
                        <a:t>rozvrstvení rýmů</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dirty="0">
                          <a:ln>
                            <a:noFill/>
                          </a:ln>
                          <a:solidFill>
                            <a:srgbClr val="0000FF"/>
                          </a:solidFill>
                          <a:latin typeface="Times" pitchFamily="18"/>
                          <a:ea typeface="Arial Unicode MS" pitchFamily="34"/>
                          <a:cs typeface="Times New Roman" pitchFamily="18"/>
                        </a:rPr>
                        <a:t>distinguish rhymes</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pitchFamily="18"/>
                          <a:ea typeface="Arial Unicode MS" pitchFamily="34"/>
                          <a:cs typeface="Times New Roman" pitchFamily="18"/>
                        </a:rPr>
                        <a:t>Aufgliederung der Reime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ru-RU" sz="1200" b="0" i="0" u="none" strike="noStrike" baseline="0">
                          <a:ln>
                            <a:noFill/>
                          </a:ln>
                          <a:solidFill>
                            <a:srgbClr val="993300"/>
                          </a:solidFill>
                          <a:latin typeface="Times New Roman Cyr" pitchFamily="18"/>
                          <a:ea typeface="Arial Unicode MS" pitchFamily="34"/>
                          <a:cs typeface="Times New Roman Cyr" pitchFamily="18"/>
                        </a:rPr>
                        <a:t>разделения рифм</a:t>
                      </a:r>
                    </a:p>
                  </a:txBody>
                  <a:tcPr/>
                </a:tc>
              </a:tr>
              <a:tr h="62028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pitchFamily="18"/>
                          <a:ea typeface="Arial Unicode MS" pitchFamily="34"/>
                          <a:cs typeface="Times New Roman" pitchFamily="18"/>
                        </a:rPr>
                        <a:t>rým bez shody koncových souhlásek</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dirty="0">
                          <a:ln>
                            <a:noFill/>
                          </a:ln>
                          <a:solidFill>
                            <a:srgbClr val="0000FF"/>
                          </a:solidFill>
                          <a:latin typeface="Times" pitchFamily="18"/>
                          <a:ea typeface="Arial Unicode MS" pitchFamily="34"/>
                          <a:cs typeface="Times New Roman" pitchFamily="18"/>
                        </a:rPr>
                        <a:t>rhymes in which the final consonants do not correspond</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pitchFamily="18"/>
                          <a:ea typeface="Arial Unicode MS" pitchFamily="34"/>
                          <a:cs typeface="Times New Roman" pitchFamily="18"/>
                        </a:rPr>
                        <a:t>Reime ohne Übereinstimmung des auslautenden Konsonanten</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ru-RU" sz="1200" b="0" i="0" u="none" strike="noStrike" baseline="0">
                          <a:ln>
                            <a:noFill/>
                          </a:ln>
                          <a:solidFill>
                            <a:srgbClr val="993300"/>
                          </a:solidFill>
                          <a:latin typeface="Times New Roman Cyr" pitchFamily="18"/>
                          <a:ea typeface="Arial Unicode MS" pitchFamily="34"/>
                          <a:cs typeface="Times New Roman Cyr" pitchFamily="18"/>
                        </a:rPr>
                        <a:t>рифмы с несовпадающими конечными согласными</a:t>
                      </a:r>
                    </a:p>
                  </a:txBody>
                  <a:tcPr/>
                </a:tc>
              </a:tr>
              <a:tr h="45216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pitchFamily="18"/>
                          <a:ea typeface="Arial Unicode MS" pitchFamily="34"/>
                          <a:cs typeface="Times New Roman" pitchFamily="18"/>
                        </a:rPr>
                        <a:t>rým germánské lidové poezie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200" b="0" i="0" u="none" strike="noStrike" baseline="0">
                          <a:ln>
                            <a:noFill/>
                          </a:ln>
                          <a:solidFill>
                            <a:srgbClr val="0000FF"/>
                          </a:solidFill>
                          <a:latin typeface="Times" pitchFamily="18"/>
                          <a:ea typeface="Arial Unicode MS" pitchFamily="34"/>
                          <a:cs typeface="Times New Roman" pitchFamily="18"/>
                        </a:rPr>
                        <a:t>rhyme of Germanic folk poetry</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pitchFamily="18"/>
                          <a:ea typeface="Arial Unicode MS" pitchFamily="34"/>
                          <a:cs typeface="Times New Roman" pitchFamily="18"/>
                        </a:rPr>
                        <a:t>Reim der germanischen Volkspoesie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ru-RU" sz="1200" b="0" i="0" u="none" strike="noStrike" baseline="0">
                          <a:ln>
                            <a:noFill/>
                          </a:ln>
                          <a:solidFill>
                            <a:srgbClr val="993300"/>
                          </a:solidFill>
                          <a:latin typeface="Times New Roman Cyr" pitchFamily="18"/>
                          <a:ea typeface="Arial Unicode MS" pitchFamily="34"/>
                          <a:cs typeface="Times New Roman Cyr" pitchFamily="18"/>
                        </a:rPr>
                        <a:t>рифме германского народного стиха</a:t>
                      </a:r>
                    </a:p>
                  </a:txBody>
                  <a:tcPr/>
                </a:tc>
              </a:tr>
              <a:tr h="45864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pitchFamily="18"/>
                          <a:ea typeface="Arial Unicode MS" pitchFamily="34"/>
                          <a:cs typeface="Times New Roman" pitchFamily="18"/>
                        </a:rPr>
                        <a:t>rým na dlouhé samohlásky</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200" b="0" i="0" u="none" strike="noStrike" baseline="0">
                          <a:ln>
                            <a:noFill/>
                          </a:ln>
                          <a:solidFill>
                            <a:srgbClr val="0000FF"/>
                          </a:solidFill>
                          <a:latin typeface="Times" pitchFamily="18"/>
                          <a:ea typeface="Arial Unicode MS" pitchFamily="34"/>
                          <a:cs typeface="Times New Roman" pitchFamily="18"/>
                        </a:rPr>
                        <a:t>rhyming long vowels</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pitchFamily="18"/>
                          <a:ea typeface="Arial Unicode MS" pitchFamily="34"/>
                          <a:cs typeface="Times New Roman" pitchFamily="18"/>
                        </a:rPr>
                        <a:t>Reime auf lange Vokale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ru-RU" sz="1200" b="0" i="0" u="none" strike="noStrike" baseline="0">
                          <a:ln>
                            <a:noFill/>
                          </a:ln>
                          <a:solidFill>
                            <a:srgbClr val="993300"/>
                          </a:solidFill>
                          <a:latin typeface="Times New Roman Cyr" pitchFamily="18"/>
                          <a:ea typeface="Arial Unicode MS" pitchFamily="34"/>
                          <a:cs typeface="Times New Roman Cyr" pitchFamily="18"/>
                        </a:rPr>
                        <a:t>рифмовка на долгие гласные</a:t>
                      </a:r>
                    </a:p>
                  </a:txBody>
                  <a:tcPr/>
                </a:tc>
              </a:tr>
              <a:tr h="45864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New Roman CE" pitchFamily="18"/>
                          <a:ea typeface="Arial Unicode MS" pitchFamily="34"/>
                          <a:cs typeface="Times New Roman CE" pitchFamily="18"/>
                        </a:rPr>
                        <a:t>rým na nepřízvučná formální slova</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200" b="0" i="0" u="none" strike="noStrike" baseline="0" dirty="0">
                          <a:ln>
                            <a:noFill/>
                          </a:ln>
                          <a:solidFill>
                            <a:srgbClr val="0000FF"/>
                          </a:solidFill>
                          <a:latin typeface="Times" pitchFamily="18"/>
                          <a:ea typeface="Arial Unicode MS" pitchFamily="34"/>
                          <a:cs typeface="Times New Roman" pitchFamily="18"/>
                        </a:rPr>
                        <a:t>rhymes involving unstressed function words</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pitchFamily="18"/>
                          <a:ea typeface="Arial Unicode MS" pitchFamily="34"/>
                          <a:cs typeface="Times New Roman" pitchFamily="18"/>
                        </a:rPr>
                        <a:t>Reime auf unbetonte, formelle Wörtchen</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ru-RU"/>
                      </a:pPr>
                      <a:r>
                        <a:rPr lang="ru-RU" sz="1200" b="0" i="0" u="none" strike="noStrike" baseline="0">
                          <a:ln>
                            <a:noFill/>
                          </a:ln>
                          <a:solidFill>
                            <a:srgbClr val="993300"/>
                          </a:solidFill>
                          <a:latin typeface="Times New Roman Cyr" pitchFamily="18"/>
                          <a:ea typeface="Arial Unicode MS" pitchFamily="34"/>
                          <a:cs typeface="Times New Roman Cyr" pitchFamily="18"/>
                        </a:rPr>
                        <a:t>рифмы на безударные служебные слова</a:t>
                      </a:r>
                    </a:p>
                  </a:txBody>
                  <a:tcPr/>
                </a:tc>
              </a:tr>
              <a:tr h="45864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New Roman CE" pitchFamily="18"/>
                          <a:ea typeface="Arial Unicode MS" pitchFamily="34"/>
                          <a:cs typeface="Times New Roman CE" pitchFamily="18"/>
                        </a:rPr>
                        <a:t>rým na zavřenou slabiku</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200" b="0" i="0" u="none" strike="noStrike" baseline="0">
                          <a:ln>
                            <a:noFill/>
                          </a:ln>
                          <a:solidFill>
                            <a:srgbClr val="0000FF"/>
                          </a:solidFill>
                          <a:latin typeface="Times" pitchFamily="18"/>
                          <a:ea typeface="Arial Unicode MS" pitchFamily="34"/>
                          <a:cs typeface="Times New Roman" pitchFamily="18"/>
                        </a:rPr>
                        <a:t>rhyme with a closed final syllable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pitchFamily="18"/>
                          <a:ea typeface="Arial Unicode MS" pitchFamily="34"/>
                          <a:cs typeface="Times New Roman" pitchFamily="18"/>
                        </a:rPr>
                        <a:t>Reim mit geschlossener Endsilbe</a:t>
                      </a:r>
                    </a:p>
                  </a:txBody>
                  <a:tcPr/>
                </a:tc>
                <a:tc>
                  <a:txBody>
                    <a:bodyPr/>
                    <a:lstStyle/>
                    <a:p>
                      <a:pPr marL="0" marR="0" indent="0" algn="l" rtl="0" hangingPunct="0">
                        <a:lnSpc>
                          <a:spcPct val="100000"/>
                        </a:lnSpc>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2400" b="0" i="0" u="none" strike="noStrike" baseline="0">
                        <a:ln>
                          <a:noFill/>
                        </a:ln>
                        <a:solidFill>
                          <a:srgbClr val="000000"/>
                        </a:solidFill>
                        <a:latin typeface="Times" pitchFamily="18"/>
                        <a:ea typeface="MS Gothic" pitchFamily="2"/>
                        <a:cs typeface="Tahoma" pitchFamily="2"/>
                      </a:endParaRPr>
                    </a:p>
                  </a:txBody>
                  <a:tcPr/>
                </a:tc>
              </a:tr>
              <a:tr h="45864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pitchFamily="18"/>
                          <a:ea typeface="Arial Unicode MS" pitchFamily="34"/>
                          <a:cs typeface="Times New Roman" pitchFamily="18"/>
                        </a:rPr>
                        <a:t>rým s dlouhými samohláskami</a:t>
                      </a:r>
                    </a:p>
                  </a:txBody>
                  <a:tcPr/>
                </a:tc>
                <a:tc>
                  <a:txBody>
                    <a:bodyPr/>
                    <a:lstStyle/>
                    <a:p>
                      <a:pPr marL="0" marR="0" indent="0" algn="l" rtl="0" hangingPunct="0">
                        <a:lnSpc>
                          <a:spcPct val="100000"/>
                        </a:lnSpc>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2400" b="0" i="0" u="none" strike="noStrike" baseline="0">
                        <a:ln>
                          <a:noFill/>
                        </a:ln>
                        <a:solidFill>
                          <a:srgbClr val="000000"/>
                        </a:solidFill>
                        <a:latin typeface="Times" pitchFamily="18"/>
                        <a:ea typeface="MS Gothic" pitchFamily="2"/>
                        <a:cs typeface="Tahoma" pitchFamily="2"/>
                      </a:endParaRPr>
                    </a:p>
                  </a:txBody>
                  <a:tcPr/>
                </a:tc>
                <a:tc>
                  <a:txBody>
                    <a:bodyPr/>
                    <a:lstStyle/>
                    <a:p>
                      <a:pPr marL="0" marR="0" indent="0" algn="l" rtl="0" hangingPunct="0">
                        <a:lnSpc>
                          <a:spcPct val="100000"/>
                        </a:lnSpc>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2400" b="0" i="0" u="none" strike="noStrike" baseline="0">
                        <a:ln>
                          <a:noFill/>
                        </a:ln>
                        <a:solidFill>
                          <a:srgbClr val="000000"/>
                        </a:solidFill>
                        <a:latin typeface="Times" pitchFamily="18"/>
                        <a:ea typeface="MS Gothic" pitchFamily="2"/>
                        <a:cs typeface="Tahoma" pitchFamily="2"/>
                      </a:endParaRP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ru-RU"/>
                      </a:pPr>
                      <a:r>
                        <a:rPr lang="ru-RU" sz="1200" b="0" i="0" u="none" strike="noStrike" baseline="0">
                          <a:ln>
                            <a:noFill/>
                          </a:ln>
                          <a:solidFill>
                            <a:srgbClr val="993300"/>
                          </a:solidFill>
                          <a:latin typeface="Times New Roman Cyr" pitchFamily="18"/>
                          <a:ea typeface="Arial Unicode MS" pitchFamily="34"/>
                          <a:cs typeface="Times New Roman Cyr" pitchFamily="18"/>
                        </a:rPr>
                        <a:t>рифм на долгих гласных</a:t>
                      </a:r>
                    </a:p>
                  </a:txBody>
                  <a:tcPr/>
                </a:tc>
              </a:tr>
              <a:tr h="45864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New Roman CE" pitchFamily="18"/>
                          <a:ea typeface="Arial Unicode MS" pitchFamily="34"/>
                          <a:cs typeface="Times New Roman CE" pitchFamily="18"/>
                        </a:rPr>
                        <a:t>rým s chybějící souhláskou</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FF"/>
                          </a:solidFill>
                          <a:latin typeface="Times" pitchFamily="18"/>
                          <a:ea typeface="Arial Unicode MS" pitchFamily="34"/>
                          <a:cs typeface="Times New Roman" pitchFamily="18"/>
                        </a:rPr>
                        <a:t>rhymes with a missing consonant</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pitchFamily="18"/>
                          <a:ea typeface="Arial Unicode MS" pitchFamily="34"/>
                          <a:cs typeface="Times New Roman" pitchFamily="18"/>
                        </a:rPr>
                        <a:t>Reime mit einem fehlenden Vokal</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200" b="0" i="0" u="none" strike="noStrike" baseline="0">
                          <a:ln>
                            <a:noFill/>
                          </a:ln>
                          <a:solidFill>
                            <a:srgbClr val="993300"/>
                          </a:solidFill>
                          <a:latin typeface="Times New Roman Cyr" pitchFamily="18"/>
                          <a:ea typeface="Arial Unicode MS" pitchFamily="34"/>
                          <a:cs typeface="Times New Roman Cyr" pitchFamily="18"/>
                        </a:rPr>
                        <a:t>рифму</a:t>
                      </a:r>
                      <a:r>
                        <a:rPr lang="de-DE" sz="1200" b="0" i="0" u="none" strike="noStrike" baseline="0">
                          <a:ln>
                            <a:noFill/>
                          </a:ln>
                          <a:solidFill>
                            <a:srgbClr val="993300"/>
                          </a:solidFill>
                          <a:latin typeface="Times" pitchFamily="18"/>
                          <a:ea typeface="Arial Unicode MS" pitchFamily="34"/>
                          <a:cs typeface="Times New Roman" pitchFamily="18"/>
                        </a:rPr>
                        <a:t> </a:t>
                      </a:r>
                      <a:r>
                        <a:rPr lang="en-GB" sz="1200" b="0" i="0" u="none" strike="noStrike" baseline="0">
                          <a:ln>
                            <a:noFill/>
                          </a:ln>
                          <a:solidFill>
                            <a:srgbClr val="993300"/>
                          </a:solidFill>
                          <a:latin typeface="Times New Roman Cyr" pitchFamily="18"/>
                          <a:ea typeface="Arial Unicode MS" pitchFamily="34"/>
                          <a:cs typeface="Times New Roman Cyr" pitchFamily="18"/>
                        </a:rPr>
                        <a:t>с</a:t>
                      </a:r>
                      <a:r>
                        <a:rPr lang="de-DE" sz="1200" b="0" i="0" u="none" strike="noStrike" baseline="0">
                          <a:ln>
                            <a:noFill/>
                          </a:ln>
                          <a:solidFill>
                            <a:srgbClr val="993300"/>
                          </a:solidFill>
                          <a:latin typeface="Times" pitchFamily="18"/>
                          <a:ea typeface="Arial Unicode MS" pitchFamily="34"/>
                          <a:cs typeface="Times New Roman" pitchFamily="18"/>
                        </a:rPr>
                        <a:t> </a:t>
                      </a:r>
                      <a:r>
                        <a:rPr lang="en-GB" sz="1200" b="0" i="0" u="none" strike="noStrike" baseline="0">
                          <a:ln>
                            <a:noFill/>
                          </a:ln>
                          <a:solidFill>
                            <a:srgbClr val="993300"/>
                          </a:solidFill>
                          <a:latin typeface="Times New Roman Cyr" pitchFamily="18"/>
                          <a:ea typeface="Arial Unicode MS" pitchFamily="34"/>
                          <a:cs typeface="Times New Roman Cyr" pitchFamily="18"/>
                        </a:rPr>
                        <a:t>отсутствующей</a:t>
                      </a:r>
                      <a:r>
                        <a:rPr lang="de-DE" sz="1200" b="0" i="0" u="none" strike="noStrike" baseline="0">
                          <a:ln>
                            <a:noFill/>
                          </a:ln>
                          <a:solidFill>
                            <a:srgbClr val="993300"/>
                          </a:solidFill>
                          <a:latin typeface="Times" pitchFamily="18"/>
                          <a:ea typeface="Arial Unicode MS" pitchFamily="34"/>
                          <a:cs typeface="Times New Roman" pitchFamily="18"/>
                        </a:rPr>
                        <a:t> </a:t>
                      </a:r>
                      <a:r>
                        <a:rPr lang="en-GB" sz="1200" b="0" i="0" u="none" strike="noStrike" baseline="0">
                          <a:ln>
                            <a:noFill/>
                          </a:ln>
                          <a:solidFill>
                            <a:srgbClr val="993300"/>
                          </a:solidFill>
                          <a:latin typeface="Times New Roman Cyr" pitchFamily="18"/>
                          <a:ea typeface="Arial Unicode MS" pitchFamily="34"/>
                          <a:cs typeface="Times New Roman Cyr" pitchFamily="18"/>
                        </a:rPr>
                        <a:t>согласной</a:t>
                      </a:r>
                    </a:p>
                  </a:txBody>
                  <a:tcPr/>
                </a:tc>
              </a:tr>
              <a:tr h="61992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pitchFamily="18"/>
                          <a:ea typeface="Arial Unicode MS" pitchFamily="34"/>
                          <a:cs typeface="Times New Roman" pitchFamily="18"/>
                        </a:rPr>
                        <a:t>rým s krátkými samohláskami</a:t>
                      </a:r>
                    </a:p>
                  </a:txBody>
                  <a:tcPr/>
                </a:tc>
                <a:tc>
                  <a:txBody>
                    <a:bodyPr/>
                    <a:lstStyle/>
                    <a:p>
                      <a:pPr marL="0" marR="0" indent="0" algn="l" rtl="0" hangingPunct="0">
                        <a:lnSpc>
                          <a:spcPct val="100000"/>
                        </a:lnSpc>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2400" b="0" i="0" u="none" strike="noStrike" baseline="0">
                        <a:ln>
                          <a:noFill/>
                        </a:ln>
                        <a:solidFill>
                          <a:srgbClr val="000000"/>
                        </a:solidFill>
                        <a:latin typeface="Times" pitchFamily="18"/>
                        <a:ea typeface="MS Gothic" pitchFamily="2"/>
                        <a:cs typeface="Tahoma" pitchFamily="2"/>
                      </a:endParaRPr>
                    </a:p>
                  </a:txBody>
                  <a:tcPr/>
                </a:tc>
                <a:tc>
                  <a:txBody>
                    <a:bodyPr/>
                    <a:lstStyle/>
                    <a:p>
                      <a:pPr marL="0" marR="0" indent="0" algn="l" rtl="0" hangingPunct="0">
                        <a:lnSpc>
                          <a:spcPct val="100000"/>
                        </a:lnSpc>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2400" b="0" i="0" u="none" strike="noStrike" baseline="0">
                        <a:ln>
                          <a:noFill/>
                        </a:ln>
                        <a:solidFill>
                          <a:srgbClr val="000000"/>
                        </a:solidFill>
                        <a:latin typeface="Times" pitchFamily="18"/>
                        <a:ea typeface="MS Gothic" pitchFamily="2"/>
                        <a:cs typeface="Tahoma" pitchFamily="2"/>
                      </a:endParaRP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ru-RU" sz="1200" b="0" i="0" u="none" strike="noStrike" baseline="0">
                          <a:ln>
                            <a:noFill/>
                          </a:ln>
                          <a:solidFill>
                            <a:srgbClr val="993300"/>
                          </a:solidFill>
                          <a:latin typeface="Times New Roman Cyr" pitchFamily="18"/>
                          <a:ea typeface="Arial Unicode MS" pitchFamily="34"/>
                          <a:cs typeface="Times New Roman Cyr" pitchFamily="18"/>
                        </a:rPr>
                        <a:t>рифм на</a:t>
                      </a:r>
                      <a:r>
                        <a:rPr lang="cs-CZ" sz="1200" b="0" i="0" u="none" strike="noStrike" baseline="0">
                          <a:ln>
                            <a:noFill/>
                          </a:ln>
                          <a:solidFill>
                            <a:srgbClr val="993300"/>
                          </a:solidFill>
                          <a:latin typeface="Times" pitchFamily="18"/>
                          <a:ea typeface="Arial Unicode MS" pitchFamily="34"/>
                          <a:cs typeface="Times New Roman" pitchFamily="18"/>
                        </a:rPr>
                        <a:t> </a:t>
                      </a:r>
                      <a:r>
                        <a:rPr lang="ru-RU" sz="1200" b="0" i="0" u="none" strike="noStrike" baseline="0">
                          <a:ln>
                            <a:noFill/>
                          </a:ln>
                          <a:solidFill>
                            <a:srgbClr val="993300"/>
                          </a:solidFill>
                          <a:latin typeface="Times New Roman Cyr" pitchFamily="18"/>
                          <a:ea typeface="Arial Unicode MS" pitchFamily="34"/>
                          <a:cs typeface="Times New Roman Cyr" pitchFamily="18"/>
                        </a:rPr>
                        <a:t>кратких гласных</a:t>
                      </a:r>
                    </a:p>
                  </a:txBody>
                  <a:tcPr/>
                </a:tc>
              </a:tr>
              <a:tr h="45432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New Roman" pitchFamily="18"/>
                          <a:ea typeface="Arial Unicode MS" pitchFamily="34"/>
                          <a:cs typeface="Times New Roman" pitchFamily="18"/>
                        </a:rPr>
                        <a:t>rým s ot</a:t>
                      </a:r>
                      <a:r>
                        <a:rPr lang="cs-CZ" sz="1200" b="0" i="0" u="none" strike="noStrike" baseline="0">
                          <a:ln>
                            <a:noFill/>
                          </a:ln>
                          <a:solidFill>
                            <a:srgbClr val="000000"/>
                          </a:solidFill>
                          <a:latin typeface="Times New Roman" pitchFamily="18"/>
                          <a:ea typeface="Arial Unicode MS" pitchFamily="34"/>
                          <a:cs typeface="Times New Roman CE" pitchFamily="18"/>
                        </a:rPr>
                        <a:t>evřenou koncovou slabikou</a:t>
                      </a:r>
                    </a:p>
                  </a:txBody>
                  <a:tcPr/>
                </a:tc>
                <a:tc>
                  <a:txBody>
                    <a:bodyPr/>
                    <a:lstStyle/>
                    <a:p>
                      <a:pPr marL="0" marR="0" indent="0" algn="l" rtl="0" hangingPunct="0">
                        <a:lnSpc>
                          <a:spcPct val="100000"/>
                        </a:lnSpc>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2400" b="0" i="0" u="none" strike="noStrike" baseline="0" dirty="0">
                        <a:ln>
                          <a:noFill/>
                        </a:ln>
                        <a:solidFill>
                          <a:srgbClr val="000000"/>
                        </a:solidFill>
                        <a:latin typeface="Times" pitchFamily="18"/>
                        <a:ea typeface="MS Gothic" pitchFamily="2"/>
                        <a:cs typeface="Tahoma" pitchFamily="2"/>
                      </a:endParaRPr>
                    </a:p>
                  </a:txBody>
                  <a:tcPr/>
                </a:tc>
                <a:tc>
                  <a:txBody>
                    <a:bodyPr/>
                    <a:lstStyle/>
                    <a:p>
                      <a:pPr marL="0" marR="0" indent="0" algn="l" rtl="0" hangingPunct="0">
                        <a:lnSpc>
                          <a:spcPct val="100000"/>
                        </a:lnSpc>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2400" b="0" i="0" u="none" strike="noStrike" baseline="0" dirty="0">
                        <a:ln>
                          <a:noFill/>
                        </a:ln>
                        <a:solidFill>
                          <a:srgbClr val="000000"/>
                        </a:solidFill>
                        <a:latin typeface="Times" pitchFamily="18"/>
                        <a:ea typeface="MS Gothic" pitchFamily="2"/>
                        <a:cs typeface="Tahoma" pitchFamily="2"/>
                      </a:endParaRP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ru-RU"/>
                      </a:pPr>
                      <a:r>
                        <a:rPr lang="ru-RU" sz="1200" b="0" i="0" u="none" strike="noStrike" baseline="0" dirty="0">
                          <a:ln>
                            <a:noFill/>
                          </a:ln>
                          <a:solidFill>
                            <a:srgbClr val="993300"/>
                          </a:solidFill>
                          <a:latin typeface="Times New Roman Cyr" pitchFamily="18"/>
                          <a:ea typeface="Arial Unicode MS" pitchFamily="34"/>
                          <a:cs typeface="Times New Roman Cyr" pitchFamily="18"/>
                        </a:rPr>
                        <a:t>открытого слога</a:t>
                      </a:r>
                    </a:p>
                  </a:txBody>
                  <a:tcPr/>
                </a:tc>
              </a:tr>
            </a:tbl>
          </a:graphicData>
        </a:graphic>
      </p:graphicFrame>
    </p:spTree>
  </p:cSld>
  <p:clrMapOvr>
    <a:masterClrMapping/>
  </p:clrMapOvr>
  <p:transition>
    <p:pull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name="page44">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pPr lvl="0"/>
            <a:r>
              <a:rPr lang="en-GB" smtClean="0"/>
              <a:t>InterCorp Workshop  září 2013   patrickcorness.wordpress.com</a:t>
            </a:r>
            <a:endParaRPr lang="en-GB"/>
          </a:p>
        </p:txBody>
      </p:sp>
      <p:sp>
        <p:nvSpPr>
          <p:cNvPr id="2" name="Title 1"/>
          <p:cNvSpPr txBox="1">
            <a:spLocks noGrp="1"/>
          </p:cNvSpPr>
          <p:nvPr>
            <p:ph type="title" idx="4294967295"/>
          </p:nvPr>
        </p:nvSpPr>
        <p:spPr>
          <a:xfrm>
            <a:off x="185157" y="355385"/>
            <a:ext cx="8685887" cy="648512"/>
          </a:xfrm>
        </p:spPr>
        <p:txBody>
          <a:bodyPr wrap="square" anchorCtr="0">
            <a:spAutoFit/>
          </a:bodyPr>
          <a:lstStyle/>
          <a:p>
            <a:pPr lvl="0"/>
            <a:r>
              <a:rPr lang="en-GB" sz="2000" dirty="0" err="1"/>
              <a:t>vyhledávání</a:t>
            </a:r>
            <a:r>
              <a:rPr lang="en-GB" sz="2000" dirty="0"/>
              <a:t> a </a:t>
            </a:r>
            <a:r>
              <a:rPr lang="en-GB" sz="2000" dirty="0" err="1"/>
              <a:t>čtyřjazyčný</a:t>
            </a:r>
            <a:r>
              <a:rPr lang="en-GB" sz="2000" dirty="0"/>
              <a:t> </a:t>
            </a:r>
            <a:r>
              <a:rPr lang="en-GB" sz="2000" dirty="0" err="1"/>
              <a:t>výstup</a:t>
            </a:r>
            <a:r>
              <a:rPr lang="en-GB" sz="2000" dirty="0"/>
              <a:t> </a:t>
            </a:r>
            <a:r>
              <a:rPr lang="cs-CZ" sz="2600" dirty="0" smtClean="0"/>
              <a:t/>
            </a:r>
            <a:br>
              <a:rPr lang="cs-CZ" sz="2600" dirty="0" smtClean="0"/>
            </a:br>
            <a:r>
              <a:rPr lang="cs-CZ" sz="1600" dirty="0" smtClean="0"/>
              <a:t>materiály </a:t>
            </a:r>
            <a:r>
              <a:rPr lang="cs-CZ" sz="1600" dirty="0"/>
              <a:t>pro </a:t>
            </a:r>
            <a:r>
              <a:rPr lang="en-GB" sz="1600" dirty="0" err="1"/>
              <a:t>versologický</a:t>
            </a:r>
            <a:r>
              <a:rPr lang="en-GB" sz="1600" dirty="0"/>
              <a:t> </a:t>
            </a:r>
            <a:r>
              <a:rPr lang="en-GB" sz="1600" dirty="0" err="1"/>
              <a:t>glosář</a:t>
            </a:r>
            <a:r>
              <a:rPr lang="en-GB" sz="1600" dirty="0"/>
              <a:t>: </a:t>
            </a:r>
            <a:r>
              <a:rPr lang="en-GB" sz="1600" i="1" dirty="0" err="1" smtClean="0"/>
              <a:t>rým</a:t>
            </a:r>
            <a:endParaRPr lang="en-GB" sz="3600" dirty="0"/>
          </a:p>
        </p:txBody>
      </p:sp>
      <p:graphicFrame>
        <p:nvGraphicFramePr>
          <p:cNvPr id="4" name="Table 3"/>
          <p:cNvGraphicFramePr>
            <a:graphicFrameLocks noGrp="1"/>
          </p:cNvGraphicFramePr>
          <p:nvPr>
            <p:extLst>
              <p:ext uri="{D42A27DB-BD31-4B8C-83A1-F6EECF244321}">
                <p14:modId xmlns:p14="http://schemas.microsoft.com/office/powerpoint/2010/main" val="1259040817"/>
              </p:ext>
            </p:extLst>
          </p:nvPr>
        </p:nvGraphicFramePr>
        <p:xfrm>
          <a:off x="171510" y="1211903"/>
          <a:ext cx="8819640" cy="4692240"/>
        </p:xfrm>
        <a:graphic>
          <a:graphicData uri="http://schemas.openxmlformats.org/drawingml/2006/table">
            <a:tbl>
              <a:tblPr firstRow="1" bandRow="1"/>
              <a:tblGrid>
                <a:gridCol w="2203560"/>
                <a:gridCol w="2203560"/>
                <a:gridCol w="2203560"/>
                <a:gridCol w="2208960"/>
              </a:tblGrid>
              <a:tr h="456119">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dirty="0">
                          <a:ln>
                            <a:noFill/>
                          </a:ln>
                          <a:solidFill>
                            <a:srgbClr val="000000"/>
                          </a:solidFill>
                          <a:latin typeface="Times New Roman CE" pitchFamily="18"/>
                          <a:ea typeface="Arial Unicode MS" pitchFamily="34"/>
                          <a:cs typeface="Times New Roman CE" pitchFamily="18"/>
                        </a:rPr>
                        <a:t>rým s přízvukem na poslední slabice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dirty="0">
                          <a:ln>
                            <a:noFill/>
                          </a:ln>
                          <a:solidFill>
                            <a:srgbClr val="0000FF"/>
                          </a:solidFill>
                          <a:latin typeface="Times New Roman" pitchFamily="18"/>
                          <a:ea typeface="Arial Unicode MS" pitchFamily="34"/>
                          <a:cs typeface="Times New Roman" pitchFamily="18"/>
                        </a:rPr>
                        <a:t>rhyme with final syllable stress</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New Roman" pitchFamily="18"/>
                          <a:ea typeface="Arial Unicode MS" pitchFamily="34"/>
                          <a:cs typeface="Times New Roman" pitchFamily="18"/>
                        </a:rPr>
                        <a:t>Reim mit der Betonung auf der letzten Silbe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ru-RU" sz="1200" b="0" i="0" u="none" strike="noStrike" baseline="0">
                          <a:ln>
                            <a:noFill/>
                          </a:ln>
                          <a:solidFill>
                            <a:srgbClr val="993300"/>
                          </a:solidFill>
                          <a:latin typeface="Times New Roman Cyr" pitchFamily="18"/>
                          <a:ea typeface="Arial Unicode MS" pitchFamily="34"/>
                          <a:cs typeface="Times New Roman Cyr" pitchFamily="18"/>
                        </a:rPr>
                        <a:t>мужского окончания</a:t>
                      </a:r>
                    </a:p>
                  </a:txBody>
                  <a:tcPr/>
                </a:tc>
              </a:tr>
              <a:tr h="51264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New Roman CE" pitchFamily="18"/>
                          <a:ea typeface="Arial Unicode MS" pitchFamily="34"/>
                          <a:cs typeface="Times New Roman CE" pitchFamily="18"/>
                        </a:rPr>
                        <a:t>rým s přízvukem na předposlední slabice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00FF"/>
                          </a:solidFill>
                          <a:latin typeface="Times New Roman" pitchFamily="18"/>
                          <a:ea typeface="Arial Unicode MS" pitchFamily="34"/>
                          <a:cs typeface="Times New Roman" pitchFamily="18"/>
                        </a:rPr>
                        <a:t>rhyme with penultimate syllable stress</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New Roman" pitchFamily="18"/>
                          <a:ea typeface="Arial Unicode MS" pitchFamily="34"/>
                          <a:cs typeface="Times New Roman" pitchFamily="18"/>
                        </a:rPr>
                        <a:t>Reim mit der Betonung auf der vorletzten Silbe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ru-RU" sz="1200" b="0" i="0" u="none" strike="noStrike" baseline="0">
                          <a:ln>
                            <a:noFill/>
                          </a:ln>
                          <a:solidFill>
                            <a:srgbClr val="993300"/>
                          </a:solidFill>
                          <a:latin typeface="Times New Roman Cyr" pitchFamily="18"/>
                          <a:ea typeface="Arial Unicode MS" pitchFamily="34"/>
                          <a:cs typeface="Times New Roman Cyr" pitchFamily="18"/>
                        </a:rPr>
                        <a:t>окончания женскому,</a:t>
                      </a:r>
                    </a:p>
                  </a:txBody>
                  <a:tcPr/>
                </a:tc>
              </a:tr>
              <a:tr h="81540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New Roman CE" pitchFamily="18"/>
                          <a:ea typeface="Arial Unicode MS" pitchFamily="34"/>
                          <a:cs typeface="Times New Roman CE" pitchFamily="18"/>
                        </a:rPr>
                        <a:t>rým se shodou opěrné souhlásky</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200" b="0" i="0" u="none" strike="noStrike" baseline="0" dirty="0">
                          <a:ln>
                            <a:noFill/>
                          </a:ln>
                          <a:solidFill>
                            <a:srgbClr val="0000FF"/>
                          </a:solidFill>
                          <a:latin typeface="Times New Roman" pitchFamily="18"/>
                          <a:ea typeface="Arial Unicode MS" pitchFamily="34"/>
                          <a:cs typeface="Times New Roman" pitchFamily="18"/>
                        </a:rPr>
                        <a:t>rhyme including a corresponding supporting consonant, correspondence of supporting consonants</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New Roman" pitchFamily="18"/>
                          <a:ea typeface="Arial Unicode MS" pitchFamily="34"/>
                          <a:cs typeface="Times New Roman" pitchFamily="18"/>
                        </a:rPr>
                        <a:t>ein Reim mit Übereinstimmung des Stützkonsonanten</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ru-RU" sz="1100" b="0" i="0" u="none" strike="noStrike" baseline="0">
                          <a:ln>
                            <a:noFill/>
                          </a:ln>
                          <a:solidFill>
                            <a:srgbClr val="993300"/>
                          </a:solidFill>
                          <a:latin typeface="Times New Roman Cyr" pitchFamily="18"/>
                          <a:ea typeface="Arial Unicode MS" pitchFamily="34"/>
                          <a:cs typeface="Times New Roman Cyr" pitchFamily="18"/>
                        </a:rPr>
                        <a:t>рифму, у которой совпадают не только опорная</a:t>
                      </a:r>
                      <a:r>
                        <a:rPr lang="cs-CZ" sz="1100" b="0" i="0" u="none" strike="noStrike" baseline="0">
                          <a:ln>
                            <a:noFill/>
                          </a:ln>
                          <a:solidFill>
                            <a:srgbClr val="993300"/>
                          </a:solidFill>
                          <a:latin typeface="Times" pitchFamily="18"/>
                          <a:ea typeface="Arial Unicode MS" pitchFamily="34"/>
                          <a:cs typeface="Times New Roman" pitchFamily="18"/>
                        </a:rPr>
                        <a:t>, </a:t>
                      </a:r>
                      <a:r>
                        <a:rPr lang="ru-RU" sz="1100" b="0" i="0" u="none" strike="noStrike" baseline="0">
                          <a:ln>
                            <a:noFill/>
                          </a:ln>
                          <a:solidFill>
                            <a:srgbClr val="993300"/>
                          </a:solidFill>
                          <a:latin typeface="Times New Roman Cyr" pitchFamily="18"/>
                          <a:ea typeface="Arial Unicode MS" pitchFamily="34"/>
                          <a:cs typeface="Times New Roman Cyr" pitchFamily="18"/>
                        </a:rPr>
                        <a:t>рифмы с совпадением опорных согласных</a:t>
                      </a:r>
                    </a:p>
                  </a:txBody>
                  <a:tcPr/>
                </a:tc>
              </a:tr>
              <a:tr h="63576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New Roman CE" pitchFamily="18"/>
                          <a:ea typeface="Arial Unicode MS" pitchFamily="34"/>
                          <a:cs typeface="Times New Roman CE" pitchFamily="18"/>
                        </a:rPr>
                        <a:t>rým založený výhradně na shodě samohlásek</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200" b="0" i="0" u="none" strike="noStrike" baseline="0">
                          <a:ln>
                            <a:noFill/>
                          </a:ln>
                          <a:solidFill>
                            <a:srgbClr val="0000FF"/>
                          </a:solidFill>
                          <a:latin typeface="Times New Roman" pitchFamily="18"/>
                          <a:ea typeface="Arial Unicode MS" pitchFamily="34"/>
                          <a:cs typeface="Times New Roman" pitchFamily="18"/>
                        </a:rPr>
                        <a:t>Rhyme exclusively based on vowel correspondence (vocalic rhyme)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New Roman" pitchFamily="18"/>
                          <a:ea typeface="Arial Unicode MS" pitchFamily="34"/>
                          <a:cs typeface="Times New Roman" pitchFamily="18"/>
                        </a:rPr>
                        <a:t>der Reim mit ausschließlicher Übereinstimmung der Vokale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ru-RU" sz="1200" b="0" i="0" u="none" strike="noStrike" baseline="0">
                          <a:ln>
                            <a:noFill/>
                          </a:ln>
                          <a:solidFill>
                            <a:srgbClr val="993300"/>
                          </a:solidFill>
                          <a:latin typeface="Times New Roman Cyr" pitchFamily="18"/>
                          <a:ea typeface="Arial Unicode MS" pitchFamily="34"/>
                          <a:cs typeface="Times New Roman Cyr" pitchFamily="18"/>
                        </a:rPr>
                        <a:t>рифма, построенная на совпадении только гласных</a:t>
                      </a:r>
                    </a:p>
                  </a:txBody>
                  <a:tcPr/>
                </a:tc>
              </a:tr>
              <a:tr h="63576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New Roman CE" pitchFamily="18"/>
                          <a:ea typeface="Arial Unicode MS" pitchFamily="34"/>
                          <a:cs typeface="Times New Roman CE" pitchFamily="18"/>
                        </a:rPr>
                        <a:t>rým založený výhradně na shodě souhlásek</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200" b="0" i="0" u="none" strike="noStrike" baseline="0">
                          <a:ln>
                            <a:noFill/>
                          </a:ln>
                          <a:solidFill>
                            <a:srgbClr val="0000FF"/>
                          </a:solidFill>
                          <a:latin typeface="Times New Roman" pitchFamily="18"/>
                          <a:ea typeface="Arial Unicode MS" pitchFamily="34"/>
                          <a:cs typeface="Times New Roman" pitchFamily="18"/>
                        </a:rPr>
                        <a:t>Rhyme exclusively based on consonant correspondence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New Roman" pitchFamily="18"/>
                          <a:ea typeface="Arial Unicode MS" pitchFamily="34"/>
                          <a:cs typeface="Times New Roman" pitchFamily="18"/>
                        </a:rPr>
                        <a:t>Reim mit ausschließlicher Übereinstimmung der Konsonanten</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ru-RU"/>
                      </a:pPr>
                      <a:r>
                        <a:rPr lang="ru-RU" sz="1200" b="0" i="0" u="none" strike="noStrike" baseline="0">
                          <a:ln>
                            <a:noFill/>
                          </a:ln>
                          <a:solidFill>
                            <a:srgbClr val="993300"/>
                          </a:solidFill>
                          <a:latin typeface="Times New Roman Cyr" pitchFamily="18"/>
                          <a:ea typeface="Arial Unicode MS" pitchFamily="34"/>
                          <a:cs typeface="Times New Roman Cyr" pitchFamily="18"/>
                        </a:rPr>
                        <a:t>рифма, построенная на совпадении только согласных</a:t>
                      </a:r>
                    </a:p>
                  </a:txBody>
                  <a:tcPr/>
                </a:tc>
              </a:tr>
              <a:tr h="161928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New Roman" pitchFamily="18"/>
                          <a:ea typeface="Arial Unicode MS" pitchFamily="34"/>
                          <a:cs typeface="Times New Roman" pitchFamily="18"/>
                        </a:rPr>
                        <a:t>rým: definice (Seymour Ch</a:t>
                      </a:r>
                      <a:r>
                        <a:rPr lang="cs-CZ" sz="1200" b="0" i="0" u="none" strike="noStrike" baseline="0">
                          <a:ln>
                            <a:noFill/>
                          </a:ln>
                          <a:solidFill>
                            <a:srgbClr val="000000"/>
                          </a:solidFill>
                          <a:latin typeface="Times New Roman" pitchFamily="18"/>
                          <a:ea typeface="Arial Unicode MS" pitchFamily="34"/>
                          <a:cs typeface="Times New Roman CE" pitchFamily="18"/>
                        </a:rPr>
                        <a:t>atman):„Rým. Opakování koncových přízvučných samohlásek a koncových souhlásek a skupin souhlásek, pokud jsou, ale ne počátečních souhlásek slabiky: ,be: agree‘.“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200" b="0" i="0" u="none" strike="noStrike" baseline="0">
                          <a:ln>
                            <a:noFill/>
                          </a:ln>
                          <a:solidFill>
                            <a:srgbClr val="0000FF"/>
                          </a:solidFill>
                          <a:latin typeface="Times New Roman" pitchFamily="18"/>
                          <a:ea typeface="Arial Unicode MS" pitchFamily="34"/>
                          <a:cs typeface="Times New Roman" pitchFamily="18"/>
                        </a:rPr>
                        <a:t>definition of rhyme by Seymour Chatman (1960:152) defines rhyme as follows: “Rhyme. Repetition of final stressed vowels and final consonants and consonant clusters, if any, but not of initial consonants in the syllable: be - agree.”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New Roman" pitchFamily="18"/>
                          <a:ea typeface="Arial Unicode MS" pitchFamily="34"/>
                          <a:cs typeface="Times New Roman" pitchFamily="18"/>
                        </a:rPr>
                        <a:t>Seymour Chatman definiert den Reim so: »Der Reim. Wiederholung der betonten Endvokale und Endkonsonanten und Konsonantengruppen, soweit sie vorhanden sind, aber nicht der Anfangskonsonanten einer Silbe: &gt;be: agree&lt;«.</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ru-RU"/>
                      </a:pPr>
                      <a:r>
                        <a:rPr lang="cs-CZ" sz="1200" b="0" i="0" u="none" strike="noStrike" baseline="0" dirty="0" err="1">
                          <a:ln>
                            <a:noFill/>
                          </a:ln>
                          <a:solidFill>
                            <a:srgbClr val="993300"/>
                          </a:solidFill>
                          <a:latin typeface="Times New Roman Cyr" pitchFamily="18"/>
                          <a:ea typeface="Arial Unicode MS" pitchFamily="34"/>
                          <a:cs typeface="Times New Roman Cyr" pitchFamily="18"/>
                        </a:rPr>
                        <a:t>Сеймур</a:t>
                      </a:r>
                      <a:r>
                        <a:rPr lang="cs-CZ" sz="1200" b="0" i="0" u="none" strike="noStrike" baseline="0" dirty="0">
                          <a:ln>
                            <a:noFill/>
                          </a:ln>
                          <a:solidFill>
                            <a:srgbClr val="993300"/>
                          </a:solidFill>
                          <a:latin typeface="Times New Roman Cyr" pitchFamily="18"/>
                          <a:ea typeface="Arial Unicode MS" pitchFamily="34"/>
                          <a:cs typeface="Times New Roman Cyr" pitchFamily="18"/>
                        </a:rPr>
                        <a:t> </a:t>
                      </a:r>
                      <a:r>
                        <a:rPr lang="cs-CZ" sz="1200" b="0" i="0" u="none" strike="noStrike" baseline="0" dirty="0" err="1">
                          <a:ln>
                            <a:noFill/>
                          </a:ln>
                          <a:solidFill>
                            <a:srgbClr val="993300"/>
                          </a:solidFill>
                          <a:latin typeface="Times New Roman Cyr" pitchFamily="18"/>
                          <a:ea typeface="Arial Unicode MS" pitchFamily="34"/>
                          <a:cs typeface="Times New Roman Cyr" pitchFamily="18"/>
                        </a:rPr>
                        <a:t>Четмен</a:t>
                      </a:r>
                      <a:r>
                        <a:rPr lang="cs-CZ" sz="1200" b="0" i="0" u="none" strike="noStrike" baseline="0" dirty="0">
                          <a:ln>
                            <a:noFill/>
                          </a:ln>
                          <a:solidFill>
                            <a:srgbClr val="993300"/>
                          </a:solidFill>
                          <a:latin typeface="Times New Roman Cyr" pitchFamily="18"/>
                          <a:ea typeface="Arial Unicode MS" pitchFamily="34"/>
                          <a:cs typeface="Times New Roman Cyr" pitchFamily="18"/>
                        </a:rPr>
                        <a:t> (</a:t>
                      </a:r>
                      <a:r>
                        <a:rPr lang="cs-CZ" sz="1200" b="0" i="0" u="none" strike="noStrike" baseline="0" dirty="0" err="1">
                          <a:ln>
                            <a:noFill/>
                          </a:ln>
                          <a:solidFill>
                            <a:srgbClr val="993300"/>
                          </a:solidFill>
                          <a:latin typeface="Times New Roman Cyr" pitchFamily="18"/>
                          <a:ea typeface="Arial Unicode MS" pitchFamily="34"/>
                          <a:cs typeface="Times New Roman Cyr" pitchFamily="18"/>
                        </a:rPr>
                        <a:t>Seymour</a:t>
                      </a:r>
                      <a:r>
                        <a:rPr lang="cs-CZ" sz="1200" b="0" i="0" u="none" strike="noStrike" baseline="0" dirty="0">
                          <a:ln>
                            <a:noFill/>
                          </a:ln>
                          <a:solidFill>
                            <a:srgbClr val="993300"/>
                          </a:solidFill>
                          <a:latin typeface="Times New Roman Cyr" pitchFamily="18"/>
                          <a:ea typeface="Arial Unicode MS" pitchFamily="34"/>
                          <a:cs typeface="Times New Roman Cyr" pitchFamily="18"/>
                        </a:rPr>
                        <a:t> </a:t>
                      </a:r>
                      <a:r>
                        <a:rPr lang="cs-CZ" sz="1200" b="0" i="0" u="none" strike="noStrike" baseline="0" dirty="0" err="1">
                          <a:ln>
                            <a:noFill/>
                          </a:ln>
                          <a:solidFill>
                            <a:srgbClr val="993300"/>
                          </a:solidFill>
                          <a:latin typeface="Times New Roman Cyr" pitchFamily="18"/>
                          <a:ea typeface="Arial Unicode MS" pitchFamily="34"/>
                          <a:cs typeface="Times New Roman Cyr" pitchFamily="18"/>
                        </a:rPr>
                        <a:t>Chatman</a:t>
                      </a:r>
                      <a:r>
                        <a:rPr lang="cs-CZ" sz="1200" b="0" i="0" u="none" strike="noStrike" baseline="0" dirty="0">
                          <a:ln>
                            <a:noFill/>
                          </a:ln>
                          <a:solidFill>
                            <a:srgbClr val="993300"/>
                          </a:solidFill>
                          <a:latin typeface="Times New Roman Cyr" pitchFamily="18"/>
                          <a:ea typeface="Arial Unicode MS" pitchFamily="34"/>
                          <a:cs typeface="Times New Roman Cyr" pitchFamily="18"/>
                        </a:rPr>
                        <a:t>) </a:t>
                      </a:r>
                      <a:r>
                        <a:rPr lang="cs-CZ" sz="1200" b="0" i="0" u="none" strike="noStrike" baseline="0" dirty="0" err="1">
                          <a:ln>
                            <a:noFill/>
                          </a:ln>
                          <a:solidFill>
                            <a:srgbClr val="993300"/>
                          </a:solidFill>
                          <a:latin typeface="Times New Roman Cyr" pitchFamily="18"/>
                          <a:ea typeface="Arial Unicode MS" pitchFamily="34"/>
                          <a:cs typeface="Times New Roman Cyr" pitchFamily="18"/>
                        </a:rPr>
                        <a:t>определяет</a:t>
                      </a:r>
                      <a:r>
                        <a:rPr lang="cs-CZ" sz="1200" b="0" i="0" u="none" strike="noStrike" baseline="0" dirty="0">
                          <a:ln>
                            <a:noFill/>
                          </a:ln>
                          <a:solidFill>
                            <a:srgbClr val="993300"/>
                          </a:solidFill>
                          <a:latin typeface="Times New Roman Cyr" pitchFamily="18"/>
                          <a:ea typeface="Arial Unicode MS" pitchFamily="34"/>
                          <a:cs typeface="Times New Roman Cyr" pitchFamily="18"/>
                        </a:rPr>
                        <a:t> </a:t>
                      </a:r>
                      <a:r>
                        <a:rPr lang="cs-CZ" sz="1200" b="0" i="0" u="none" strike="noStrike" baseline="0" dirty="0" err="1">
                          <a:ln>
                            <a:noFill/>
                          </a:ln>
                          <a:solidFill>
                            <a:srgbClr val="993300"/>
                          </a:solidFill>
                          <a:latin typeface="Times New Roman Cyr" pitchFamily="18"/>
                          <a:ea typeface="Arial Unicode MS" pitchFamily="34"/>
                          <a:cs typeface="Times New Roman Cyr" pitchFamily="18"/>
                        </a:rPr>
                        <a:t>рифму</a:t>
                      </a:r>
                      <a:r>
                        <a:rPr lang="cs-CZ" sz="1200" b="0" i="0" u="none" strike="noStrike" baseline="0" dirty="0">
                          <a:ln>
                            <a:noFill/>
                          </a:ln>
                          <a:solidFill>
                            <a:srgbClr val="993300"/>
                          </a:solidFill>
                          <a:latin typeface="Times New Roman Cyr" pitchFamily="18"/>
                          <a:ea typeface="Arial Unicode MS" pitchFamily="34"/>
                          <a:cs typeface="Times New Roman Cyr" pitchFamily="18"/>
                        </a:rPr>
                        <a:t> </a:t>
                      </a:r>
                      <a:r>
                        <a:rPr lang="cs-CZ" sz="1200" b="0" i="0" u="none" strike="noStrike" baseline="0" dirty="0" err="1">
                          <a:ln>
                            <a:noFill/>
                          </a:ln>
                          <a:solidFill>
                            <a:srgbClr val="993300"/>
                          </a:solidFill>
                          <a:latin typeface="Times New Roman Cyr" pitchFamily="18"/>
                          <a:ea typeface="Arial Unicode MS" pitchFamily="34"/>
                          <a:cs typeface="Times New Roman Cyr" pitchFamily="18"/>
                        </a:rPr>
                        <a:t>так</a:t>
                      </a:r>
                      <a:r>
                        <a:rPr lang="cs-CZ" sz="1200" b="0" i="0" u="none" strike="noStrike" baseline="0" dirty="0">
                          <a:ln>
                            <a:noFill/>
                          </a:ln>
                          <a:solidFill>
                            <a:srgbClr val="993300"/>
                          </a:solidFill>
                          <a:latin typeface="Times New Roman Cyr" pitchFamily="18"/>
                          <a:ea typeface="Arial Unicode MS" pitchFamily="34"/>
                          <a:cs typeface="Times New Roman Cyr" pitchFamily="18"/>
                        </a:rPr>
                        <a:t>: «</a:t>
                      </a:r>
                      <a:r>
                        <a:rPr lang="cs-CZ" sz="1200" b="0" i="0" u="none" strike="noStrike" baseline="0" dirty="0" err="1">
                          <a:ln>
                            <a:noFill/>
                          </a:ln>
                          <a:solidFill>
                            <a:srgbClr val="993300"/>
                          </a:solidFill>
                          <a:latin typeface="Times New Roman Cyr" pitchFamily="18"/>
                          <a:ea typeface="Arial Unicode MS" pitchFamily="34"/>
                          <a:cs typeface="Times New Roman Cyr" pitchFamily="18"/>
                        </a:rPr>
                        <a:t>Рифма</a:t>
                      </a:r>
                      <a:r>
                        <a:rPr lang="cs-CZ" sz="1200" b="0" i="0" u="none" strike="noStrike" baseline="0" dirty="0">
                          <a:ln>
                            <a:noFill/>
                          </a:ln>
                          <a:solidFill>
                            <a:srgbClr val="993300"/>
                          </a:solidFill>
                          <a:latin typeface="Times New Roman Cyr" pitchFamily="18"/>
                          <a:ea typeface="Arial Unicode MS" pitchFamily="34"/>
                          <a:cs typeface="Times New Roman Cyr" pitchFamily="18"/>
                        </a:rPr>
                        <a:t>. </a:t>
                      </a:r>
                      <a:r>
                        <a:rPr lang="ru-RU" sz="1200" b="0" i="0" u="none" strike="noStrike" baseline="0" dirty="0">
                          <a:ln>
                            <a:noFill/>
                          </a:ln>
                          <a:solidFill>
                            <a:srgbClr val="993300"/>
                          </a:solidFill>
                          <a:latin typeface="Times New Roman Cyr" pitchFamily="18"/>
                          <a:ea typeface="Arial Unicode MS" pitchFamily="34"/>
                          <a:cs typeface="Times New Roman Cyr" pitchFamily="18"/>
                        </a:rPr>
                        <a:t>Повторение конечных ударных гласных и конечных согласных или групп их (но не начальных согласных рифмующегося слога):</a:t>
                      </a:r>
                      <a:r>
                        <a:rPr lang="ru-RU" sz="1200" b="0" i="0" u="none" strike="noStrike" baseline="0" dirty="0">
                          <a:ln>
                            <a:noFill/>
                          </a:ln>
                          <a:solidFill>
                            <a:srgbClr val="993300"/>
                          </a:solidFill>
                          <a:latin typeface="Times New Roman" pitchFamily="18"/>
                          <a:ea typeface="Arial Unicode MS" pitchFamily="34"/>
                          <a:cs typeface="Times New Roman Cyr" pitchFamily="18"/>
                        </a:rPr>
                        <a:t> </a:t>
                      </a:r>
                      <a:r>
                        <a:rPr lang="ru-RU" sz="1200" b="0" i="0" u="none" strike="noStrike" baseline="0" dirty="0" err="1">
                          <a:ln>
                            <a:noFill/>
                          </a:ln>
                          <a:solidFill>
                            <a:srgbClr val="993300"/>
                          </a:solidFill>
                          <a:latin typeface="Times New Roman" pitchFamily="18"/>
                          <a:ea typeface="Arial Unicode MS" pitchFamily="34"/>
                          <a:cs typeface="Times New Roman" pitchFamily="18"/>
                        </a:rPr>
                        <a:t>be</a:t>
                      </a:r>
                      <a:r>
                        <a:rPr lang="ru-RU" sz="1200" b="0" i="0" u="none" strike="noStrike" baseline="0" dirty="0">
                          <a:ln>
                            <a:noFill/>
                          </a:ln>
                          <a:solidFill>
                            <a:srgbClr val="993300"/>
                          </a:solidFill>
                          <a:latin typeface="Times New Roman" pitchFamily="18"/>
                          <a:ea typeface="Arial Unicode MS" pitchFamily="34"/>
                          <a:cs typeface="Times New Roman" pitchFamily="18"/>
                        </a:rPr>
                        <a:t>—</a:t>
                      </a:r>
                      <a:r>
                        <a:rPr lang="ru-RU" sz="1200" b="0" i="0" u="none" strike="noStrike" baseline="0" dirty="0" err="1">
                          <a:ln>
                            <a:noFill/>
                          </a:ln>
                          <a:solidFill>
                            <a:srgbClr val="993300"/>
                          </a:solidFill>
                          <a:latin typeface="Times New Roman" pitchFamily="18"/>
                          <a:ea typeface="Arial Unicode MS" pitchFamily="34"/>
                          <a:cs typeface="Times New Roman" pitchFamily="18"/>
                        </a:rPr>
                        <a:t>agree</a:t>
                      </a:r>
                      <a:r>
                        <a:rPr lang="ru-RU" sz="1200" b="0" i="0" u="none" strike="noStrike" baseline="0" dirty="0">
                          <a:ln>
                            <a:noFill/>
                          </a:ln>
                          <a:solidFill>
                            <a:srgbClr val="993300"/>
                          </a:solidFill>
                          <a:latin typeface="Times New Roman" pitchFamily="18"/>
                          <a:ea typeface="Arial Unicode MS" pitchFamily="34"/>
                          <a:cs typeface="Times New Roman" pitchFamily="18"/>
                        </a:rPr>
                        <a:t>»</a:t>
                      </a:r>
                      <a:r>
                        <a:rPr lang="ru-RU" sz="1200" b="0" i="0" u="none" strike="noStrike" baseline="0" dirty="0">
                          <a:ln>
                            <a:noFill/>
                          </a:ln>
                          <a:solidFill>
                            <a:srgbClr val="993300"/>
                          </a:solidFill>
                          <a:latin typeface="Times" pitchFamily="18"/>
                          <a:ea typeface="Arial Unicode MS" pitchFamily="34"/>
                          <a:cs typeface="Times New Roman" pitchFamily="18"/>
                        </a:rPr>
                        <a:t>.</a:t>
                      </a:r>
                    </a:p>
                  </a:txBody>
                  <a:tcPr/>
                </a:tc>
              </a:tr>
            </a:tbl>
          </a:graphicData>
        </a:graphic>
      </p:graphicFrame>
    </p:spTree>
  </p:cSld>
  <p:clrMapOvr>
    <a:masterClrMapping/>
  </p:clrMapOvr>
  <p:transition>
    <p:pull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name="page45">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pPr lvl="0"/>
            <a:r>
              <a:rPr lang="en-GB" smtClean="0"/>
              <a:t>InterCorp Workshop  září 2013   patrickcorness.wordpress.com</a:t>
            </a:r>
            <a:endParaRPr lang="en-GB"/>
          </a:p>
        </p:txBody>
      </p:sp>
      <p:sp>
        <p:nvSpPr>
          <p:cNvPr id="2" name="Title 1"/>
          <p:cNvSpPr txBox="1">
            <a:spLocks noGrp="1"/>
          </p:cNvSpPr>
          <p:nvPr>
            <p:ph type="title" idx="4294967295"/>
          </p:nvPr>
        </p:nvSpPr>
        <p:spPr>
          <a:xfrm>
            <a:off x="193417" y="341736"/>
            <a:ext cx="8685886" cy="648512"/>
          </a:xfrm>
        </p:spPr>
        <p:txBody>
          <a:bodyPr wrap="square" anchorCtr="0">
            <a:spAutoFit/>
          </a:bodyPr>
          <a:lstStyle/>
          <a:p>
            <a:pPr lvl="0"/>
            <a:r>
              <a:rPr lang="en-GB" sz="2000" dirty="0" err="1"/>
              <a:t>vyhledávání</a:t>
            </a:r>
            <a:r>
              <a:rPr lang="en-GB" sz="2000" dirty="0"/>
              <a:t> a </a:t>
            </a:r>
            <a:r>
              <a:rPr lang="en-GB" sz="2000" dirty="0" err="1"/>
              <a:t>čtyřjazyčný</a:t>
            </a:r>
            <a:r>
              <a:rPr lang="en-GB" sz="2000" dirty="0"/>
              <a:t> </a:t>
            </a:r>
            <a:r>
              <a:rPr lang="en-GB" sz="2000" dirty="0" err="1"/>
              <a:t>výstup</a:t>
            </a:r>
            <a:r>
              <a:rPr lang="en-GB" sz="2000" dirty="0"/>
              <a:t> </a:t>
            </a:r>
            <a:r>
              <a:rPr lang="cs-CZ" sz="2600" dirty="0" smtClean="0"/>
              <a:t/>
            </a:r>
            <a:br>
              <a:rPr lang="cs-CZ" sz="2600" dirty="0" smtClean="0"/>
            </a:br>
            <a:r>
              <a:rPr lang="cs-CZ" sz="1600" dirty="0" smtClean="0"/>
              <a:t>materiály </a:t>
            </a:r>
            <a:r>
              <a:rPr lang="cs-CZ" sz="1600" dirty="0"/>
              <a:t>pro </a:t>
            </a:r>
            <a:r>
              <a:rPr lang="en-GB" sz="1600" dirty="0" err="1"/>
              <a:t>versologický</a:t>
            </a:r>
            <a:r>
              <a:rPr lang="en-GB" sz="1600" dirty="0"/>
              <a:t> </a:t>
            </a:r>
            <a:r>
              <a:rPr lang="en-GB" sz="1600" dirty="0" err="1"/>
              <a:t>glosář</a:t>
            </a:r>
            <a:r>
              <a:rPr lang="en-GB" sz="1600" dirty="0"/>
              <a:t>: </a:t>
            </a:r>
            <a:r>
              <a:rPr lang="en-GB" sz="1600" i="1" dirty="0" err="1" smtClean="0"/>
              <a:t>rým</a:t>
            </a:r>
            <a:endParaRPr lang="en-GB" sz="3600" dirty="0"/>
          </a:p>
        </p:txBody>
      </p:sp>
      <p:graphicFrame>
        <p:nvGraphicFramePr>
          <p:cNvPr id="4" name="Table 3"/>
          <p:cNvGraphicFramePr>
            <a:graphicFrameLocks noGrp="1"/>
          </p:cNvGraphicFramePr>
          <p:nvPr>
            <p:extLst>
              <p:ext uri="{D42A27DB-BD31-4B8C-83A1-F6EECF244321}">
                <p14:modId xmlns:p14="http://schemas.microsoft.com/office/powerpoint/2010/main" val="4023740267"/>
              </p:ext>
            </p:extLst>
          </p:nvPr>
        </p:nvGraphicFramePr>
        <p:xfrm>
          <a:off x="212454" y="1276227"/>
          <a:ext cx="8819640" cy="4372560"/>
        </p:xfrm>
        <a:graphic>
          <a:graphicData uri="http://schemas.openxmlformats.org/drawingml/2006/table">
            <a:tbl>
              <a:tblPr firstRow="1" bandRow="1"/>
              <a:tblGrid>
                <a:gridCol w="2203560"/>
                <a:gridCol w="2203560"/>
                <a:gridCol w="2203560"/>
                <a:gridCol w="2208960"/>
              </a:tblGrid>
              <a:tr h="61344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pitchFamily="18"/>
                          <a:ea typeface="Arial Unicode MS" pitchFamily="34"/>
                          <a:cs typeface="Times New Roman" pitchFamily="18"/>
                        </a:rPr>
                        <a:t>rýmová dvojice, rým</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dirty="0">
                          <a:ln>
                            <a:noFill/>
                          </a:ln>
                          <a:solidFill>
                            <a:srgbClr val="0000FF"/>
                          </a:solidFill>
                          <a:latin typeface="Times" pitchFamily="18"/>
                          <a:ea typeface="Arial Unicode MS" pitchFamily="34"/>
                          <a:cs typeface="Times New Roman" pitchFamily="18"/>
                        </a:rPr>
                        <a:t>rhyming couplet, rhyming poetry, rhyme pair, rhyming pair</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pitchFamily="18"/>
                          <a:ea typeface="Arial Unicode MS" pitchFamily="34"/>
                          <a:cs typeface="Times New Roman" pitchFamily="18"/>
                        </a:rPr>
                        <a:t>Reimverbindungen, Reimpaar</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ru-RU" sz="1200" b="0" i="0" u="none" strike="noStrike" baseline="0">
                          <a:ln>
                            <a:noFill/>
                          </a:ln>
                          <a:solidFill>
                            <a:srgbClr val="993300"/>
                          </a:solidFill>
                          <a:latin typeface="Times New Roman Cyr" pitchFamily="18"/>
                          <a:ea typeface="Arial Unicode MS" pitchFamily="34"/>
                          <a:cs typeface="Times New Roman Cyr" pitchFamily="18"/>
                        </a:rPr>
                        <a:t>рифмовки</a:t>
                      </a:r>
                      <a:r>
                        <a:rPr lang="cs-CZ" sz="1200" b="0" i="0" u="none" strike="noStrike" baseline="0">
                          <a:ln>
                            <a:noFill/>
                          </a:ln>
                          <a:solidFill>
                            <a:srgbClr val="993300"/>
                          </a:solidFill>
                          <a:latin typeface="Times" pitchFamily="18"/>
                          <a:ea typeface="Arial Unicode MS" pitchFamily="34"/>
                          <a:cs typeface="Times New Roman" pitchFamily="18"/>
                        </a:rPr>
                        <a:t>, </a:t>
                      </a:r>
                      <a:r>
                        <a:rPr lang="ru-RU" sz="1200" b="0" i="0" u="none" strike="noStrike" baseline="0">
                          <a:ln>
                            <a:noFill/>
                          </a:ln>
                          <a:solidFill>
                            <a:srgbClr val="993300"/>
                          </a:solidFill>
                          <a:latin typeface="Times New Roman Cyr" pitchFamily="18"/>
                          <a:ea typeface="Arial Unicode MS" pitchFamily="34"/>
                          <a:cs typeface="Times New Roman Cyr" pitchFamily="18"/>
                        </a:rPr>
                        <a:t>рифмующейся паре</a:t>
                      </a:r>
                    </a:p>
                  </a:txBody>
                  <a:tcPr/>
                </a:tc>
              </a:tr>
              <a:tr h="44712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pitchFamily="18"/>
                          <a:ea typeface="Arial Unicode MS" pitchFamily="34"/>
                          <a:cs typeface="Times New Roman" pitchFamily="18"/>
                        </a:rPr>
                        <a:t>rýmová estetika</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00FF"/>
                          </a:solidFill>
                          <a:latin typeface="Times" pitchFamily="18"/>
                          <a:ea typeface="Arial Unicode MS" pitchFamily="34"/>
                          <a:cs typeface="Times New Roman" pitchFamily="18"/>
                        </a:rPr>
                        <a:t>aesthetics of rhyme</a:t>
                      </a:r>
                    </a:p>
                  </a:txBody>
                  <a:tcPr/>
                </a:tc>
                <a:tc>
                  <a:txBody>
                    <a:bodyPr/>
                    <a:lstStyle/>
                    <a:p>
                      <a:pPr marL="0" marR="0" indent="0" algn="l" rtl="0" hangingPunct="0">
                        <a:lnSpc>
                          <a:spcPct val="100000"/>
                        </a:lnSpc>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2400" b="0" i="0" u="none" strike="noStrike" baseline="0">
                        <a:ln>
                          <a:noFill/>
                        </a:ln>
                        <a:solidFill>
                          <a:srgbClr val="000000"/>
                        </a:solidFill>
                        <a:latin typeface="Times" pitchFamily="18"/>
                        <a:ea typeface="MS Gothic" pitchFamily="2"/>
                        <a:cs typeface="Tahoma" pitchFamily="2"/>
                      </a:endParaRP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ru-RU" sz="1200" b="0" i="0" u="none" strike="noStrike" baseline="0">
                          <a:ln>
                            <a:noFill/>
                          </a:ln>
                          <a:solidFill>
                            <a:srgbClr val="993300"/>
                          </a:solidFill>
                          <a:latin typeface="Times New Roman Cyr" pitchFamily="18"/>
                          <a:ea typeface="Arial Unicode MS" pitchFamily="34"/>
                          <a:cs typeface="Times New Roman Cyr" pitchFamily="18"/>
                        </a:rPr>
                        <a:t>рифму как художественное средство</a:t>
                      </a:r>
                    </a:p>
                  </a:txBody>
                  <a:tcPr/>
                </a:tc>
              </a:tr>
              <a:tr h="35928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pitchFamily="18"/>
                          <a:ea typeface="Arial Unicode MS" pitchFamily="34"/>
                          <a:cs typeface="Times New Roman" pitchFamily="18"/>
                        </a:rPr>
                        <a:t>rýmová forma</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200" b="0" i="0" u="none" strike="noStrike" baseline="0">
                          <a:ln>
                            <a:noFill/>
                          </a:ln>
                          <a:solidFill>
                            <a:srgbClr val="0000FF"/>
                          </a:solidFill>
                          <a:latin typeface="Times" pitchFamily="18"/>
                          <a:ea typeface="Arial Unicode MS" pitchFamily="34"/>
                          <a:cs typeface="Times New Roman" pitchFamily="18"/>
                        </a:rPr>
                        <a:t>rhyme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pitchFamily="18"/>
                          <a:ea typeface="Arial Unicode MS" pitchFamily="34"/>
                          <a:cs typeface="Times New Roman" pitchFamily="18"/>
                        </a:rPr>
                        <a:t>Reimformen</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ru-RU" sz="1200" b="0" i="0" u="none" strike="noStrike" baseline="0">
                          <a:ln>
                            <a:noFill/>
                          </a:ln>
                          <a:solidFill>
                            <a:srgbClr val="993300"/>
                          </a:solidFill>
                          <a:latin typeface="Times New Roman Cyr" pitchFamily="18"/>
                          <a:ea typeface="Arial Unicode MS" pitchFamily="34"/>
                          <a:cs typeface="Times New Roman Cyr" pitchFamily="18"/>
                        </a:rPr>
                        <a:t>форм рифмы</a:t>
                      </a:r>
                    </a:p>
                  </a:txBody>
                  <a:tcPr/>
                </a:tc>
              </a:tr>
              <a:tr h="41436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pitchFamily="18"/>
                          <a:ea typeface="Arial Unicode MS" pitchFamily="34"/>
                          <a:cs typeface="Times New Roman" pitchFamily="18"/>
                        </a:rPr>
                        <a:t>rýmová harmonie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200" b="0" i="0" u="none" strike="noStrike" baseline="0">
                          <a:ln>
                            <a:noFill/>
                          </a:ln>
                          <a:solidFill>
                            <a:srgbClr val="0000FF"/>
                          </a:solidFill>
                          <a:latin typeface="Times" pitchFamily="18"/>
                          <a:ea typeface="Arial Unicode MS" pitchFamily="34"/>
                          <a:cs typeface="Times New Roman" pitchFamily="18"/>
                        </a:rPr>
                        <a:t>rhyme harmony</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pitchFamily="18"/>
                          <a:ea typeface="Arial Unicode MS" pitchFamily="34"/>
                          <a:cs typeface="Times New Roman" pitchFamily="18"/>
                        </a:rPr>
                        <a:t>Reimharmonie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ru-RU" sz="1200" b="0" i="0" u="none" strike="noStrike" baseline="0">
                          <a:ln>
                            <a:noFill/>
                          </a:ln>
                          <a:solidFill>
                            <a:srgbClr val="993300"/>
                          </a:solidFill>
                          <a:latin typeface="Times New Roman Cyr" pitchFamily="18"/>
                          <a:ea typeface="Arial Unicode MS" pitchFamily="34"/>
                          <a:cs typeface="Times New Roman Cyr" pitchFamily="18"/>
                        </a:rPr>
                        <a:t>рифменное созвучие гласных</a:t>
                      </a:r>
                    </a:p>
                  </a:txBody>
                  <a:tcPr/>
                </a:tc>
              </a:tr>
              <a:tr h="35928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pitchFamily="18"/>
                          <a:ea typeface="Arial Unicode MS" pitchFamily="34"/>
                          <a:cs typeface="Times New Roman" pitchFamily="18"/>
                        </a:rPr>
                        <a:t>rýmová hodnota</a:t>
                      </a:r>
                    </a:p>
                  </a:txBody>
                  <a:tcPr/>
                </a:tc>
                <a:tc>
                  <a:txBody>
                    <a:bodyPr/>
                    <a:lstStyle/>
                    <a:p>
                      <a:pPr marL="0" marR="0" indent="0" algn="l" rtl="0" hangingPunct="0">
                        <a:lnSpc>
                          <a:spcPct val="100000"/>
                        </a:lnSpc>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2400" b="0" i="0" u="none" strike="noStrike" baseline="0">
                        <a:ln>
                          <a:noFill/>
                        </a:ln>
                        <a:solidFill>
                          <a:srgbClr val="000000"/>
                        </a:solidFill>
                        <a:latin typeface="Times" pitchFamily="18"/>
                        <a:ea typeface="MS Gothic" pitchFamily="2"/>
                        <a:cs typeface="Tahoma" pitchFamily="2"/>
                      </a:endParaRP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pitchFamily="18"/>
                          <a:ea typeface="Arial Unicode MS" pitchFamily="34"/>
                          <a:cs typeface="Times New Roman" pitchFamily="18"/>
                        </a:rPr>
                        <a:t>Reimwert</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ru-RU"/>
                      </a:pPr>
                      <a:r>
                        <a:rPr lang="ru-RU" sz="1200" b="0" i="0" u="none" strike="noStrike" baseline="0">
                          <a:ln>
                            <a:noFill/>
                          </a:ln>
                          <a:solidFill>
                            <a:srgbClr val="993300"/>
                          </a:solidFill>
                          <a:latin typeface="Times New Roman Cyr" pitchFamily="18"/>
                          <a:ea typeface="Arial Unicode MS" pitchFamily="34"/>
                          <a:cs typeface="Times New Roman Cyr" pitchFamily="18"/>
                        </a:rPr>
                        <a:t>рифменной ценностью</a:t>
                      </a:r>
                    </a:p>
                  </a:txBody>
                  <a:tcPr/>
                </a:tc>
              </a:tr>
              <a:tr h="35928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pitchFamily="18"/>
                          <a:ea typeface="Arial Unicode MS" pitchFamily="34"/>
                          <a:cs typeface="Times New Roman" pitchFamily="18"/>
                        </a:rPr>
                        <a:t>rýmová kombinace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200" b="0" i="0" u="none" strike="noStrike" baseline="0">
                          <a:ln>
                            <a:noFill/>
                          </a:ln>
                          <a:solidFill>
                            <a:srgbClr val="0000FF"/>
                          </a:solidFill>
                          <a:latin typeface="Times" pitchFamily="18"/>
                          <a:ea typeface="Arial Unicode MS" pitchFamily="34"/>
                          <a:cs typeface="Times New Roman" pitchFamily="18"/>
                        </a:rPr>
                        <a:t>rhyme combination</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pitchFamily="18"/>
                          <a:ea typeface="Arial Unicode MS" pitchFamily="34"/>
                          <a:cs typeface="Times New Roman" pitchFamily="18"/>
                        </a:rPr>
                        <a:t>Reimkombination</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ru-RU"/>
                      </a:pPr>
                      <a:r>
                        <a:rPr lang="ru-RU" sz="1200" b="0" i="0" u="none" strike="noStrike" baseline="0">
                          <a:ln>
                            <a:noFill/>
                          </a:ln>
                          <a:solidFill>
                            <a:srgbClr val="993300"/>
                          </a:solidFill>
                          <a:latin typeface="Times New Roman Cyr" pitchFamily="18"/>
                          <a:ea typeface="Arial Unicode MS" pitchFamily="34"/>
                          <a:cs typeface="Times New Roman Cyr" pitchFamily="18"/>
                        </a:rPr>
                        <a:t>рифменных комбинаций.</a:t>
                      </a:r>
                    </a:p>
                  </a:txBody>
                  <a:tcPr/>
                </a:tc>
              </a:tr>
              <a:tr h="41436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pitchFamily="18"/>
                          <a:ea typeface="Arial Unicode MS" pitchFamily="34"/>
                          <a:cs typeface="Times New Roman" pitchFamily="18"/>
                        </a:rPr>
                        <a:t>rýmová kompozice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200" b="0" i="0" u="none" strike="noStrike" baseline="0">
                          <a:ln>
                            <a:noFill/>
                          </a:ln>
                          <a:solidFill>
                            <a:srgbClr val="0000FF"/>
                          </a:solidFill>
                          <a:latin typeface="Times" pitchFamily="18"/>
                          <a:ea typeface="Arial Unicode MS" pitchFamily="34"/>
                          <a:cs typeface="Times New Roman" pitchFamily="18"/>
                        </a:rPr>
                        <a:t>rhyme composition</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pitchFamily="18"/>
                          <a:ea typeface="Arial Unicode MS" pitchFamily="34"/>
                          <a:cs typeface="Times New Roman" pitchFamily="18"/>
                        </a:rPr>
                        <a:t>Reimkomposition</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ru-RU"/>
                      </a:pPr>
                      <a:r>
                        <a:rPr lang="ru-RU" sz="1200" b="0" i="0" u="none" strike="noStrike" baseline="0">
                          <a:ln>
                            <a:noFill/>
                          </a:ln>
                          <a:solidFill>
                            <a:srgbClr val="993300"/>
                          </a:solidFill>
                          <a:latin typeface="Times New Roman Cyr" pitchFamily="18"/>
                          <a:ea typeface="Arial Unicode MS" pitchFamily="34"/>
                          <a:cs typeface="Times New Roman Cyr" pitchFamily="18"/>
                        </a:rPr>
                        <a:t>рифменная композиция</a:t>
                      </a:r>
                    </a:p>
                  </a:txBody>
                  <a:tcPr/>
                </a:tc>
              </a:tr>
              <a:tr h="35928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pitchFamily="18"/>
                          <a:ea typeface="Arial Unicode MS" pitchFamily="34"/>
                          <a:cs typeface="Times New Roman" pitchFamily="18"/>
                        </a:rPr>
                        <a:t>rýmová konvence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FF"/>
                          </a:solidFill>
                          <a:latin typeface="Times" pitchFamily="18"/>
                          <a:ea typeface="Arial Unicode MS" pitchFamily="34"/>
                          <a:cs typeface="Times New Roman" pitchFamily="18"/>
                        </a:rPr>
                        <a:t>Rhyming conventions</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pitchFamily="18"/>
                          <a:ea typeface="Arial Unicode MS" pitchFamily="34"/>
                          <a:cs typeface="Times New Roman" pitchFamily="18"/>
                        </a:rPr>
                        <a:t>Reimkonventionen</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ru-RU" sz="1200" b="0" i="0" u="none" strike="noStrike" baseline="0">
                          <a:ln>
                            <a:noFill/>
                          </a:ln>
                          <a:solidFill>
                            <a:srgbClr val="993300"/>
                          </a:solidFill>
                          <a:latin typeface="Times New Roman Cyr" pitchFamily="18"/>
                          <a:ea typeface="Arial Unicode MS" pitchFamily="34"/>
                          <a:cs typeface="Times New Roman Cyr" pitchFamily="18"/>
                        </a:rPr>
                        <a:t>рифмовке</a:t>
                      </a:r>
                    </a:p>
                  </a:txBody>
                  <a:tcPr/>
                </a:tc>
              </a:tr>
              <a:tr h="57744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pitchFamily="18"/>
                          <a:ea typeface="Arial Unicode MS" pitchFamily="34"/>
                          <a:cs typeface="Times New Roman" pitchFamily="18"/>
                        </a:rPr>
                        <a:t>rýmová licence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200" b="0" i="0" u="none" strike="noStrike" baseline="0">
                          <a:ln>
                            <a:noFill/>
                          </a:ln>
                          <a:solidFill>
                            <a:srgbClr val="0000FF"/>
                          </a:solidFill>
                          <a:latin typeface="Times" pitchFamily="18"/>
                          <a:ea typeface="Arial Unicode MS" pitchFamily="34"/>
                          <a:cs typeface="Times New Roman" pitchFamily="18"/>
                        </a:rPr>
                        <a:t>dispensations with regard to rhyme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pitchFamily="18"/>
                          <a:ea typeface="Arial Unicode MS" pitchFamily="34"/>
                          <a:cs typeface="Times New Roman" pitchFamily="18"/>
                        </a:rPr>
                        <a:t>Reimlizenzen</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ru-RU" sz="1200" b="0" i="0" u="none" strike="noStrike" baseline="0">
                          <a:ln>
                            <a:noFill/>
                          </a:ln>
                          <a:solidFill>
                            <a:srgbClr val="993300"/>
                          </a:solidFill>
                          <a:latin typeface="Times New Roman Cyr" pitchFamily="18"/>
                          <a:ea typeface="Arial Unicode MS" pitchFamily="34"/>
                          <a:cs typeface="Times New Roman Cyr" pitchFamily="18"/>
                        </a:rPr>
                        <a:t>вольностей рифмовки</a:t>
                      </a:r>
                    </a:p>
                  </a:txBody>
                  <a:tcPr/>
                </a:tc>
              </a:tr>
              <a:tr h="36072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pitchFamily="18"/>
                          <a:ea typeface="Arial Unicode MS" pitchFamily="34"/>
                          <a:cs typeface="Times New Roman" pitchFamily="18"/>
                        </a:rPr>
                        <a:t>rýmová metateze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200" b="0" i="0" u="none" strike="noStrike" baseline="0">
                          <a:ln>
                            <a:noFill/>
                          </a:ln>
                          <a:solidFill>
                            <a:srgbClr val="0000FF"/>
                          </a:solidFill>
                          <a:latin typeface="Times" pitchFamily="18"/>
                          <a:ea typeface="Arial Unicode MS" pitchFamily="34"/>
                          <a:cs typeface="Times New Roman" pitchFamily="18"/>
                        </a:rPr>
                        <a:t>rhyme metathesis</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pitchFamily="18"/>
                          <a:ea typeface="Arial Unicode MS" pitchFamily="34"/>
                          <a:cs typeface="Times New Roman" pitchFamily="18"/>
                        </a:rPr>
                        <a:t>Reimmetathesen</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ru-RU"/>
                      </a:pPr>
                      <a:r>
                        <a:rPr lang="ru-RU" sz="1200" b="0" i="0" u="none" strike="noStrike" baseline="0" dirty="0">
                          <a:ln>
                            <a:noFill/>
                          </a:ln>
                          <a:solidFill>
                            <a:srgbClr val="993300"/>
                          </a:solidFill>
                          <a:latin typeface="Times New Roman Cyr" pitchFamily="18"/>
                          <a:ea typeface="Arial Unicode MS" pitchFamily="34"/>
                          <a:cs typeface="Times New Roman Cyr" pitchFamily="18"/>
                        </a:rPr>
                        <a:t>рифменные</a:t>
                      </a:r>
                      <a:r>
                        <a:rPr lang="de-DE" sz="1200" b="0" i="0" u="none" strike="noStrike" baseline="0" dirty="0">
                          <a:ln>
                            <a:noFill/>
                          </a:ln>
                          <a:solidFill>
                            <a:srgbClr val="993300"/>
                          </a:solidFill>
                          <a:latin typeface="Times" pitchFamily="18"/>
                          <a:ea typeface="Arial Unicode MS" pitchFamily="34"/>
                          <a:cs typeface="Times New Roman" pitchFamily="18"/>
                        </a:rPr>
                        <a:t> </a:t>
                      </a:r>
                      <a:r>
                        <a:rPr lang="ru-RU" sz="1200" b="0" i="0" u="none" strike="noStrike" baseline="0" dirty="0">
                          <a:ln>
                            <a:noFill/>
                          </a:ln>
                          <a:solidFill>
                            <a:srgbClr val="993300"/>
                          </a:solidFill>
                          <a:latin typeface="Times New Roman Cyr" pitchFamily="18"/>
                          <a:ea typeface="Arial Unicode MS" pitchFamily="34"/>
                          <a:cs typeface="Times New Roman Cyr" pitchFamily="18"/>
                        </a:rPr>
                        <a:t>передвижки</a:t>
                      </a:r>
                    </a:p>
                  </a:txBody>
                  <a:tcPr/>
                </a:tc>
              </a:tr>
            </a:tbl>
          </a:graphicData>
        </a:graphic>
      </p:graphicFrame>
    </p:spTree>
  </p:cSld>
  <p:clrMapOvr>
    <a:masterClrMapping/>
  </p:clrMapOvr>
  <p:transition>
    <p:pull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name="page46">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pPr lvl="0"/>
            <a:r>
              <a:rPr lang="en-GB" smtClean="0"/>
              <a:t>InterCorp Workshop  září 2013   patrickcorness.wordpress.com</a:t>
            </a:r>
            <a:endParaRPr lang="en-GB"/>
          </a:p>
        </p:txBody>
      </p:sp>
      <p:sp>
        <p:nvSpPr>
          <p:cNvPr id="2" name="Title 1"/>
          <p:cNvSpPr txBox="1">
            <a:spLocks noGrp="1"/>
          </p:cNvSpPr>
          <p:nvPr>
            <p:ph type="title" idx="4294967295"/>
          </p:nvPr>
        </p:nvSpPr>
        <p:spPr>
          <a:xfrm>
            <a:off x="226100" y="355383"/>
            <a:ext cx="8576705" cy="648512"/>
          </a:xfrm>
        </p:spPr>
        <p:txBody>
          <a:bodyPr wrap="square" anchorCtr="0">
            <a:spAutoFit/>
          </a:bodyPr>
          <a:lstStyle/>
          <a:p>
            <a:pPr lvl="0"/>
            <a:r>
              <a:rPr lang="en-GB" sz="2000" dirty="0" err="1"/>
              <a:t>vyhledávání</a:t>
            </a:r>
            <a:r>
              <a:rPr lang="en-GB" sz="2000" dirty="0"/>
              <a:t> a </a:t>
            </a:r>
            <a:r>
              <a:rPr lang="en-GB" sz="2000" dirty="0" err="1"/>
              <a:t>čtyřjazyčný</a:t>
            </a:r>
            <a:r>
              <a:rPr lang="en-GB" sz="2000" dirty="0"/>
              <a:t> </a:t>
            </a:r>
            <a:r>
              <a:rPr lang="en-GB" sz="2000" dirty="0" err="1"/>
              <a:t>výstup</a:t>
            </a:r>
            <a:r>
              <a:rPr lang="en-GB" sz="2000" dirty="0"/>
              <a:t> </a:t>
            </a:r>
            <a:r>
              <a:rPr lang="cs-CZ" sz="2600" dirty="0" smtClean="0"/>
              <a:t/>
            </a:r>
            <a:br>
              <a:rPr lang="cs-CZ" sz="2600" dirty="0" smtClean="0"/>
            </a:br>
            <a:r>
              <a:rPr lang="cs-CZ" sz="1600" dirty="0" smtClean="0"/>
              <a:t>materiály </a:t>
            </a:r>
            <a:r>
              <a:rPr lang="cs-CZ" sz="1600" dirty="0"/>
              <a:t>pro </a:t>
            </a:r>
            <a:r>
              <a:rPr lang="en-GB" sz="1600" dirty="0" err="1"/>
              <a:t>versologický</a:t>
            </a:r>
            <a:r>
              <a:rPr lang="en-GB" sz="1600" dirty="0"/>
              <a:t> </a:t>
            </a:r>
            <a:r>
              <a:rPr lang="en-GB" sz="1600" dirty="0" err="1"/>
              <a:t>glosář</a:t>
            </a:r>
            <a:r>
              <a:rPr lang="en-GB" sz="1600" dirty="0"/>
              <a:t>: </a:t>
            </a:r>
            <a:r>
              <a:rPr lang="en-GB" sz="1600" i="1" dirty="0" err="1" smtClean="0"/>
              <a:t>rým</a:t>
            </a:r>
            <a:endParaRPr lang="en-GB" sz="3600" dirty="0"/>
          </a:p>
        </p:txBody>
      </p:sp>
      <p:graphicFrame>
        <p:nvGraphicFramePr>
          <p:cNvPr id="4" name="Table 3"/>
          <p:cNvGraphicFramePr>
            <a:graphicFrameLocks noGrp="1"/>
          </p:cNvGraphicFramePr>
          <p:nvPr>
            <p:extLst>
              <p:ext uri="{D42A27DB-BD31-4B8C-83A1-F6EECF244321}">
                <p14:modId xmlns:p14="http://schemas.microsoft.com/office/powerpoint/2010/main" val="3584195451"/>
              </p:ext>
            </p:extLst>
          </p:nvPr>
        </p:nvGraphicFramePr>
        <p:xfrm>
          <a:off x="226101" y="1248932"/>
          <a:ext cx="8819640" cy="4318920"/>
        </p:xfrm>
        <a:graphic>
          <a:graphicData uri="http://schemas.openxmlformats.org/drawingml/2006/table">
            <a:tbl>
              <a:tblPr firstRow="1" bandRow="1"/>
              <a:tblGrid>
                <a:gridCol w="2203560"/>
                <a:gridCol w="2203560"/>
                <a:gridCol w="2203560"/>
                <a:gridCol w="2208960"/>
              </a:tblGrid>
              <a:tr h="62784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dirty="0">
                          <a:ln>
                            <a:noFill/>
                          </a:ln>
                          <a:solidFill>
                            <a:srgbClr val="000000"/>
                          </a:solidFill>
                          <a:latin typeface="Times" pitchFamily="18"/>
                          <a:ea typeface="Arial Unicode MS" pitchFamily="34"/>
                          <a:cs typeface="Times New Roman" pitchFamily="18"/>
                        </a:rPr>
                        <a:t>rýmová možnost</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dirty="0">
                          <a:ln>
                            <a:noFill/>
                          </a:ln>
                          <a:solidFill>
                            <a:srgbClr val="0000FF"/>
                          </a:solidFill>
                          <a:latin typeface="Times" pitchFamily="18"/>
                          <a:ea typeface="Arial Unicode MS" pitchFamily="34"/>
                          <a:cs typeface="Times New Roman" pitchFamily="18"/>
                        </a:rPr>
                        <a:t>potential rhymes, possibilities of rhyme, resources for rhyme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pitchFamily="18"/>
                          <a:ea typeface="Arial Unicode MS" pitchFamily="34"/>
                          <a:cs typeface="Times New Roman" pitchFamily="18"/>
                        </a:rPr>
                        <a:t>Reimmöglichkeiten</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ru-RU" sz="1200" b="0" i="0" u="none" strike="noStrike" baseline="0">
                          <a:ln>
                            <a:noFill/>
                          </a:ln>
                          <a:solidFill>
                            <a:srgbClr val="993300"/>
                          </a:solidFill>
                          <a:latin typeface="Times New Roman Cyr" pitchFamily="18"/>
                          <a:ea typeface="Arial Unicode MS" pitchFamily="34"/>
                          <a:cs typeface="Times New Roman Cyr" pitchFamily="18"/>
                        </a:rPr>
                        <a:t>возможности рифмовки</a:t>
                      </a:r>
                      <a:r>
                        <a:rPr lang="cs-CZ" sz="1200" b="0" i="0" u="none" strike="noStrike" baseline="0">
                          <a:ln>
                            <a:noFill/>
                          </a:ln>
                          <a:solidFill>
                            <a:srgbClr val="993300"/>
                          </a:solidFill>
                          <a:latin typeface="Times" pitchFamily="18"/>
                          <a:ea typeface="Arial Unicode MS" pitchFamily="34"/>
                          <a:cs typeface="Times New Roman" pitchFamily="18"/>
                        </a:rPr>
                        <a:t>, </a:t>
                      </a:r>
                      <a:r>
                        <a:rPr lang="ru-RU" sz="1200" b="0" i="0" u="none" strike="noStrike" baseline="0">
                          <a:ln>
                            <a:noFill/>
                          </a:ln>
                          <a:solidFill>
                            <a:srgbClr val="993300"/>
                          </a:solidFill>
                          <a:latin typeface="Times New Roman Cyr" pitchFamily="18"/>
                          <a:ea typeface="Arial Unicode MS" pitchFamily="34"/>
                          <a:cs typeface="Times New Roman Cyr" pitchFamily="18"/>
                        </a:rPr>
                        <a:t>возможностями рифмообразования</a:t>
                      </a:r>
                    </a:p>
                  </a:txBody>
                  <a:tcPr/>
                </a:tc>
              </a:tr>
              <a:tr h="34128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pitchFamily="18"/>
                          <a:ea typeface="Arial Unicode MS" pitchFamily="34"/>
                          <a:cs typeface="Times New Roman" pitchFamily="18"/>
                        </a:rPr>
                        <a:t>rýmová norma</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00FF"/>
                          </a:solidFill>
                          <a:latin typeface="Times" pitchFamily="18"/>
                          <a:ea typeface="Arial Unicode MS" pitchFamily="34"/>
                          <a:cs typeface="Times New Roman" pitchFamily="18"/>
                        </a:rPr>
                        <a:t>norms in rhyme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pitchFamily="18"/>
                          <a:ea typeface="Arial Unicode MS" pitchFamily="34"/>
                          <a:cs typeface="Times New Roman" pitchFamily="18"/>
                        </a:rPr>
                        <a:t>Reimnorm</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ru-RU" sz="1200" b="0" i="0" u="none" strike="noStrike" baseline="0">
                          <a:ln>
                            <a:noFill/>
                          </a:ln>
                          <a:solidFill>
                            <a:srgbClr val="993300"/>
                          </a:solidFill>
                          <a:latin typeface="Times New Roman Cyr" pitchFamily="18"/>
                          <a:ea typeface="Arial Unicode MS" pitchFamily="34"/>
                          <a:cs typeface="Times New Roman Cyr" pitchFamily="18"/>
                        </a:rPr>
                        <a:t>норм рифмовки</a:t>
                      </a:r>
                    </a:p>
                  </a:txBody>
                  <a:tcPr/>
                </a:tc>
              </a:tr>
              <a:tr h="34128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pitchFamily="18"/>
                          <a:ea typeface="Arial Unicode MS" pitchFamily="34"/>
                          <a:cs typeface="Times New Roman" pitchFamily="18"/>
                        </a:rPr>
                        <a:t>rýmova poetika</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200" b="0" i="0" u="none" strike="noStrike" baseline="0">
                          <a:ln>
                            <a:noFill/>
                          </a:ln>
                          <a:solidFill>
                            <a:srgbClr val="0000FF"/>
                          </a:solidFill>
                          <a:latin typeface="Times" pitchFamily="18"/>
                          <a:ea typeface="Arial Unicode MS" pitchFamily="34"/>
                          <a:cs typeface="Times New Roman" pitchFamily="18"/>
                        </a:rPr>
                        <a:t>rhyme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pitchFamily="18"/>
                          <a:ea typeface="Arial Unicode MS" pitchFamily="34"/>
                          <a:cs typeface="Times New Roman" pitchFamily="18"/>
                        </a:rPr>
                        <a:t>Reimpoetik</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ru-RU" sz="1200" b="0" i="0" u="none" strike="noStrike" baseline="0">
                          <a:ln>
                            <a:noFill/>
                          </a:ln>
                          <a:solidFill>
                            <a:srgbClr val="993300"/>
                          </a:solidFill>
                          <a:latin typeface="Times New Roman Cyr" pitchFamily="18"/>
                          <a:ea typeface="Arial Unicode MS" pitchFamily="34"/>
                          <a:cs typeface="Times New Roman Cyr" pitchFamily="18"/>
                        </a:rPr>
                        <a:t>поэтике рифм</a:t>
                      </a:r>
                    </a:p>
                  </a:txBody>
                  <a:tcPr/>
                </a:tc>
              </a:tr>
              <a:tr h="39348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pitchFamily="18"/>
                          <a:ea typeface="Arial Unicode MS" pitchFamily="34"/>
                          <a:cs typeface="Times New Roman" pitchFamily="18"/>
                        </a:rPr>
                        <a:t>rýmova pozice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200" b="0" i="0" u="none" strike="noStrike" baseline="0">
                          <a:ln>
                            <a:noFill/>
                          </a:ln>
                          <a:solidFill>
                            <a:srgbClr val="0000FF"/>
                          </a:solidFill>
                          <a:latin typeface="Times" pitchFamily="18"/>
                          <a:ea typeface="Arial Unicode MS" pitchFamily="34"/>
                          <a:cs typeface="Times New Roman" pitchFamily="18"/>
                        </a:rPr>
                        <a:t>rhyming position</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pitchFamily="18"/>
                          <a:ea typeface="Arial Unicode MS" pitchFamily="34"/>
                          <a:cs typeface="Times New Roman" pitchFamily="18"/>
                        </a:rPr>
                        <a:t>Reimposition</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ru-RU" sz="1200" b="0" i="0" u="none" strike="noStrike" baseline="0">
                          <a:ln>
                            <a:noFill/>
                          </a:ln>
                          <a:solidFill>
                            <a:srgbClr val="993300"/>
                          </a:solidFill>
                          <a:latin typeface="Times New Roman Cyr" pitchFamily="18"/>
                          <a:ea typeface="Arial Unicode MS" pitchFamily="34"/>
                          <a:cs typeface="Times New Roman Cyr" pitchFamily="18"/>
                        </a:rPr>
                        <a:t>конец фразы</a:t>
                      </a:r>
                    </a:p>
                  </a:txBody>
                  <a:tcPr/>
                </a:tc>
              </a:tr>
              <a:tr h="34128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New Roman CE" pitchFamily="18"/>
                          <a:ea typeface="Arial Unicode MS" pitchFamily="34"/>
                          <a:cs typeface="Times New Roman CE" pitchFamily="18"/>
                        </a:rPr>
                        <a:t>rýmová představivost</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200" b="0" i="0" u="none" strike="noStrike" baseline="0">
                          <a:ln>
                            <a:noFill/>
                          </a:ln>
                          <a:solidFill>
                            <a:srgbClr val="0000FF"/>
                          </a:solidFill>
                          <a:latin typeface="Times" pitchFamily="18"/>
                          <a:ea typeface="Arial Unicode MS" pitchFamily="34"/>
                          <a:cs typeface="Times New Roman" pitchFamily="18"/>
                        </a:rPr>
                        <a:t>creative imagination</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pitchFamily="18"/>
                          <a:ea typeface="Arial Unicode MS" pitchFamily="34"/>
                          <a:cs typeface="Times New Roman" pitchFamily="18"/>
                        </a:rPr>
                        <a:t>Reimphantasie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ru-RU"/>
                      </a:pPr>
                      <a:r>
                        <a:rPr lang="ru-RU" sz="1200" b="0" i="0" u="none" strike="noStrike" baseline="0">
                          <a:ln>
                            <a:noFill/>
                          </a:ln>
                          <a:solidFill>
                            <a:srgbClr val="993300"/>
                          </a:solidFill>
                          <a:latin typeface="Times New Roman Cyr" pitchFamily="18"/>
                          <a:ea typeface="Arial Unicode MS" pitchFamily="34"/>
                          <a:cs typeface="Times New Roman Cyr" pitchFamily="18"/>
                        </a:rPr>
                        <a:t>воображения</a:t>
                      </a:r>
                    </a:p>
                  </a:txBody>
                  <a:tcPr/>
                </a:tc>
              </a:tr>
              <a:tr h="34128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pitchFamily="18"/>
                          <a:ea typeface="Arial Unicode MS" pitchFamily="34"/>
                          <a:cs typeface="Times New Roman" pitchFamily="18"/>
                        </a:rPr>
                        <a:t>rýmová samohláska</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200" b="0" i="0" u="none" strike="noStrike" baseline="0">
                          <a:ln>
                            <a:noFill/>
                          </a:ln>
                          <a:solidFill>
                            <a:srgbClr val="0000FF"/>
                          </a:solidFill>
                          <a:latin typeface="Times" pitchFamily="18"/>
                          <a:ea typeface="Arial Unicode MS" pitchFamily="34"/>
                          <a:cs typeface="Times New Roman" pitchFamily="18"/>
                        </a:rPr>
                        <a:t>rimed vowel</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pitchFamily="18"/>
                          <a:ea typeface="Arial Unicode MS" pitchFamily="34"/>
                          <a:cs typeface="Times New Roman" pitchFamily="18"/>
                        </a:rPr>
                        <a:t>reimender Vokal</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ru-RU"/>
                      </a:pPr>
                      <a:r>
                        <a:rPr lang="ru-RU" sz="1200" b="0" i="0" u="none" strike="noStrike" baseline="0">
                          <a:ln>
                            <a:noFill/>
                          </a:ln>
                          <a:solidFill>
                            <a:srgbClr val="993300"/>
                          </a:solidFill>
                          <a:latin typeface="Times New Roman Cyr" pitchFamily="18"/>
                          <a:ea typeface="Arial Unicode MS" pitchFamily="34"/>
                          <a:cs typeface="Times New Roman Cyr" pitchFamily="18"/>
                        </a:rPr>
                        <a:t>рифмующейся гласной</a:t>
                      </a:r>
                    </a:p>
                  </a:txBody>
                  <a:tcPr/>
                </a:tc>
              </a:tr>
              <a:tr h="443879">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100" b="0" i="0" u="none" strike="noStrike" baseline="0">
                          <a:ln>
                            <a:noFill/>
                          </a:ln>
                          <a:solidFill>
                            <a:srgbClr val="000000"/>
                          </a:solidFill>
                          <a:latin typeface="Times" pitchFamily="18"/>
                          <a:ea typeface="Arial Unicode MS" pitchFamily="34"/>
                          <a:cs typeface="Times New Roman" pitchFamily="18"/>
                        </a:rPr>
                        <a:t>rýmová skupina</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200" b="0" i="0" u="none" strike="noStrike" baseline="0">
                          <a:ln>
                            <a:noFill/>
                          </a:ln>
                          <a:solidFill>
                            <a:srgbClr val="0000FF"/>
                          </a:solidFill>
                          <a:latin typeface="Times" pitchFamily="18"/>
                          <a:ea typeface="Arial Unicode MS" pitchFamily="34"/>
                          <a:cs typeface="Times New Roman" pitchFamily="18"/>
                        </a:rPr>
                        <a:t>rhyme pair, rhyming group, rhyme group</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pitchFamily="18"/>
                          <a:ea typeface="Arial Unicode MS" pitchFamily="34"/>
                          <a:cs typeface="Times New Roman" pitchFamily="18"/>
                        </a:rPr>
                        <a:t>Reimgruppe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ru-RU"/>
                      </a:pPr>
                      <a:r>
                        <a:rPr lang="ru-RU" sz="1200" b="0" i="0" u="none" strike="noStrike" baseline="0">
                          <a:ln>
                            <a:noFill/>
                          </a:ln>
                          <a:solidFill>
                            <a:srgbClr val="993300"/>
                          </a:solidFill>
                          <a:latin typeface="Times New Roman Cyr" pitchFamily="18"/>
                          <a:ea typeface="Arial Unicode MS" pitchFamily="34"/>
                          <a:cs typeface="Times New Roman Cyr" pitchFamily="18"/>
                        </a:rPr>
                        <a:t>рифмообразующей группе</a:t>
                      </a:r>
                    </a:p>
                  </a:txBody>
                  <a:tcPr/>
                </a:tc>
              </a:tr>
              <a:tr h="450359">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pitchFamily="18"/>
                          <a:ea typeface="Arial Unicode MS" pitchFamily="34"/>
                          <a:cs typeface="Times New Roman" pitchFamily="18"/>
                        </a:rPr>
                        <a:t>rýmová skupina, pevná</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FF"/>
                          </a:solidFill>
                          <a:latin typeface="Times" pitchFamily="18"/>
                          <a:ea typeface="Arial Unicode MS" pitchFamily="34"/>
                          <a:cs typeface="Times New Roman" pitchFamily="18"/>
                        </a:rPr>
                        <a:t>fixed rhyming group</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pitchFamily="18"/>
                          <a:ea typeface="Arial Unicode MS" pitchFamily="34"/>
                          <a:cs typeface="Times New Roman" pitchFamily="18"/>
                        </a:rPr>
                        <a:t>fixe Reimgruppe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ru-RU" sz="1200" b="0" i="0" u="none" strike="noStrike" baseline="0">
                          <a:ln>
                            <a:noFill/>
                          </a:ln>
                          <a:solidFill>
                            <a:srgbClr val="993300"/>
                          </a:solidFill>
                          <a:latin typeface="Times New Roman Cyr" pitchFamily="18"/>
                          <a:ea typeface="Arial Unicode MS" pitchFamily="34"/>
                          <a:cs typeface="Times New Roman Cyr" pitchFamily="18"/>
                        </a:rPr>
                        <a:t>устойчивых рифмообразующих групп</a:t>
                      </a:r>
                    </a:p>
                  </a:txBody>
                  <a:tcPr/>
                </a:tc>
              </a:tr>
              <a:tr h="54864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pitchFamily="18"/>
                          <a:ea typeface="Arial Unicode MS" pitchFamily="34"/>
                          <a:cs typeface="Times New Roman" pitchFamily="18"/>
                        </a:rPr>
                        <a:t>rýmová slabika</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200" b="0" i="0" u="none" strike="noStrike" baseline="0">
                          <a:ln>
                            <a:noFill/>
                          </a:ln>
                          <a:solidFill>
                            <a:srgbClr val="0000FF"/>
                          </a:solidFill>
                          <a:latin typeface="Times" pitchFamily="18"/>
                          <a:ea typeface="Arial Unicode MS" pitchFamily="34"/>
                          <a:cs typeface="Times New Roman" pitchFamily="18"/>
                        </a:rPr>
                        <a:t>rhyming syllable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pitchFamily="18"/>
                          <a:ea typeface="Arial Unicode MS" pitchFamily="34"/>
                          <a:cs typeface="Times New Roman" pitchFamily="18"/>
                        </a:rPr>
                        <a:t>Reimsilbe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ru-RU" sz="1200" b="0" i="0" u="none" strike="noStrike" baseline="0">
                          <a:ln>
                            <a:noFill/>
                          </a:ln>
                          <a:solidFill>
                            <a:srgbClr val="993300"/>
                          </a:solidFill>
                          <a:latin typeface="Times New Roman Cyr" pitchFamily="18"/>
                          <a:ea typeface="Arial Unicode MS" pitchFamily="34"/>
                          <a:cs typeface="Times New Roman Cyr" pitchFamily="18"/>
                        </a:rPr>
                        <a:t>рифмующимся слогом</a:t>
                      </a:r>
                    </a:p>
                  </a:txBody>
                  <a:tcPr/>
                </a:tc>
              </a:tr>
              <a:tr h="45216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pitchFamily="18"/>
                          <a:ea typeface="Arial Unicode MS" pitchFamily="34"/>
                          <a:cs typeface="Times New Roman" pitchFamily="18"/>
                        </a:rPr>
                        <a:t>rýmová slova</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200" b="0" i="0" u="none" strike="noStrike" baseline="0">
                          <a:ln>
                            <a:noFill/>
                          </a:ln>
                          <a:solidFill>
                            <a:srgbClr val="0000FF"/>
                          </a:solidFill>
                          <a:latin typeface="Times" pitchFamily="18"/>
                          <a:ea typeface="Arial Unicode MS" pitchFamily="34"/>
                          <a:cs typeface="Times New Roman" pitchFamily="18"/>
                        </a:rPr>
                        <a:t>rhyme words</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pitchFamily="18"/>
                          <a:ea typeface="Arial Unicode MS" pitchFamily="34"/>
                          <a:cs typeface="Times New Roman" pitchFamily="18"/>
                        </a:rPr>
                        <a:t>Reimwörter</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ru-RU"/>
                      </a:pPr>
                      <a:r>
                        <a:rPr lang="ru-RU" sz="1200" b="0" i="0" u="none" strike="noStrike" baseline="0" dirty="0">
                          <a:ln>
                            <a:noFill/>
                          </a:ln>
                          <a:solidFill>
                            <a:srgbClr val="993300"/>
                          </a:solidFill>
                          <a:latin typeface="Times New Roman Cyr" pitchFamily="18"/>
                          <a:ea typeface="Arial Unicode MS" pitchFamily="34"/>
                          <a:cs typeface="Times New Roman Cyr" pitchFamily="18"/>
                        </a:rPr>
                        <a:t>рифмующиеся слова </a:t>
                      </a:r>
                      <a:r>
                        <a:rPr lang="cs-CZ" sz="1200" b="0" i="0" u="none" strike="noStrike" baseline="0" dirty="0">
                          <a:ln>
                            <a:noFill/>
                          </a:ln>
                          <a:solidFill>
                            <a:srgbClr val="993300"/>
                          </a:solidFill>
                          <a:latin typeface="Times" pitchFamily="18"/>
                          <a:ea typeface="Arial Unicode MS" pitchFamily="34"/>
                          <a:cs typeface="Times New Roman" pitchFamily="18"/>
                        </a:rPr>
                        <a:t>, </a:t>
                      </a:r>
                      <a:r>
                        <a:rPr lang="ru-RU" sz="1200" b="0" i="0" u="none" strike="noStrike" baseline="0" dirty="0">
                          <a:ln>
                            <a:noFill/>
                          </a:ln>
                          <a:solidFill>
                            <a:srgbClr val="993300"/>
                          </a:solidFill>
                          <a:latin typeface="Times New Roman Cyr" pitchFamily="18"/>
                          <a:ea typeface="Arial Unicode MS" pitchFamily="34"/>
                          <a:cs typeface="Times New Roman Cyr" pitchFamily="18"/>
                        </a:rPr>
                        <a:t>рифмуя, подбирать слова</a:t>
                      </a:r>
                    </a:p>
                  </a:txBody>
                  <a:tcPr/>
                </a:tc>
              </a:tr>
            </a:tbl>
          </a:graphicData>
        </a:graphic>
      </p:graphicFrame>
    </p:spTree>
  </p:cSld>
  <p:clrMapOvr>
    <a:masterClrMapping/>
  </p:clrMapOvr>
  <p:transition>
    <p:pull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name="page47">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pPr lvl="0"/>
            <a:r>
              <a:rPr lang="en-GB" smtClean="0"/>
              <a:t>InterCorp Workshop  září 2013   patrickcorness.wordpress.com</a:t>
            </a:r>
            <a:endParaRPr lang="en-GB"/>
          </a:p>
        </p:txBody>
      </p:sp>
      <p:sp>
        <p:nvSpPr>
          <p:cNvPr id="2" name="Title 1"/>
          <p:cNvSpPr txBox="1">
            <a:spLocks noGrp="1"/>
          </p:cNvSpPr>
          <p:nvPr>
            <p:ph type="title" idx="4294967295"/>
          </p:nvPr>
        </p:nvSpPr>
        <p:spPr>
          <a:xfrm>
            <a:off x="185158" y="396327"/>
            <a:ext cx="7736760" cy="648512"/>
          </a:xfrm>
        </p:spPr>
        <p:txBody>
          <a:bodyPr wrap="square" anchorCtr="0">
            <a:spAutoFit/>
          </a:bodyPr>
          <a:lstStyle/>
          <a:p>
            <a:pPr lvl="0"/>
            <a:r>
              <a:rPr lang="en-GB" sz="2000" dirty="0" err="1"/>
              <a:t>vyhledávání</a:t>
            </a:r>
            <a:r>
              <a:rPr lang="en-GB" sz="2000" dirty="0"/>
              <a:t> a </a:t>
            </a:r>
            <a:r>
              <a:rPr lang="en-GB" sz="2000" dirty="0" err="1"/>
              <a:t>čtyřjazyčný</a:t>
            </a:r>
            <a:r>
              <a:rPr lang="en-GB" sz="2000" dirty="0"/>
              <a:t> </a:t>
            </a:r>
            <a:r>
              <a:rPr lang="en-GB" sz="2000" dirty="0" err="1"/>
              <a:t>výstup</a:t>
            </a:r>
            <a:r>
              <a:rPr lang="en-GB" sz="2000" dirty="0"/>
              <a:t> </a:t>
            </a:r>
            <a:r>
              <a:rPr lang="cs-CZ" sz="2600" dirty="0" smtClean="0"/>
              <a:t/>
            </a:r>
            <a:br>
              <a:rPr lang="cs-CZ" sz="2600" dirty="0" smtClean="0"/>
            </a:br>
            <a:r>
              <a:rPr lang="cs-CZ" sz="1600" dirty="0" smtClean="0"/>
              <a:t>materiály </a:t>
            </a:r>
            <a:r>
              <a:rPr lang="cs-CZ" sz="1600" dirty="0"/>
              <a:t>pro </a:t>
            </a:r>
            <a:r>
              <a:rPr lang="en-GB" sz="1600" dirty="0" err="1"/>
              <a:t>versologický</a:t>
            </a:r>
            <a:r>
              <a:rPr lang="en-GB" sz="1600" dirty="0"/>
              <a:t> </a:t>
            </a:r>
            <a:r>
              <a:rPr lang="en-GB" sz="1600" dirty="0" err="1"/>
              <a:t>glosář</a:t>
            </a:r>
            <a:r>
              <a:rPr lang="en-GB" sz="1600" dirty="0"/>
              <a:t>: </a:t>
            </a:r>
            <a:r>
              <a:rPr lang="en-GB" sz="1600" i="1" dirty="0" err="1" smtClean="0"/>
              <a:t>rým</a:t>
            </a:r>
            <a:endParaRPr lang="en-GB" sz="3600" dirty="0"/>
          </a:p>
        </p:txBody>
      </p:sp>
      <p:graphicFrame>
        <p:nvGraphicFramePr>
          <p:cNvPr id="4" name="Table 3"/>
          <p:cNvGraphicFramePr>
            <a:graphicFrameLocks noGrp="1"/>
          </p:cNvGraphicFramePr>
          <p:nvPr>
            <p:extLst>
              <p:ext uri="{D42A27DB-BD31-4B8C-83A1-F6EECF244321}">
                <p14:modId xmlns:p14="http://schemas.microsoft.com/office/powerpoint/2010/main" val="3821573859"/>
              </p:ext>
            </p:extLst>
          </p:nvPr>
        </p:nvGraphicFramePr>
        <p:xfrm>
          <a:off x="185158" y="1289875"/>
          <a:ext cx="8819640" cy="4421160"/>
        </p:xfrm>
        <a:graphic>
          <a:graphicData uri="http://schemas.openxmlformats.org/drawingml/2006/table">
            <a:tbl>
              <a:tblPr firstRow="1" bandRow="1"/>
              <a:tblGrid>
                <a:gridCol w="2203560"/>
                <a:gridCol w="2203560"/>
                <a:gridCol w="2203560"/>
                <a:gridCol w="2208960"/>
              </a:tblGrid>
              <a:tr h="36936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100" b="0" i="0" u="none" strike="noStrike" baseline="0">
                          <a:ln>
                            <a:noFill/>
                          </a:ln>
                          <a:solidFill>
                            <a:srgbClr val="000000"/>
                          </a:solidFill>
                          <a:latin typeface="Times" pitchFamily="18"/>
                          <a:ea typeface="Arial Unicode MS" pitchFamily="34"/>
                          <a:cs typeface="Times New Roman" pitchFamily="18"/>
                        </a:rPr>
                        <a:t>rýmová souhláska</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00FF"/>
                          </a:solidFill>
                          <a:latin typeface="Times" pitchFamily="18"/>
                          <a:ea typeface="Arial Unicode MS" pitchFamily="34"/>
                          <a:cs typeface="Times New Roman" pitchFamily="18"/>
                        </a:rPr>
                        <a:t>rhyme vowel</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pitchFamily="18"/>
                          <a:ea typeface="Arial Unicode MS" pitchFamily="34"/>
                          <a:cs typeface="Times New Roman" pitchFamily="18"/>
                        </a:rPr>
                        <a:t>Reimvokal</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ru-RU" sz="1200" b="0" i="0" u="none" strike="noStrike" baseline="0">
                          <a:ln>
                            <a:noFill/>
                          </a:ln>
                          <a:solidFill>
                            <a:srgbClr val="993300"/>
                          </a:solidFill>
                          <a:latin typeface="Times New Roman Cyr" pitchFamily="18"/>
                          <a:ea typeface="Arial Unicode MS" pitchFamily="34"/>
                          <a:cs typeface="Times New Roman Cyr" pitchFamily="18"/>
                        </a:rPr>
                        <a:t>рифмующиеся гласные</a:t>
                      </a:r>
                    </a:p>
                  </a:txBody>
                  <a:tcPr/>
                </a:tc>
              </a:tr>
              <a:tr h="36936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pitchFamily="18"/>
                          <a:ea typeface="Arial Unicode MS" pitchFamily="34"/>
                          <a:cs typeface="Times New Roman" pitchFamily="18"/>
                        </a:rPr>
                        <a:t>rýmová spojení</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00FF"/>
                          </a:solidFill>
                          <a:latin typeface="Times" pitchFamily="18"/>
                          <a:ea typeface="Arial Unicode MS" pitchFamily="34"/>
                          <a:cs typeface="Times New Roman" pitchFamily="18"/>
                        </a:rPr>
                        <a:t>rhyme pair</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pitchFamily="18"/>
                          <a:ea typeface="Arial Unicode MS" pitchFamily="34"/>
                          <a:cs typeface="Times New Roman" pitchFamily="18"/>
                        </a:rPr>
                        <a:t>Reimverbindung</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ru-RU" sz="1200" b="0" i="0" u="none" strike="noStrike" baseline="0">
                          <a:ln>
                            <a:noFill/>
                          </a:ln>
                          <a:solidFill>
                            <a:srgbClr val="993300"/>
                          </a:solidFill>
                          <a:latin typeface="Times New Roman Cyr" pitchFamily="18"/>
                          <a:ea typeface="Arial Unicode MS" pitchFamily="34"/>
                          <a:cs typeface="Times New Roman Cyr" pitchFamily="18"/>
                        </a:rPr>
                        <a:t>рифм</a:t>
                      </a:r>
                    </a:p>
                  </a:txBody>
                  <a:tcPr/>
                </a:tc>
              </a:tr>
              <a:tr h="448199">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pitchFamily="18"/>
                          <a:ea typeface="Arial Unicode MS" pitchFamily="34"/>
                          <a:cs typeface="Times New Roman" pitchFamily="18"/>
                        </a:rPr>
                        <a:t>rýmová technika</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200" b="0" i="0" u="none" strike="noStrike" baseline="0">
                          <a:ln>
                            <a:noFill/>
                          </a:ln>
                          <a:solidFill>
                            <a:srgbClr val="0000FF"/>
                          </a:solidFill>
                          <a:latin typeface="Times" pitchFamily="18"/>
                          <a:ea typeface="Arial Unicode MS" pitchFamily="34"/>
                          <a:cs typeface="Times New Roman" pitchFamily="18"/>
                        </a:rPr>
                        <a:t>approach to rhyme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pitchFamily="18"/>
                          <a:ea typeface="Arial Unicode MS" pitchFamily="34"/>
                          <a:cs typeface="Times New Roman" pitchFamily="18"/>
                        </a:rPr>
                        <a:t>Reimtechnik</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ru-RU" sz="1200" b="0" i="0" u="none" strike="noStrike" baseline="0">
                          <a:ln>
                            <a:noFill/>
                          </a:ln>
                          <a:solidFill>
                            <a:srgbClr val="993300"/>
                          </a:solidFill>
                          <a:latin typeface="Times New Roman Cyr" pitchFamily="18"/>
                          <a:ea typeface="Arial Unicode MS" pitchFamily="34"/>
                          <a:cs typeface="Times New Roman Cyr" pitchFamily="18"/>
                        </a:rPr>
                        <a:t>рифменной техники</a:t>
                      </a:r>
                      <a:r>
                        <a:rPr lang="cs-CZ" sz="1200" b="0" i="0" u="none" strike="noStrike" baseline="0">
                          <a:ln>
                            <a:noFill/>
                          </a:ln>
                          <a:solidFill>
                            <a:srgbClr val="993300"/>
                          </a:solidFill>
                          <a:latin typeface="Times" pitchFamily="18"/>
                          <a:ea typeface="Arial Unicode MS" pitchFamily="34"/>
                          <a:cs typeface="Times New Roman" pitchFamily="18"/>
                        </a:rPr>
                        <a:t>, </a:t>
                      </a:r>
                      <a:r>
                        <a:rPr lang="ru-RU" sz="1200" b="0" i="0" u="none" strike="noStrike" baseline="0">
                          <a:ln>
                            <a:noFill/>
                          </a:ln>
                          <a:solidFill>
                            <a:srgbClr val="993300"/>
                          </a:solidFill>
                          <a:latin typeface="Times New Roman Cyr" pitchFamily="18"/>
                          <a:ea typeface="Arial Unicode MS" pitchFamily="34"/>
                          <a:cs typeface="Times New Roman Cyr" pitchFamily="18"/>
                        </a:rPr>
                        <a:t>техники рифмования</a:t>
                      </a:r>
                    </a:p>
                  </a:txBody>
                  <a:tcPr/>
                </a:tc>
              </a:tr>
              <a:tr h="62496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pitchFamily="18"/>
                          <a:ea typeface="Arial Unicode MS" pitchFamily="34"/>
                          <a:cs typeface="Times New Roman" pitchFamily="18"/>
                        </a:rPr>
                        <a:t>rýmová tradice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200" b="0" i="0" u="none" strike="noStrike" baseline="0">
                          <a:ln>
                            <a:noFill/>
                          </a:ln>
                          <a:solidFill>
                            <a:srgbClr val="0000FF"/>
                          </a:solidFill>
                          <a:latin typeface="Times" pitchFamily="18"/>
                          <a:ea typeface="Arial Unicode MS" pitchFamily="34"/>
                          <a:cs typeface="Times New Roman" pitchFamily="18"/>
                        </a:rPr>
                        <a:t>traditions of rhyme, rhyming traditions</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pitchFamily="18"/>
                          <a:ea typeface="Arial Unicode MS" pitchFamily="34"/>
                          <a:cs typeface="Times New Roman" pitchFamily="18"/>
                        </a:rPr>
                        <a:t>Reimtraditionen</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ru-RU" sz="1200" b="0" i="0" u="none" strike="noStrike" baseline="0">
                          <a:ln>
                            <a:noFill/>
                          </a:ln>
                          <a:solidFill>
                            <a:srgbClr val="993300"/>
                          </a:solidFill>
                          <a:latin typeface="Times New Roman Cyr" pitchFamily="18"/>
                          <a:ea typeface="Arial Unicode MS" pitchFamily="34"/>
                          <a:cs typeface="Times New Roman Cyr" pitchFamily="18"/>
                        </a:rPr>
                        <a:t>рифменных традиций</a:t>
                      </a:r>
                      <a:r>
                        <a:rPr lang="cs-CZ" sz="1200" b="0" i="0" u="none" strike="noStrike" baseline="0">
                          <a:ln>
                            <a:noFill/>
                          </a:ln>
                          <a:solidFill>
                            <a:srgbClr val="993300"/>
                          </a:solidFill>
                          <a:latin typeface="Times" pitchFamily="18"/>
                          <a:ea typeface="Arial Unicode MS" pitchFamily="34"/>
                          <a:cs typeface="Times New Roman" pitchFamily="18"/>
                        </a:rPr>
                        <a:t>, </a:t>
                      </a:r>
                      <a:r>
                        <a:rPr lang="ru-RU" sz="1200" b="0" i="0" u="none" strike="noStrike" baseline="0">
                          <a:ln>
                            <a:noFill/>
                          </a:ln>
                          <a:solidFill>
                            <a:srgbClr val="993300"/>
                          </a:solidFill>
                          <a:latin typeface="Times New Roman Cyr" pitchFamily="18"/>
                          <a:ea typeface="Arial Unicode MS" pitchFamily="34"/>
                          <a:cs typeface="Times New Roman Cyr" pitchFamily="18"/>
                        </a:rPr>
                        <a:t>традициями рифмовки</a:t>
                      </a:r>
                      <a:r>
                        <a:rPr lang="cs-CZ" sz="1200" b="0" i="0" u="none" strike="noStrike" baseline="0">
                          <a:ln>
                            <a:noFill/>
                          </a:ln>
                          <a:solidFill>
                            <a:srgbClr val="993300"/>
                          </a:solidFill>
                          <a:latin typeface="Times" pitchFamily="18"/>
                          <a:ea typeface="Arial Unicode MS" pitchFamily="34"/>
                          <a:cs typeface="Times New Roman" pitchFamily="18"/>
                        </a:rPr>
                        <a:t>, </a:t>
                      </a:r>
                      <a:r>
                        <a:rPr lang="ru-RU" sz="1200" b="0" i="0" u="none" strike="noStrike" baseline="0">
                          <a:ln>
                            <a:noFill/>
                          </a:ln>
                          <a:solidFill>
                            <a:srgbClr val="993300"/>
                          </a:solidFill>
                          <a:latin typeface="Times New Roman Cyr" pitchFamily="18"/>
                          <a:ea typeface="Arial Unicode MS" pitchFamily="34"/>
                          <a:cs typeface="Times New Roman Cyr" pitchFamily="18"/>
                        </a:rPr>
                        <a:t>традициях рифмования</a:t>
                      </a:r>
                    </a:p>
                  </a:txBody>
                  <a:tcPr/>
                </a:tc>
              </a:tr>
              <a:tr h="441719">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pitchFamily="18"/>
                          <a:ea typeface="Arial Unicode MS" pitchFamily="34"/>
                          <a:cs typeface="Times New Roman" pitchFamily="18"/>
                        </a:rPr>
                        <a:t>rýmová vycpávka</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200" b="0" i="0" u="none" strike="noStrike" baseline="0">
                          <a:ln>
                            <a:noFill/>
                          </a:ln>
                          <a:solidFill>
                            <a:srgbClr val="0000FF"/>
                          </a:solidFill>
                          <a:latin typeface="Times" pitchFamily="18"/>
                          <a:ea typeface="Arial Unicode MS" pitchFamily="34"/>
                          <a:cs typeface="Times New Roman" pitchFamily="18"/>
                        </a:rPr>
                        <a:t>padding, padding rhyming words</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000" b="0" i="0" u="none" strike="noStrike" baseline="0">
                          <a:ln>
                            <a:noFill/>
                          </a:ln>
                          <a:solidFill>
                            <a:srgbClr val="008000"/>
                          </a:solidFill>
                          <a:latin typeface="Times" pitchFamily="18"/>
                          <a:ea typeface="Arial Unicode MS" pitchFamily="34"/>
                          <a:cs typeface="Times New Roman" pitchFamily="18"/>
                        </a:rPr>
                        <a:t>Reimfüllsel</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ru-RU"/>
                      </a:pPr>
                      <a:r>
                        <a:rPr lang="ru-RU" sz="1200" b="0" i="0" u="none" strike="noStrike" baseline="0">
                          <a:ln>
                            <a:noFill/>
                          </a:ln>
                          <a:solidFill>
                            <a:srgbClr val="993300"/>
                          </a:solidFill>
                          <a:latin typeface="Times New Roman Cyr" pitchFamily="18"/>
                          <a:ea typeface="Arial Unicode MS" pitchFamily="34"/>
                          <a:cs typeface="Times New Roman Cyr" pitchFamily="18"/>
                        </a:rPr>
                        <a:t>подпорки</a:t>
                      </a:r>
                    </a:p>
                  </a:txBody>
                  <a:tcPr/>
                </a:tc>
              </a:tr>
              <a:tr h="36936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pitchFamily="18"/>
                          <a:ea typeface="Arial Unicode MS" pitchFamily="34"/>
                          <a:cs typeface="Times New Roman" pitchFamily="18"/>
                        </a:rPr>
                        <a:t>rýmovaná poezie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200" b="0" i="0" u="none" strike="noStrike" baseline="0">
                          <a:ln>
                            <a:noFill/>
                          </a:ln>
                          <a:solidFill>
                            <a:srgbClr val="0000FF"/>
                          </a:solidFill>
                          <a:latin typeface="Times" pitchFamily="18"/>
                          <a:ea typeface="Arial Unicode MS" pitchFamily="34"/>
                          <a:cs typeface="Times New Roman" pitchFamily="18"/>
                        </a:rPr>
                        <a:t>rhymed poetry</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pitchFamily="18"/>
                          <a:ea typeface="Arial Unicode MS" pitchFamily="34"/>
                          <a:cs typeface="Times New Roman" pitchFamily="18"/>
                        </a:rPr>
                        <a:t>Reimpoesie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ru-RU"/>
                      </a:pPr>
                      <a:r>
                        <a:rPr lang="ru-RU" sz="1200" b="0" i="0" u="none" strike="noStrike" baseline="0">
                          <a:ln>
                            <a:noFill/>
                          </a:ln>
                          <a:solidFill>
                            <a:srgbClr val="993300"/>
                          </a:solidFill>
                          <a:latin typeface="Times New Roman Cyr" pitchFamily="18"/>
                          <a:ea typeface="Arial Unicode MS" pitchFamily="34"/>
                          <a:cs typeface="Times New Roman Cyr" pitchFamily="18"/>
                        </a:rPr>
                        <a:t>рифмованных стихов</a:t>
                      </a:r>
                    </a:p>
                  </a:txBody>
                  <a:tcPr/>
                </a:tc>
              </a:tr>
              <a:tr h="42552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pitchFamily="18"/>
                          <a:ea typeface="Arial Unicode MS" pitchFamily="34"/>
                          <a:cs typeface="Times New Roman" pitchFamily="18"/>
                        </a:rPr>
                        <a:t>rýmovaná slova</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200" b="0" i="0" u="none" strike="noStrike" baseline="0">
                          <a:ln>
                            <a:noFill/>
                          </a:ln>
                          <a:solidFill>
                            <a:srgbClr val="0000FF"/>
                          </a:solidFill>
                          <a:latin typeface="Times" pitchFamily="18"/>
                          <a:ea typeface="Arial Unicode MS" pitchFamily="34"/>
                          <a:cs typeface="Times New Roman" pitchFamily="18"/>
                        </a:rPr>
                        <a:t>rhyming words</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pitchFamily="18"/>
                          <a:ea typeface="Arial Unicode MS" pitchFamily="34"/>
                          <a:cs typeface="Times New Roman" pitchFamily="18"/>
                        </a:rPr>
                        <a:t>Reimwörter</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ru-RU"/>
                      </a:pPr>
                      <a:r>
                        <a:rPr lang="ru-RU" sz="1200" b="0" i="0" u="none" strike="noStrike" baseline="0">
                          <a:ln>
                            <a:noFill/>
                          </a:ln>
                          <a:solidFill>
                            <a:srgbClr val="993300"/>
                          </a:solidFill>
                          <a:latin typeface="Times New Roman Cyr" pitchFamily="18"/>
                          <a:ea typeface="Arial Unicode MS" pitchFamily="34"/>
                          <a:cs typeface="Times New Roman Cyr" pitchFamily="18"/>
                        </a:rPr>
                        <a:t>рифмующиеся слова</a:t>
                      </a:r>
                    </a:p>
                  </a:txBody>
                  <a:tcPr/>
                </a:tc>
              </a:tr>
              <a:tr h="36936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pitchFamily="18"/>
                          <a:ea typeface="Arial Unicode MS" pitchFamily="34"/>
                          <a:cs typeface="Times New Roman" pitchFamily="18"/>
                        </a:rPr>
                        <a:t>rýmované repliky</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FF"/>
                          </a:solidFill>
                          <a:latin typeface="Times" pitchFamily="18"/>
                          <a:ea typeface="Arial Unicode MS" pitchFamily="34"/>
                          <a:cs typeface="Times New Roman" pitchFamily="18"/>
                        </a:rPr>
                        <a:t>rhyming couplets</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pitchFamily="18"/>
                          <a:ea typeface="Arial Unicode MS" pitchFamily="34"/>
                          <a:cs typeface="Times New Roman" pitchFamily="18"/>
                        </a:rPr>
                        <a:t>gereimte Zweizeiler</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ru-RU" sz="1200" b="0" i="0" u="none" strike="noStrike" baseline="0">
                          <a:ln>
                            <a:noFill/>
                          </a:ln>
                          <a:solidFill>
                            <a:srgbClr val="993300"/>
                          </a:solidFill>
                          <a:latin typeface="Times New Roman Cyr" pitchFamily="18"/>
                          <a:ea typeface="Arial Unicode MS" pitchFamily="34"/>
                          <a:cs typeface="Times New Roman Cyr" pitchFamily="18"/>
                        </a:rPr>
                        <a:t>рифмованные двустишия</a:t>
                      </a:r>
                    </a:p>
                  </a:txBody>
                  <a:tcPr/>
                </a:tc>
              </a:tr>
              <a:tr h="59364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pitchFamily="18"/>
                          <a:ea typeface="Arial Unicode MS" pitchFamily="34"/>
                          <a:cs typeface="Times New Roman" pitchFamily="18"/>
                        </a:rPr>
                        <a:t>rýmované slovo</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200" b="0" i="0" u="none" strike="noStrike" baseline="0">
                          <a:ln>
                            <a:noFill/>
                          </a:ln>
                          <a:solidFill>
                            <a:srgbClr val="0000FF"/>
                          </a:solidFill>
                          <a:latin typeface="Times" pitchFamily="18"/>
                          <a:ea typeface="Arial Unicode MS" pitchFamily="34"/>
                          <a:cs typeface="Times New Roman" pitchFamily="18"/>
                        </a:rPr>
                        <a:t>rhyming word</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pitchFamily="18"/>
                          <a:ea typeface="Arial Unicode MS" pitchFamily="34"/>
                          <a:cs typeface="Times New Roman" pitchFamily="18"/>
                        </a:rPr>
                        <a:t>Reimwort</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ru-RU" sz="1200" b="0" i="0" u="none" strike="noStrike" baseline="0">
                          <a:ln>
                            <a:noFill/>
                          </a:ln>
                          <a:solidFill>
                            <a:srgbClr val="993300"/>
                          </a:solidFill>
                          <a:latin typeface="Times New Roman Cyr" pitchFamily="18"/>
                          <a:ea typeface="Arial Unicode MS" pitchFamily="34"/>
                          <a:cs typeface="Times New Roman Cyr" pitchFamily="18"/>
                        </a:rPr>
                        <a:t>рифмующееся слово</a:t>
                      </a:r>
                    </a:p>
                  </a:txBody>
                  <a:tcPr/>
                </a:tc>
              </a:tr>
              <a:tr h="37008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pitchFamily="18"/>
                          <a:ea typeface="Arial Unicode MS" pitchFamily="34"/>
                          <a:cs typeface="Times New Roman" pitchFamily="18"/>
                        </a:rPr>
                        <a:t>rýmované verše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200" b="0" i="0" u="none" strike="noStrike" baseline="0">
                          <a:ln>
                            <a:noFill/>
                          </a:ln>
                          <a:solidFill>
                            <a:srgbClr val="0000FF"/>
                          </a:solidFill>
                          <a:latin typeface="Times" pitchFamily="18"/>
                          <a:ea typeface="Arial Unicode MS" pitchFamily="34"/>
                          <a:cs typeface="Times New Roman" pitchFamily="18"/>
                        </a:rPr>
                        <a:t>rhymed verse, rhyming verse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pitchFamily="18"/>
                          <a:ea typeface="Arial Unicode MS" pitchFamily="34"/>
                          <a:cs typeface="Times New Roman" pitchFamily="18"/>
                        </a:rPr>
                        <a:t>gereimte Verse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ru-RU"/>
                      </a:pPr>
                      <a:r>
                        <a:rPr lang="ru-RU" sz="1200" b="0" i="0" u="none" strike="noStrike" baseline="0" dirty="0">
                          <a:ln>
                            <a:noFill/>
                          </a:ln>
                          <a:solidFill>
                            <a:srgbClr val="993300"/>
                          </a:solidFill>
                          <a:latin typeface="Times New Roman Cyr" pitchFamily="18"/>
                          <a:ea typeface="Arial Unicode MS" pitchFamily="34"/>
                          <a:cs typeface="Times New Roman Cyr" pitchFamily="18"/>
                        </a:rPr>
                        <a:t>рифмованные стихи</a:t>
                      </a:r>
                    </a:p>
                  </a:txBody>
                  <a:tcPr/>
                </a:tc>
              </a:tr>
            </a:tbl>
          </a:graphicData>
        </a:graphic>
      </p:graphicFrame>
    </p:spTree>
  </p:cSld>
  <p:clrMapOvr>
    <a:masterClrMapping/>
  </p:clrMapOvr>
  <p:transition>
    <p:pull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name="page48">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pPr lvl="0"/>
            <a:r>
              <a:rPr lang="en-GB" smtClean="0"/>
              <a:t>InterCorp Workshop  září 2013   patrickcorness.wordpress.com</a:t>
            </a:r>
            <a:endParaRPr lang="en-GB"/>
          </a:p>
        </p:txBody>
      </p:sp>
      <p:sp>
        <p:nvSpPr>
          <p:cNvPr id="2" name="Title 1"/>
          <p:cNvSpPr txBox="1">
            <a:spLocks noGrp="1"/>
          </p:cNvSpPr>
          <p:nvPr>
            <p:ph type="title" idx="4294967295"/>
          </p:nvPr>
        </p:nvSpPr>
        <p:spPr>
          <a:xfrm>
            <a:off x="212453" y="355383"/>
            <a:ext cx="7736760" cy="648512"/>
          </a:xfrm>
        </p:spPr>
        <p:txBody>
          <a:bodyPr wrap="square" anchorCtr="0">
            <a:spAutoFit/>
          </a:bodyPr>
          <a:lstStyle/>
          <a:p>
            <a:pPr lvl="0"/>
            <a:r>
              <a:rPr lang="en-GB" sz="2000" dirty="0" err="1"/>
              <a:t>vyhledávání</a:t>
            </a:r>
            <a:r>
              <a:rPr lang="en-GB" sz="2000" dirty="0"/>
              <a:t> a </a:t>
            </a:r>
            <a:r>
              <a:rPr lang="en-GB" sz="2000" dirty="0" err="1"/>
              <a:t>čtyřjazyčný</a:t>
            </a:r>
            <a:r>
              <a:rPr lang="en-GB" sz="2000" dirty="0"/>
              <a:t> </a:t>
            </a:r>
            <a:r>
              <a:rPr lang="en-GB" sz="2000" dirty="0" err="1"/>
              <a:t>výstup</a:t>
            </a:r>
            <a:r>
              <a:rPr lang="en-GB" sz="2000" dirty="0"/>
              <a:t> </a:t>
            </a:r>
            <a:r>
              <a:rPr lang="cs-CZ" sz="2600" dirty="0" smtClean="0"/>
              <a:t/>
            </a:r>
            <a:br>
              <a:rPr lang="cs-CZ" sz="2600" dirty="0" smtClean="0"/>
            </a:br>
            <a:r>
              <a:rPr lang="cs-CZ" sz="1600" dirty="0" smtClean="0"/>
              <a:t>materiály </a:t>
            </a:r>
            <a:r>
              <a:rPr lang="cs-CZ" sz="1600" dirty="0"/>
              <a:t>pro </a:t>
            </a:r>
            <a:r>
              <a:rPr lang="en-GB" sz="1600" dirty="0" err="1"/>
              <a:t>versologický</a:t>
            </a:r>
            <a:r>
              <a:rPr lang="en-GB" sz="1600" dirty="0"/>
              <a:t> </a:t>
            </a:r>
            <a:r>
              <a:rPr lang="en-GB" sz="1600" dirty="0" err="1"/>
              <a:t>glosář</a:t>
            </a:r>
            <a:r>
              <a:rPr lang="en-GB" sz="1600" dirty="0"/>
              <a:t>: </a:t>
            </a:r>
            <a:r>
              <a:rPr lang="en-GB" sz="1600" i="1" dirty="0" err="1" smtClean="0"/>
              <a:t>rým</a:t>
            </a:r>
            <a:endParaRPr lang="en-GB" sz="1600" dirty="0"/>
          </a:p>
        </p:txBody>
      </p:sp>
      <p:graphicFrame>
        <p:nvGraphicFramePr>
          <p:cNvPr id="4" name="Table 3"/>
          <p:cNvGraphicFramePr>
            <a:graphicFrameLocks noGrp="1"/>
          </p:cNvGraphicFramePr>
          <p:nvPr>
            <p:extLst>
              <p:ext uri="{D42A27DB-BD31-4B8C-83A1-F6EECF244321}">
                <p14:modId xmlns:p14="http://schemas.microsoft.com/office/powerpoint/2010/main" val="4112140657"/>
              </p:ext>
            </p:extLst>
          </p:nvPr>
        </p:nvGraphicFramePr>
        <p:xfrm>
          <a:off x="212453" y="1248931"/>
          <a:ext cx="8819640" cy="4316397"/>
        </p:xfrm>
        <a:graphic>
          <a:graphicData uri="http://schemas.openxmlformats.org/drawingml/2006/table">
            <a:tbl>
              <a:tblPr firstRow="1" bandRow="1"/>
              <a:tblGrid>
                <a:gridCol w="2203560"/>
                <a:gridCol w="2203560"/>
                <a:gridCol w="2203560"/>
                <a:gridCol w="2208960"/>
              </a:tblGrid>
              <a:tr h="441719">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dirty="0">
                          <a:ln>
                            <a:noFill/>
                          </a:ln>
                          <a:solidFill>
                            <a:srgbClr val="000000"/>
                          </a:solidFill>
                          <a:latin typeface="Times" pitchFamily="18"/>
                          <a:ea typeface="Arial Unicode MS" pitchFamily="34"/>
                          <a:cs typeface="Times New Roman" pitchFamily="18"/>
                        </a:rPr>
                        <a:t>rýmované veršové dvojice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00FF"/>
                          </a:solidFill>
                          <a:latin typeface="Times" pitchFamily="18"/>
                          <a:ea typeface="Arial Unicode MS" pitchFamily="34"/>
                          <a:cs typeface="Times New Roman" pitchFamily="18"/>
                        </a:rPr>
                        <a:t>rhymed couplets</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pitchFamily="18"/>
                          <a:ea typeface="Arial Unicode MS" pitchFamily="34"/>
                          <a:cs typeface="Times New Roman" pitchFamily="18"/>
                        </a:rPr>
                        <a:t>gereimte Verspaare, gereimte Zweizeiler.</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ru-RU" sz="1200" b="0" i="0" u="none" strike="noStrike" baseline="0">
                          <a:ln>
                            <a:noFill/>
                          </a:ln>
                          <a:solidFill>
                            <a:srgbClr val="993300"/>
                          </a:solidFill>
                          <a:latin typeface="Times New Roman Cyr" pitchFamily="18"/>
                          <a:ea typeface="Arial Unicode MS" pitchFamily="34"/>
                          <a:cs typeface="Times New Roman Cyr" pitchFamily="18"/>
                        </a:rPr>
                        <a:t>рифмованные двустишия</a:t>
                      </a:r>
                    </a:p>
                  </a:txBody>
                  <a:tcPr/>
                </a:tc>
              </a:tr>
              <a:tr h="371879">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pitchFamily="18"/>
                          <a:ea typeface="Arial Unicode MS" pitchFamily="34"/>
                          <a:cs typeface="Times New Roman" pitchFamily="18"/>
                        </a:rPr>
                        <a:t>rýmovaný</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00FF"/>
                          </a:solidFill>
                          <a:latin typeface="Times" pitchFamily="18"/>
                          <a:ea typeface="Arial Unicode MS" pitchFamily="34"/>
                          <a:cs typeface="Times New Roman" pitchFamily="18"/>
                        </a:rPr>
                        <a:t>rhyming</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pitchFamily="18"/>
                          <a:ea typeface="Arial Unicode MS" pitchFamily="34"/>
                          <a:cs typeface="Times New Roman" pitchFamily="18"/>
                        </a:rPr>
                        <a:t>reimend</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ru-RU" sz="1200" b="0" i="0" u="none" strike="noStrike" baseline="0">
                          <a:ln>
                            <a:noFill/>
                          </a:ln>
                          <a:solidFill>
                            <a:srgbClr val="993300"/>
                          </a:solidFill>
                          <a:latin typeface="Times New Roman Cyr" pitchFamily="18"/>
                          <a:ea typeface="Arial Unicode MS" pitchFamily="34"/>
                          <a:cs typeface="Times New Roman Cyr" pitchFamily="18"/>
                        </a:rPr>
                        <a:t>рифмованные</a:t>
                      </a:r>
                    </a:p>
                  </a:txBody>
                  <a:tcPr/>
                </a:tc>
              </a:tr>
              <a:tr h="371879">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100" b="0" i="0" u="none" strike="noStrike" baseline="0">
                          <a:ln>
                            <a:noFill/>
                          </a:ln>
                          <a:solidFill>
                            <a:srgbClr val="000000"/>
                          </a:solidFill>
                          <a:latin typeface="Times" pitchFamily="18"/>
                          <a:ea typeface="Arial Unicode MS" pitchFamily="34"/>
                          <a:cs typeface="Times New Roman" pitchFamily="18"/>
                        </a:rPr>
                        <a:t>rýmovaný verš</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200" b="0" i="0" u="none" strike="noStrike" baseline="0">
                          <a:ln>
                            <a:noFill/>
                          </a:ln>
                          <a:solidFill>
                            <a:srgbClr val="0000FF"/>
                          </a:solidFill>
                          <a:latin typeface="Times" pitchFamily="18"/>
                          <a:ea typeface="Arial Unicode MS" pitchFamily="34"/>
                          <a:cs typeface="Times New Roman" pitchFamily="18"/>
                        </a:rPr>
                        <a:t>rhymed verse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pitchFamily="18"/>
                          <a:ea typeface="Arial Unicode MS" pitchFamily="34"/>
                          <a:cs typeface="Times New Roman" pitchFamily="18"/>
                        </a:rPr>
                        <a:t>gereimter Vers</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ru-RU" sz="1200" b="0" i="0" u="none" strike="noStrike" baseline="0">
                          <a:ln>
                            <a:noFill/>
                          </a:ln>
                          <a:solidFill>
                            <a:srgbClr val="993300"/>
                          </a:solidFill>
                          <a:latin typeface="Times New Roman Cyr" pitchFamily="18"/>
                          <a:ea typeface="Arial Unicode MS" pitchFamily="34"/>
                          <a:cs typeface="Times New Roman Cyr" pitchFamily="18"/>
                        </a:rPr>
                        <a:t>Рифмованный сти</a:t>
                      </a:r>
                    </a:p>
                  </a:txBody>
                  <a:tcPr/>
                </a:tc>
              </a:tr>
              <a:tr h="42876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pitchFamily="18"/>
                          <a:ea typeface="Arial Unicode MS" pitchFamily="34"/>
                          <a:cs typeface="Times New Roman" pitchFamily="18"/>
                        </a:rPr>
                        <a:t>rýmovat</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200" b="0" i="0" u="none" strike="noStrike" baseline="0">
                          <a:ln>
                            <a:noFill/>
                          </a:ln>
                          <a:solidFill>
                            <a:srgbClr val="0000FF"/>
                          </a:solidFill>
                          <a:latin typeface="Times" pitchFamily="18"/>
                          <a:ea typeface="Arial Unicode MS" pitchFamily="34"/>
                          <a:cs typeface="Times New Roman" pitchFamily="18"/>
                        </a:rPr>
                        <a:t>rhyme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pitchFamily="18"/>
                          <a:ea typeface="Arial Unicode MS" pitchFamily="34"/>
                          <a:cs typeface="Times New Roman" pitchFamily="18"/>
                        </a:rPr>
                        <a:t>reimen</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ru-RU" sz="1200" b="0" i="0" u="none" strike="noStrike" baseline="0">
                          <a:ln>
                            <a:noFill/>
                          </a:ln>
                          <a:solidFill>
                            <a:srgbClr val="993300"/>
                          </a:solidFill>
                          <a:latin typeface="Times New Roman Cyr" pitchFamily="18"/>
                          <a:ea typeface="Arial Unicode MS" pitchFamily="34"/>
                          <a:cs typeface="Times New Roman Cyr" pitchFamily="18"/>
                        </a:rPr>
                        <a:t>рифмовал</a:t>
                      </a:r>
                    </a:p>
                  </a:txBody>
                  <a:tcPr/>
                </a:tc>
              </a:tr>
              <a:tr h="448199">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pitchFamily="18"/>
                          <a:ea typeface="Arial Unicode MS" pitchFamily="34"/>
                          <a:cs typeface="Times New Roman" pitchFamily="18"/>
                        </a:rPr>
                        <a:t>rýmovat</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200" b="0" i="0" u="none" strike="noStrike" baseline="0">
                          <a:ln>
                            <a:noFill/>
                          </a:ln>
                          <a:solidFill>
                            <a:srgbClr val="0000FF"/>
                          </a:solidFill>
                          <a:latin typeface="Times" pitchFamily="18"/>
                          <a:ea typeface="Arial Unicode MS" pitchFamily="34"/>
                          <a:cs typeface="Times New Roman" pitchFamily="18"/>
                        </a:rPr>
                        <a:t>rhyme, be rhymed with</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pitchFamily="18"/>
                          <a:ea typeface="Arial Unicode MS" pitchFamily="34"/>
                          <a:cs typeface="Times New Roman" pitchFamily="18"/>
                        </a:rPr>
                        <a:t>reimen, gereimt werden, sich reimen</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ru-RU"/>
                      </a:pPr>
                      <a:r>
                        <a:rPr lang="ru-RU" sz="1200" b="0" i="0" u="none" strike="noStrike" baseline="0">
                          <a:ln>
                            <a:noFill/>
                          </a:ln>
                          <a:solidFill>
                            <a:srgbClr val="993300"/>
                          </a:solidFill>
                          <a:latin typeface="Times New Roman Cyr" pitchFamily="18"/>
                          <a:ea typeface="Arial Unicode MS" pitchFamily="34"/>
                          <a:cs typeface="Times New Roman Cyr" pitchFamily="18"/>
                        </a:rPr>
                        <a:t>рифмовать</a:t>
                      </a:r>
                      <a:r>
                        <a:rPr lang="cs-CZ" sz="1200" b="0" i="0" u="none" strike="noStrike" baseline="0">
                          <a:ln>
                            <a:noFill/>
                          </a:ln>
                          <a:solidFill>
                            <a:srgbClr val="993300"/>
                          </a:solidFill>
                          <a:latin typeface="Times" pitchFamily="18"/>
                          <a:ea typeface="Arial Unicode MS" pitchFamily="34"/>
                          <a:cs typeface="Times New Roman" pitchFamily="18"/>
                        </a:rPr>
                        <a:t>, </a:t>
                      </a:r>
                      <a:r>
                        <a:rPr lang="ru-RU" sz="1200" b="0" i="0" u="none" strike="noStrike" baseline="0">
                          <a:ln>
                            <a:noFill/>
                          </a:ln>
                          <a:solidFill>
                            <a:srgbClr val="993300"/>
                          </a:solidFill>
                          <a:latin typeface="Times New Roman Cyr" pitchFamily="18"/>
                          <a:ea typeface="Arial Unicode MS" pitchFamily="34"/>
                          <a:cs typeface="Times New Roman Cyr" pitchFamily="18"/>
                        </a:rPr>
                        <a:t>рифмовалась</a:t>
                      </a:r>
                      <a:r>
                        <a:rPr lang="cs-CZ" sz="1200" b="0" i="0" u="none" strike="noStrike" baseline="0">
                          <a:ln>
                            <a:noFill/>
                          </a:ln>
                          <a:solidFill>
                            <a:srgbClr val="993300"/>
                          </a:solidFill>
                          <a:latin typeface="Times" pitchFamily="18"/>
                          <a:ea typeface="Arial Unicode MS" pitchFamily="34"/>
                          <a:cs typeface="Times New Roman" pitchFamily="18"/>
                        </a:rPr>
                        <a:t>, </a:t>
                      </a:r>
                      <a:r>
                        <a:rPr lang="ru-RU" sz="1200" b="0" i="0" u="none" strike="noStrike" baseline="0">
                          <a:ln>
                            <a:noFill/>
                          </a:ln>
                          <a:solidFill>
                            <a:srgbClr val="993300"/>
                          </a:solidFill>
                          <a:latin typeface="Times New Roman Cyr" pitchFamily="18"/>
                          <a:ea typeface="Arial Unicode MS" pitchFamily="34"/>
                          <a:cs typeface="Times New Roman Cyr" pitchFamily="18"/>
                        </a:rPr>
                        <a:t>рифмуется</a:t>
                      </a:r>
                    </a:p>
                  </a:txBody>
                  <a:tcPr/>
                </a:tc>
              </a:tr>
              <a:tr h="371879">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New Roman CE" pitchFamily="18"/>
                          <a:ea typeface="Arial Unicode MS" pitchFamily="34"/>
                          <a:cs typeface="Times New Roman CE" pitchFamily="18"/>
                        </a:rPr>
                        <a:t>rýmovat bohatě</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200" b="0" i="0" u="none" strike="noStrike" baseline="0">
                          <a:ln>
                            <a:noFill/>
                          </a:ln>
                          <a:solidFill>
                            <a:srgbClr val="0000FF"/>
                          </a:solidFill>
                          <a:latin typeface="Times" pitchFamily="18"/>
                          <a:ea typeface="Arial Unicode MS" pitchFamily="34"/>
                          <a:cs typeface="Times New Roman" pitchFamily="18"/>
                        </a:rPr>
                        <a:t>exemplify rich rhyme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pitchFamily="18"/>
                          <a:ea typeface="Arial Unicode MS" pitchFamily="34"/>
                          <a:cs typeface="Times New Roman" pitchFamily="18"/>
                        </a:rPr>
                        <a:t>bilden reichen Reim</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ru-RU"/>
                      </a:pPr>
                      <a:r>
                        <a:rPr lang="ru-RU" sz="1200" b="0" i="0" u="none" strike="noStrike" baseline="0">
                          <a:ln>
                            <a:noFill/>
                          </a:ln>
                          <a:solidFill>
                            <a:srgbClr val="993300"/>
                          </a:solidFill>
                          <a:latin typeface="Times New Roman Cyr" pitchFamily="18"/>
                          <a:ea typeface="Arial Unicode MS" pitchFamily="34"/>
                          <a:cs typeface="Times New Roman Cyr" pitchFamily="18"/>
                        </a:rPr>
                        <a:t>это богатая рифма</a:t>
                      </a:r>
                    </a:p>
                  </a:txBody>
                  <a:tcPr/>
                </a:tc>
              </a:tr>
              <a:tr h="42876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pitchFamily="18"/>
                          <a:ea typeface="Arial Unicode MS" pitchFamily="34"/>
                          <a:cs typeface="Times New Roman" pitchFamily="18"/>
                        </a:rPr>
                        <a:t>rýmovat se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200" b="0" i="0" u="none" strike="noStrike" baseline="0">
                          <a:ln>
                            <a:noFill/>
                          </a:ln>
                          <a:solidFill>
                            <a:srgbClr val="0000FF"/>
                          </a:solidFill>
                          <a:latin typeface="Times" pitchFamily="18"/>
                          <a:ea typeface="Arial Unicode MS" pitchFamily="34"/>
                          <a:cs typeface="Times New Roman" pitchFamily="18"/>
                        </a:rPr>
                        <a:t>rhyme mutually</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pitchFamily="18"/>
                          <a:ea typeface="Arial Unicode MS" pitchFamily="34"/>
                          <a:cs typeface="Times New Roman" pitchFamily="18"/>
                        </a:rPr>
                        <a:t>reimen sich untereinander</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ru-RU"/>
                      </a:pPr>
                      <a:r>
                        <a:rPr lang="ru-RU" sz="1200" b="0" i="0" u="none" strike="noStrike" baseline="0">
                          <a:ln>
                            <a:noFill/>
                          </a:ln>
                          <a:solidFill>
                            <a:srgbClr val="993300"/>
                          </a:solidFill>
                          <a:latin typeface="Times New Roman Cyr" pitchFamily="18"/>
                          <a:ea typeface="Arial Unicode MS" pitchFamily="34"/>
                          <a:cs typeface="Times New Roman Cyr" pitchFamily="18"/>
                        </a:rPr>
                        <a:t>рифмуются между собой</a:t>
                      </a:r>
                    </a:p>
                  </a:txBody>
                  <a:tcPr/>
                </a:tc>
              </a:tr>
              <a:tr h="441719">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pitchFamily="18"/>
                          <a:ea typeface="Arial Unicode MS" pitchFamily="34"/>
                          <a:cs typeface="Times New Roman" pitchFamily="18"/>
                        </a:rPr>
                        <a:t>rýmové bohatství</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FF"/>
                          </a:solidFill>
                          <a:latin typeface="Times" pitchFamily="18"/>
                          <a:ea typeface="Arial Unicode MS" pitchFamily="34"/>
                          <a:cs typeface="Times New Roman" pitchFamily="18"/>
                        </a:rPr>
                        <a:t>rhyming potential</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pitchFamily="18"/>
                          <a:ea typeface="Arial Unicode MS" pitchFamily="34"/>
                          <a:cs typeface="Times New Roman" pitchFamily="18"/>
                        </a:rPr>
                        <a:t>Reichtum einer Sprache an Reimen</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ru-RU" sz="1200" b="0" i="0" u="none" strike="noStrike" baseline="0">
                          <a:ln>
                            <a:noFill/>
                          </a:ln>
                          <a:solidFill>
                            <a:srgbClr val="993300"/>
                          </a:solidFill>
                          <a:latin typeface="Times New Roman Cyr" pitchFamily="18"/>
                          <a:ea typeface="Arial Unicode MS" pitchFamily="34"/>
                          <a:cs typeface="Times New Roman Cyr" pitchFamily="18"/>
                        </a:rPr>
                        <a:t>богатства словаря рифм,</a:t>
                      </a:r>
                    </a:p>
                  </a:txBody>
                  <a:tcPr/>
                </a:tc>
              </a:tr>
              <a:tr h="59796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pitchFamily="18"/>
                          <a:ea typeface="Arial Unicode MS" pitchFamily="34"/>
                          <a:cs typeface="Times New Roman" pitchFamily="18"/>
                        </a:rPr>
                        <a:t>rýmové klišé</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200" b="0" i="0" u="none" strike="noStrike" baseline="0">
                          <a:ln>
                            <a:noFill/>
                          </a:ln>
                          <a:solidFill>
                            <a:srgbClr val="0000FF"/>
                          </a:solidFill>
                          <a:latin typeface="Times" pitchFamily="18"/>
                          <a:ea typeface="Arial Unicode MS" pitchFamily="34"/>
                          <a:cs typeface="Times New Roman" pitchFamily="18"/>
                        </a:rPr>
                        <a:t>cliché rhyme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pitchFamily="18"/>
                          <a:ea typeface="Arial Unicode MS" pitchFamily="34"/>
                          <a:cs typeface="Times New Roman" pitchFamily="18"/>
                        </a:rPr>
                        <a:t>Reimklischee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ru-RU" sz="1200" b="0" i="0" u="none" strike="noStrike" baseline="0">
                          <a:ln>
                            <a:noFill/>
                          </a:ln>
                          <a:solidFill>
                            <a:srgbClr val="993300"/>
                          </a:solidFill>
                          <a:latin typeface="Times New Roman Cyr" pitchFamily="18"/>
                          <a:ea typeface="Arial Unicode MS" pitchFamily="34"/>
                          <a:cs typeface="Times New Roman Cyr" pitchFamily="18"/>
                        </a:rPr>
                        <a:t>рифма-клише</a:t>
                      </a:r>
                      <a:r>
                        <a:rPr lang="cs-CZ" sz="1200" b="0" i="0" u="none" strike="noStrike" baseline="0">
                          <a:ln>
                            <a:noFill/>
                          </a:ln>
                          <a:solidFill>
                            <a:srgbClr val="993300"/>
                          </a:solidFill>
                          <a:latin typeface="Times" pitchFamily="18"/>
                          <a:ea typeface="Arial Unicode MS" pitchFamily="34"/>
                          <a:cs typeface="Times New Roman" pitchFamily="18"/>
                        </a:rPr>
                        <a:t>, </a:t>
                      </a:r>
                      <a:r>
                        <a:rPr lang="ru-RU" sz="1200" b="0" i="0" u="none" strike="noStrike" baseline="0">
                          <a:ln>
                            <a:noFill/>
                          </a:ln>
                          <a:solidFill>
                            <a:srgbClr val="993300"/>
                          </a:solidFill>
                          <a:latin typeface="Times New Roman Cyr" pitchFamily="18"/>
                          <a:ea typeface="Arial Unicode MS" pitchFamily="34"/>
                          <a:cs typeface="Times New Roman Cyr" pitchFamily="18"/>
                        </a:rPr>
                        <a:t>рифменных клише</a:t>
                      </a:r>
                    </a:p>
                  </a:txBody>
                  <a:tcPr/>
                </a:tc>
              </a:tr>
              <a:tr h="37368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pitchFamily="18"/>
                          <a:ea typeface="Arial Unicode MS" pitchFamily="34"/>
                          <a:cs typeface="Times New Roman" pitchFamily="18"/>
                        </a:rPr>
                        <a:t>rýmové schéma</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200" b="0" i="0" u="none" strike="noStrike" baseline="0">
                          <a:ln>
                            <a:noFill/>
                          </a:ln>
                          <a:solidFill>
                            <a:srgbClr val="0000FF"/>
                          </a:solidFill>
                          <a:latin typeface="Times" pitchFamily="18"/>
                          <a:ea typeface="Arial Unicode MS" pitchFamily="34"/>
                          <a:cs typeface="Times New Roman" pitchFamily="18"/>
                        </a:rPr>
                        <a:t>rhyme scheme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dirty="0">
                          <a:ln>
                            <a:noFill/>
                          </a:ln>
                          <a:solidFill>
                            <a:srgbClr val="008000"/>
                          </a:solidFill>
                          <a:latin typeface="Times" pitchFamily="18"/>
                          <a:ea typeface="Arial Unicode MS" pitchFamily="34"/>
                          <a:cs typeface="Times New Roman" pitchFamily="18"/>
                        </a:rPr>
                        <a:t>Reimschema</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ru-RU"/>
                      </a:pPr>
                      <a:r>
                        <a:rPr lang="ru-RU" sz="1200" b="0" i="0" u="none" strike="noStrike" baseline="0" dirty="0">
                          <a:ln>
                            <a:noFill/>
                          </a:ln>
                          <a:solidFill>
                            <a:srgbClr val="993300"/>
                          </a:solidFill>
                          <a:latin typeface="Times New Roman Cyr" pitchFamily="18"/>
                          <a:ea typeface="Arial Unicode MS" pitchFamily="34"/>
                          <a:cs typeface="Times New Roman Cyr" pitchFamily="18"/>
                        </a:rPr>
                        <a:t>схему рифмовки</a:t>
                      </a:r>
                    </a:p>
                  </a:txBody>
                  <a:tcPr/>
                </a:tc>
              </a:tr>
            </a:tbl>
          </a:graphicData>
        </a:graphic>
      </p:graphicFrame>
    </p:spTree>
  </p:cSld>
  <p:clrMapOvr>
    <a:masterClrMapping/>
  </p:clrMapOvr>
  <p:transition>
    <p:pull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name="page49">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pPr lvl="0"/>
            <a:r>
              <a:rPr lang="en-GB" smtClean="0"/>
              <a:t>InterCorp Workshop  září 2013   patrickcorness.wordpress.com</a:t>
            </a:r>
            <a:endParaRPr lang="en-GB"/>
          </a:p>
        </p:txBody>
      </p:sp>
      <p:sp>
        <p:nvSpPr>
          <p:cNvPr id="2" name="Title 1"/>
          <p:cNvSpPr txBox="1">
            <a:spLocks noGrp="1"/>
          </p:cNvSpPr>
          <p:nvPr>
            <p:ph type="title" idx="4294967295"/>
          </p:nvPr>
        </p:nvSpPr>
        <p:spPr>
          <a:xfrm>
            <a:off x="185158" y="382680"/>
            <a:ext cx="7736760" cy="648512"/>
          </a:xfrm>
        </p:spPr>
        <p:txBody>
          <a:bodyPr wrap="square" anchorCtr="0">
            <a:spAutoFit/>
          </a:bodyPr>
          <a:lstStyle/>
          <a:p>
            <a:pPr lvl="0"/>
            <a:r>
              <a:rPr lang="en-GB" sz="2000" dirty="0" err="1"/>
              <a:t>vyhledávání</a:t>
            </a:r>
            <a:r>
              <a:rPr lang="en-GB" sz="2000" dirty="0"/>
              <a:t> a </a:t>
            </a:r>
            <a:r>
              <a:rPr lang="en-GB" sz="2000" dirty="0" err="1"/>
              <a:t>čtyřjazyčný</a:t>
            </a:r>
            <a:r>
              <a:rPr lang="en-GB" sz="2000" dirty="0"/>
              <a:t> </a:t>
            </a:r>
            <a:r>
              <a:rPr lang="en-GB" sz="2000" dirty="0" err="1"/>
              <a:t>výstup</a:t>
            </a:r>
            <a:r>
              <a:rPr lang="en-GB" sz="2000" dirty="0"/>
              <a:t> </a:t>
            </a:r>
            <a:r>
              <a:rPr lang="cs-CZ" sz="2600" dirty="0" smtClean="0"/>
              <a:t/>
            </a:r>
            <a:br>
              <a:rPr lang="cs-CZ" sz="2600" dirty="0" smtClean="0"/>
            </a:br>
            <a:r>
              <a:rPr lang="cs-CZ" sz="1600" dirty="0" smtClean="0"/>
              <a:t>materiály </a:t>
            </a:r>
            <a:r>
              <a:rPr lang="cs-CZ" sz="1600" dirty="0"/>
              <a:t>pro </a:t>
            </a:r>
            <a:r>
              <a:rPr lang="en-GB" sz="1600" dirty="0" err="1"/>
              <a:t>versologický</a:t>
            </a:r>
            <a:r>
              <a:rPr lang="en-GB" sz="1600" dirty="0"/>
              <a:t> </a:t>
            </a:r>
            <a:r>
              <a:rPr lang="en-GB" sz="1600" dirty="0" err="1"/>
              <a:t>glosář</a:t>
            </a:r>
            <a:r>
              <a:rPr lang="en-GB" sz="1600" dirty="0"/>
              <a:t>: </a:t>
            </a:r>
            <a:r>
              <a:rPr lang="en-GB" sz="1600" i="1" dirty="0" err="1" smtClean="0"/>
              <a:t>rým</a:t>
            </a:r>
            <a:endParaRPr lang="en-GB" sz="3600" dirty="0"/>
          </a:p>
        </p:txBody>
      </p:sp>
      <p:graphicFrame>
        <p:nvGraphicFramePr>
          <p:cNvPr id="4" name="Table 3"/>
          <p:cNvGraphicFramePr>
            <a:graphicFrameLocks noGrp="1"/>
          </p:cNvGraphicFramePr>
          <p:nvPr>
            <p:extLst>
              <p:ext uri="{D42A27DB-BD31-4B8C-83A1-F6EECF244321}">
                <p14:modId xmlns:p14="http://schemas.microsoft.com/office/powerpoint/2010/main" val="1702306337"/>
              </p:ext>
            </p:extLst>
          </p:nvPr>
        </p:nvGraphicFramePr>
        <p:xfrm>
          <a:off x="185158" y="1282889"/>
          <a:ext cx="8819640" cy="4434657"/>
        </p:xfrm>
        <a:graphic>
          <a:graphicData uri="http://schemas.openxmlformats.org/drawingml/2006/table">
            <a:tbl>
              <a:tblPr firstRow="1" bandRow="1"/>
              <a:tblGrid>
                <a:gridCol w="2203560"/>
                <a:gridCol w="2203560"/>
                <a:gridCol w="2203560"/>
                <a:gridCol w="2208960"/>
              </a:tblGrid>
              <a:tr h="371337">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dirty="0">
                          <a:ln>
                            <a:noFill/>
                          </a:ln>
                          <a:solidFill>
                            <a:srgbClr val="000000"/>
                          </a:solidFill>
                          <a:latin typeface="Times" pitchFamily="18"/>
                          <a:ea typeface="Arial Unicode MS" pitchFamily="34"/>
                          <a:cs typeface="Times New Roman" pitchFamily="18"/>
                        </a:rPr>
                        <a:t>rýmové slovo</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dirty="0">
                          <a:ln>
                            <a:noFill/>
                          </a:ln>
                          <a:solidFill>
                            <a:srgbClr val="0000FF"/>
                          </a:solidFill>
                          <a:latin typeface="Times" pitchFamily="18"/>
                          <a:ea typeface="Arial Unicode MS" pitchFamily="34"/>
                          <a:cs typeface="Times New Roman" pitchFamily="18"/>
                        </a:rPr>
                        <a:t>rhyme word</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pitchFamily="18"/>
                          <a:ea typeface="Arial Unicode MS" pitchFamily="34"/>
                          <a:cs typeface="Times New Roman" pitchFamily="18"/>
                        </a:rPr>
                        <a:t>Reimwörter</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ru-RU" sz="1200" b="0" i="0" u="none" strike="noStrike" baseline="0">
                          <a:ln>
                            <a:noFill/>
                          </a:ln>
                          <a:solidFill>
                            <a:srgbClr val="993300"/>
                          </a:solidFill>
                          <a:latin typeface="Times New Roman Cyr" pitchFamily="18"/>
                          <a:ea typeface="Arial Unicode MS" pitchFamily="34"/>
                          <a:cs typeface="Times New Roman Cyr" pitchFamily="18"/>
                        </a:rPr>
                        <a:t>рифмующихся слов</a:t>
                      </a:r>
                    </a:p>
                  </a:txBody>
                  <a:tcPr/>
                </a:tc>
              </a:tr>
              <a:tr h="37800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New Roman CE" pitchFamily="18"/>
                          <a:ea typeface="Arial Unicode MS" pitchFamily="34"/>
                          <a:cs typeface="Times New Roman CE" pitchFamily="18"/>
                        </a:rPr>
                        <a:t>rýmové souznění</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00FF"/>
                          </a:solidFill>
                          <a:latin typeface="Times" pitchFamily="18"/>
                          <a:ea typeface="Arial Unicode MS" pitchFamily="34"/>
                          <a:cs typeface="Times New Roman" pitchFamily="18"/>
                        </a:rPr>
                        <a:t>orchestration of the rhyme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pitchFamily="18"/>
                          <a:ea typeface="Arial Unicode MS" pitchFamily="34"/>
                          <a:cs typeface="Times New Roman" pitchFamily="18"/>
                        </a:rPr>
                        <a:t>Reimharmonie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ru-RU" sz="1100" b="0" i="0" u="none" strike="noStrike" baseline="0">
                          <a:ln>
                            <a:noFill/>
                          </a:ln>
                          <a:solidFill>
                            <a:srgbClr val="993300"/>
                          </a:solidFill>
                          <a:latin typeface="Times New Roman Cyr" pitchFamily="18"/>
                          <a:ea typeface="Arial Unicode MS" pitchFamily="34"/>
                          <a:cs typeface="Times New Roman Cyr" pitchFamily="18"/>
                        </a:rPr>
                        <a:t>рифменного созвучия</a:t>
                      </a:r>
                    </a:p>
                  </a:txBody>
                  <a:tcPr/>
                </a:tc>
              </a:tr>
              <a:tr h="37800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New Roman CE" pitchFamily="18"/>
                          <a:ea typeface="Arial Unicode MS" pitchFamily="34"/>
                          <a:cs typeface="Times New Roman CE" pitchFamily="18"/>
                        </a:rPr>
                        <a:t>rýmové vyznění</a:t>
                      </a:r>
                    </a:p>
                  </a:txBody>
                  <a:tcPr/>
                </a:tc>
                <a:tc>
                  <a:txBody>
                    <a:bodyPr/>
                    <a:lstStyle/>
                    <a:p>
                      <a:pPr marL="0" marR="0" indent="0" algn="l" rtl="0" hangingPunct="0">
                        <a:lnSpc>
                          <a:spcPct val="100000"/>
                        </a:lnSpc>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2400" b="0" i="0" u="none" strike="noStrike" baseline="0" dirty="0">
                        <a:ln>
                          <a:noFill/>
                        </a:ln>
                        <a:solidFill>
                          <a:srgbClr val="000000"/>
                        </a:solidFill>
                        <a:latin typeface="Times" pitchFamily="18"/>
                        <a:ea typeface="MS Gothic" pitchFamily="2"/>
                        <a:cs typeface="Tahoma" pitchFamily="2"/>
                      </a:endParaRPr>
                    </a:p>
                  </a:txBody>
                  <a:tcPr/>
                </a:tc>
                <a:tc>
                  <a:txBody>
                    <a:bodyPr/>
                    <a:lstStyle/>
                    <a:p>
                      <a:pPr marL="0" marR="0" indent="0" algn="l" rtl="0" hangingPunct="0">
                        <a:lnSpc>
                          <a:spcPct val="100000"/>
                        </a:lnSpc>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2400" b="0" i="0" u="none" strike="noStrike" baseline="0">
                        <a:ln>
                          <a:noFill/>
                        </a:ln>
                        <a:solidFill>
                          <a:srgbClr val="000000"/>
                        </a:solidFill>
                        <a:latin typeface="Times" pitchFamily="18"/>
                        <a:ea typeface="MS Gothic" pitchFamily="2"/>
                        <a:cs typeface="Tahoma" pitchFamily="2"/>
                      </a:endParaRP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ru-RU" sz="1200" b="0" i="0" u="none" strike="noStrike" baseline="0">
                          <a:ln>
                            <a:noFill/>
                          </a:ln>
                          <a:solidFill>
                            <a:srgbClr val="993300"/>
                          </a:solidFill>
                          <a:latin typeface="Times New Roman Cyr" pitchFamily="18"/>
                          <a:ea typeface="Arial Unicode MS" pitchFamily="34"/>
                          <a:cs typeface="Times New Roman Cyr" pitchFamily="18"/>
                        </a:rPr>
                        <a:t>звучание рифмы</a:t>
                      </a:r>
                    </a:p>
                  </a:txBody>
                  <a:tcPr/>
                </a:tc>
              </a:tr>
              <a:tr h="43560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pitchFamily="18"/>
                          <a:ea typeface="Arial Unicode MS" pitchFamily="34"/>
                          <a:cs typeface="Times New Roman" pitchFamily="18"/>
                        </a:rPr>
                        <a:t>rýmové zásoby</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200" b="0" i="0" u="none" strike="noStrike" baseline="0">
                          <a:ln>
                            <a:noFill/>
                          </a:ln>
                          <a:solidFill>
                            <a:srgbClr val="0000FF"/>
                          </a:solidFill>
                          <a:latin typeface="Times" pitchFamily="18"/>
                          <a:ea typeface="Arial Unicode MS" pitchFamily="34"/>
                          <a:cs typeface="Times New Roman" pitchFamily="18"/>
                        </a:rPr>
                        <a:t>repertoire of rhymes</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pitchFamily="18"/>
                          <a:ea typeface="Arial Unicode MS" pitchFamily="34"/>
                          <a:cs typeface="Times New Roman" pitchFamily="18"/>
                        </a:rPr>
                        <a:t>Reimvorrat</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ru-RU" sz="1200" b="0" i="0" u="none" strike="noStrike" baseline="0">
                          <a:ln>
                            <a:noFill/>
                          </a:ln>
                          <a:solidFill>
                            <a:srgbClr val="993300"/>
                          </a:solidFill>
                          <a:latin typeface="Times New Roman Cyr" pitchFamily="18"/>
                          <a:ea typeface="Arial Unicode MS" pitchFamily="34"/>
                          <a:cs typeface="Times New Roman Cyr" pitchFamily="18"/>
                        </a:rPr>
                        <a:t>рифмовки</a:t>
                      </a:r>
                    </a:p>
                  </a:txBody>
                  <a:tcPr/>
                </a:tc>
              </a:tr>
              <a:tr h="37800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pitchFamily="18"/>
                          <a:ea typeface="Arial Unicode MS" pitchFamily="34"/>
                          <a:cs typeface="Times New Roman" pitchFamily="18"/>
                        </a:rPr>
                        <a:t>rýmovník</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200" b="0" i="0" u="none" strike="noStrike" baseline="0">
                          <a:ln>
                            <a:noFill/>
                          </a:ln>
                          <a:solidFill>
                            <a:srgbClr val="0000FF"/>
                          </a:solidFill>
                          <a:latin typeface="Times" pitchFamily="18"/>
                          <a:ea typeface="Arial Unicode MS" pitchFamily="34"/>
                          <a:cs typeface="Times New Roman" pitchFamily="18"/>
                        </a:rPr>
                        <a:t>rhyming dictionaries</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pitchFamily="18"/>
                          <a:ea typeface="Arial Unicode MS" pitchFamily="34"/>
                          <a:cs typeface="Times New Roman" pitchFamily="18"/>
                        </a:rPr>
                        <a:t>Reimwörterbüchern</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ru-RU"/>
                      </a:pPr>
                      <a:r>
                        <a:rPr lang="ru-RU" sz="1200" b="0" i="0" u="none" strike="noStrike" baseline="0">
                          <a:ln>
                            <a:noFill/>
                          </a:ln>
                          <a:solidFill>
                            <a:srgbClr val="993300"/>
                          </a:solidFill>
                          <a:latin typeface="Times New Roman Cyr" pitchFamily="18"/>
                          <a:ea typeface="Arial Unicode MS" pitchFamily="34"/>
                          <a:cs typeface="Times New Roman Cyr" pitchFamily="18"/>
                        </a:rPr>
                        <a:t>рифмовники</a:t>
                      </a:r>
                    </a:p>
                  </a:txBody>
                  <a:tcPr/>
                </a:tc>
              </a:tr>
              <a:tr h="37800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pitchFamily="18"/>
                          <a:ea typeface="Arial Unicode MS" pitchFamily="34"/>
                          <a:cs typeface="Times New Roman" pitchFamily="18"/>
                        </a:rPr>
                        <a:t>rýmový novotvar</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200" b="0" i="0" u="none" strike="noStrike" baseline="0">
                          <a:ln>
                            <a:noFill/>
                          </a:ln>
                          <a:solidFill>
                            <a:srgbClr val="0000FF"/>
                          </a:solidFill>
                          <a:latin typeface="Times" pitchFamily="18"/>
                          <a:ea typeface="Arial Unicode MS" pitchFamily="34"/>
                          <a:cs typeface="Times New Roman" pitchFamily="18"/>
                        </a:rPr>
                        <a:t>innovative rhyme practice</a:t>
                      </a:r>
                    </a:p>
                  </a:txBody>
                  <a:tcPr/>
                </a:tc>
                <a:tc>
                  <a:txBody>
                    <a:bodyPr/>
                    <a:lstStyle/>
                    <a:p>
                      <a:pPr marL="0" marR="0" indent="0" algn="l" rtl="0" hangingPunct="0">
                        <a:lnSpc>
                          <a:spcPct val="100000"/>
                        </a:lnSpc>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2400" b="0" i="0" u="none" strike="noStrike" baseline="0">
                        <a:ln>
                          <a:noFill/>
                        </a:ln>
                        <a:solidFill>
                          <a:srgbClr val="000000"/>
                        </a:solidFill>
                        <a:latin typeface="Times" pitchFamily="18"/>
                        <a:ea typeface="MS Gothic" pitchFamily="2"/>
                        <a:cs typeface="Tahoma" pitchFamily="2"/>
                      </a:endParaRPr>
                    </a:p>
                  </a:txBody>
                  <a:tcPr/>
                </a:tc>
                <a:tc>
                  <a:txBody>
                    <a:bodyPr/>
                    <a:lstStyle/>
                    <a:p>
                      <a:pPr marL="0" marR="0" indent="0" algn="l" rtl="0" hangingPunct="0">
                        <a:lnSpc>
                          <a:spcPct val="100000"/>
                        </a:lnSpc>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2400" b="0" i="0" u="none" strike="noStrike" baseline="0">
                        <a:ln>
                          <a:noFill/>
                        </a:ln>
                        <a:solidFill>
                          <a:srgbClr val="000000"/>
                        </a:solidFill>
                        <a:latin typeface="Times" pitchFamily="18"/>
                        <a:ea typeface="MS Gothic" pitchFamily="2"/>
                        <a:cs typeface="Tahoma" pitchFamily="2"/>
                      </a:endParaRPr>
                    </a:p>
                  </a:txBody>
                  <a:tcPr/>
                </a:tc>
              </a:tr>
              <a:tr h="43560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pitchFamily="18"/>
                          <a:ea typeface="Arial Unicode MS" pitchFamily="34"/>
                          <a:cs typeface="Times New Roman" pitchFamily="18"/>
                        </a:rPr>
                        <a:t>rýmový princip</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200" b="0" i="0" u="none" strike="noStrike" baseline="0">
                          <a:ln>
                            <a:noFill/>
                          </a:ln>
                          <a:solidFill>
                            <a:srgbClr val="0000FF"/>
                          </a:solidFill>
                          <a:latin typeface="Times" pitchFamily="18"/>
                          <a:ea typeface="Arial Unicode MS" pitchFamily="34"/>
                          <a:cs typeface="Times New Roman" pitchFamily="18"/>
                        </a:rPr>
                        <a:t>principle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pitchFamily="18"/>
                          <a:ea typeface="Arial Unicode MS" pitchFamily="34"/>
                          <a:cs typeface="Times New Roman" pitchFamily="18"/>
                        </a:rPr>
                        <a:t>Reimprinzips</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ru-RU"/>
                      </a:pPr>
                      <a:r>
                        <a:rPr lang="ru-RU" sz="1200" b="0" i="0" u="none" strike="noStrike" baseline="0">
                          <a:ln>
                            <a:noFill/>
                          </a:ln>
                          <a:solidFill>
                            <a:srgbClr val="993300"/>
                          </a:solidFill>
                          <a:latin typeface="Times New Roman Cyr" pitchFamily="18"/>
                          <a:ea typeface="Arial Unicode MS" pitchFamily="34"/>
                          <a:cs typeface="Times New Roman Cyr" pitchFamily="18"/>
                        </a:rPr>
                        <a:t>принципу рифмовки</a:t>
                      </a:r>
                    </a:p>
                  </a:txBody>
                  <a:tcPr/>
                </a:tc>
              </a:tr>
              <a:tr h="43920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pitchFamily="18"/>
                          <a:ea typeface="Arial Unicode MS" pitchFamily="34"/>
                          <a:cs typeface="Times New Roman" pitchFamily="18"/>
                        </a:rPr>
                        <a:t>rýmový slovník</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FF"/>
                          </a:solidFill>
                          <a:latin typeface="Times" pitchFamily="18"/>
                          <a:ea typeface="Arial Unicode MS" pitchFamily="34"/>
                          <a:cs typeface="Times New Roman" pitchFamily="18"/>
                        </a:rPr>
                        <a:t>rhyming vocabulary</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pitchFamily="18"/>
                          <a:ea typeface="Arial Unicode MS" pitchFamily="34"/>
                          <a:cs typeface="Times New Roman" pitchFamily="18"/>
                        </a:rPr>
                        <a:t>Reimlexik, Reimwortschatz, Reimlexikon</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ru-RU" sz="1200" b="0" i="0" u="none" strike="noStrike" baseline="0">
                          <a:ln>
                            <a:noFill/>
                          </a:ln>
                          <a:solidFill>
                            <a:srgbClr val="993300"/>
                          </a:solidFill>
                          <a:latin typeface="Times New Roman Cyr" pitchFamily="18"/>
                          <a:ea typeface="Arial Unicode MS" pitchFamily="34"/>
                          <a:cs typeface="Times New Roman Cyr" pitchFamily="18"/>
                        </a:rPr>
                        <a:t>словарь рифм</a:t>
                      </a:r>
                    </a:p>
                  </a:txBody>
                  <a:tcPr/>
                </a:tc>
              </a:tr>
              <a:tr h="60732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pitchFamily="18"/>
                          <a:ea typeface="Arial Unicode MS" pitchFamily="34"/>
                          <a:cs typeface="Times New Roman" pitchFamily="18"/>
                        </a:rPr>
                        <a:t>rýmový spoj</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200" b="0" i="0" u="none" strike="noStrike" baseline="0">
                          <a:ln>
                            <a:noFill/>
                          </a:ln>
                          <a:solidFill>
                            <a:srgbClr val="0000FF"/>
                          </a:solidFill>
                          <a:latin typeface="Times" pitchFamily="18"/>
                          <a:ea typeface="Arial Unicode MS" pitchFamily="34"/>
                          <a:cs typeface="Times New Roman" pitchFamily="18"/>
                        </a:rPr>
                        <a:t>rhyme pairs</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pitchFamily="18"/>
                          <a:ea typeface="Arial Unicode MS" pitchFamily="34"/>
                          <a:cs typeface="Times New Roman" pitchFamily="18"/>
                        </a:rPr>
                        <a:t>Reimverbindung</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ru-RU" sz="1200" b="0" i="0" u="none" strike="noStrike" baseline="0">
                          <a:ln>
                            <a:noFill/>
                          </a:ln>
                          <a:solidFill>
                            <a:srgbClr val="993300"/>
                          </a:solidFill>
                          <a:latin typeface="Times New Roman Cyr" pitchFamily="18"/>
                          <a:ea typeface="Arial Unicode MS" pitchFamily="34"/>
                          <a:cs typeface="Times New Roman Cyr" pitchFamily="18"/>
                        </a:rPr>
                        <a:t>рифмовке</a:t>
                      </a:r>
                    </a:p>
                  </a:txBody>
                  <a:tcPr/>
                </a:tc>
              </a:tr>
              <a:tr h="446759">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pitchFamily="18"/>
                          <a:ea typeface="Arial Unicode MS" pitchFamily="34"/>
                          <a:cs typeface="Times New Roman" pitchFamily="18"/>
                        </a:rPr>
                        <a:t>rýmový systém</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200" b="0" i="0" u="none" strike="noStrike" baseline="0" dirty="0">
                          <a:ln>
                            <a:noFill/>
                          </a:ln>
                          <a:solidFill>
                            <a:srgbClr val="0000FF"/>
                          </a:solidFill>
                          <a:latin typeface="Times" pitchFamily="18"/>
                          <a:ea typeface="Arial Unicode MS" pitchFamily="34"/>
                          <a:cs typeface="Times New Roman" pitchFamily="18"/>
                        </a:rPr>
                        <a:t>rhyme scheme, rhyming vocabulary</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dirty="0">
                          <a:ln>
                            <a:noFill/>
                          </a:ln>
                          <a:solidFill>
                            <a:srgbClr val="008000"/>
                          </a:solidFill>
                          <a:latin typeface="Times" pitchFamily="18"/>
                          <a:ea typeface="Arial Unicode MS" pitchFamily="34"/>
                          <a:cs typeface="Times New Roman" pitchFamily="18"/>
                        </a:rPr>
                        <a:t>Reimsystem, Reimlexik</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ru-RU"/>
                      </a:pPr>
                      <a:r>
                        <a:rPr lang="ru-RU" sz="1200" b="0" i="0" u="none" strike="noStrike" baseline="0" dirty="0">
                          <a:ln>
                            <a:noFill/>
                          </a:ln>
                          <a:solidFill>
                            <a:srgbClr val="993300"/>
                          </a:solidFill>
                          <a:latin typeface="Times New Roman Cyr" pitchFamily="18"/>
                          <a:ea typeface="Arial Unicode MS" pitchFamily="34"/>
                          <a:cs typeface="Times New Roman Cyr" pitchFamily="18"/>
                        </a:rPr>
                        <a:t>системе рифмовки</a:t>
                      </a:r>
                      <a:r>
                        <a:rPr lang="cs-CZ" sz="1200" b="0" i="0" u="none" strike="noStrike" baseline="0" dirty="0">
                          <a:ln>
                            <a:noFill/>
                          </a:ln>
                          <a:solidFill>
                            <a:srgbClr val="993300"/>
                          </a:solidFill>
                          <a:latin typeface="Times" pitchFamily="18"/>
                          <a:ea typeface="Arial Unicode MS" pitchFamily="34"/>
                          <a:cs typeface="Times New Roman" pitchFamily="18"/>
                        </a:rPr>
                        <a:t>, </a:t>
                      </a:r>
                      <a:r>
                        <a:rPr lang="ru-RU" sz="1200" b="0" i="0" u="none" strike="noStrike" baseline="0" dirty="0">
                          <a:ln>
                            <a:noFill/>
                          </a:ln>
                          <a:solidFill>
                            <a:srgbClr val="993300"/>
                          </a:solidFill>
                          <a:latin typeface="Times New Roman Cyr" pitchFamily="18"/>
                          <a:ea typeface="Arial Unicode MS" pitchFamily="34"/>
                          <a:cs typeface="Times New Roman Cyr" pitchFamily="18"/>
                        </a:rPr>
                        <a:t>Словарь рифм</a:t>
                      </a:r>
                    </a:p>
                  </a:txBody>
                  <a:tcPr/>
                </a:tc>
              </a:tr>
            </a:tbl>
          </a:graphicData>
        </a:graphic>
      </p:graphicFrame>
    </p:spTree>
  </p:cSld>
  <p:clrMapOvr>
    <a:masterClrMapping/>
  </p:clrMapOvr>
  <p:transition>
    <p:pull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sp>
        <p:nvSpPr>
          <p:cNvPr id="7" name="Footer Placeholder 2"/>
          <p:cNvSpPr>
            <a:spLocks noGrp="1"/>
          </p:cNvSpPr>
          <p:nvPr>
            <p:ph type="ftr" sz="quarter" idx="11"/>
          </p:nvPr>
        </p:nvSpPr>
        <p:spPr/>
        <p:txBody>
          <a:bodyPr/>
          <a:lstStyle/>
          <a:p>
            <a:pPr lvl="0"/>
            <a:r>
              <a:rPr lang="en-GB" smtClean="0"/>
              <a:t>InterCorp Workshop  září 2013   patrickcorness.wordpress.com</a:t>
            </a:r>
            <a:endParaRPr lang="en-GB"/>
          </a:p>
        </p:txBody>
      </p:sp>
      <p:sp>
        <p:nvSpPr>
          <p:cNvPr id="2" name="Title 1">
            <a:hlinkClick r:id="" action="ppaction://hlinkshowjump?jump=nextslide"/>
          </p:cNvPr>
          <p:cNvSpPr txBox="1">
            <a:spLocks noGrp="1"/>
          </p:cNvSpPr>
          <p:nvPr>
            <p:ph type="title" idx="4294967295"/>
          </p:nvPr>
        </p:nvSpPr>
        <p:spPr>
          <a:xfrm>
            <a:off x="452347" y="336766"/>
            <a:ext cx="7772400" cy="648512"/>
          </a:xfrm>
        </p:spPr>
        <p:txBody>
          <a:bodyPr wrap="square" anchorCtr="0">
            <a:spAutoFit/>
          </a:bodyPr>
          <a:lstStyle/>
          <a:p>
            <a:pPr lvl="0"/>
            <a:r>
              <a:rPr lang="en-GB" sz="2000" dirty="0" err="1"/>
              <a:t>Jiří</a:t>
            </a:r>
            <a:r>
              <a:rPr lang="en-GB" sz="2000" dirty="0"/>
              <a:t> </a:t>
            </a:r>
            <a:r>
              <a:rPr lang="en-GB" sz="2000" dirty="0" err="1"/>
              <a:t>Levý</a:t>
            </a:r>
            <a:r>
              <a:rPr lang="en-GB" sz="2000" dirty="0"/>
              <a:t>, </a:t>
            </a:r>
            <a:r>
              <a:rPr lang="en-GB" sz="2000" i="1" dirty="0" err="1"/>
              <a:t>Umění</a:t>
            </a:r>
            <a:r>
              <a:rPr lang="en-GB" sz="2000" i="1" dirty="0"/>
              <a:t> </a:t>
            </a:r>
            <a:r>
              <a:rPr lang="en-GB" sz="2000" i="1" dirty="0" err="1"/>
              <a:t>překladu</a:t>
            </a:r>
            <a:r>
              <a:rPr lang="en-GB" sz="2800" i="1" dirty="0"/>
              <a:t/>
            </a:r>
            <a:br>
              <a:rPr lang="en-GB" sz="2800" i="1" dirty="0"/>
            </a:br>
            <a:r>
              <a:rPr lang="en-GB" sz="1600" dirty="0" err="1"/>
              <a:t>historie</a:t>
            </a:r>
            <a:r>
              <a:rPr lang="en-GB" sz="1600" dirty="0"/>
              <a:t> </a:t>
            </a:r>
            <a:r>
              <a:rPr lang="en-GB" sz="1600" dirty="0" err="1"/>
              <a:t>vydání</a:t>
            </a:r>
            <a:r>
              <a:rPr lang="en-GB" sz="1600" dirty="0"/>
              <a:t> a </a:t>
            </a:r>
            <a:r>
              <a:rPr lang="en-GB" sz="1600" dirty="0" err="1" smtClean="0"/>
              <a:t>překládání</a:t>
            </a:r>
            <a:endParaRPr lang="en-GB" sz="3600" dirty="0"/>
          </a:p>
        </p:txBody>
      </p:sp>
      <p:sp>
        <p:nvSpPr>
          <p:cNvPr id="3" name="Text Placeholder 2"/>
          <p:cNvSpPr txBox="1">
            <a:spLocks noGrp="1"/>
          </p:cNvSpPr>
          <p:nvPr>
            <p:ph type="body" idx="4294967295"/>
          </p:nvPr>
        </p:nvSpPr>
        <p:spPr>
          <a:xfrm>
            <a:off x="0" y="1980000"/>
            <a:ext cx="8100000" cy="4878000"/>
          </a:xfrm>
        </p:spPr>
        <p:txBody>
          <a:bodyPr wrap="square" anchor="t" anchorCtr="0">
            <a:spAutoFit/>
          </a:bodyPr>
          <a:lstStyle/>
          <a:p>
            <a:pPr lvl="0">
              <a:spcBef>
                <a:spcPts val="697"/>
              </a:spcBef>
            </a:pPr>
            <a:endParaRPr lang="en-GB" sz="2200"/>
          </a:p>
          <a:p>
            <a:pPr lvl="0">
              <a:spcBef>
                <a:spcPts val="697"/>
              </a:spcBef>
            </a:pPr>
            <a:endParaRPr lang="en-GB" sz="2000" i="1"/>
          </a:p>
          <a:p>
            <a:pPr lvl="0">
              <a:spcBef>
                <a:spcPts val="697"/>
              </a:spcBef>
            </a:pPr>
            <a:endParaRPr lang="en-GB" sz="2000"/>
          </a:p>
        </p:txBody>
      </p:sp>
      <p:sp>
        <p:nvSpPr>
          <p:cNvPr id="5" name="TextBox 4"/>
          <p:cNvSpPr txBox="1"/>
          <p:nvPr/>
        </p:nvSpPr>
        <p:spPr>
          <a:xfrm>
            <a:off x="452347" y="1692322"/>
            <a:ext cx="8899916" cy="2860868"/>
          </a:xfrm>
          <a:prstGeom prst="rect">
            <a:avLst/>
          </a:prstGeom>
          <a:noFill/>
          <a:ln>
            <a:noFill/>
          </a:ln>
        </p:spPr>
        <p:txBody>
          <a:bodyPr vert="horz" wrap="square" lIns="90000" tIns="45000" rIns="90000" bIns="4500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b="0" i="1" u="none" strike="noStrike" baseline="0" dirty="0" err="1" smtClean="0">
                <a:ln>
                  <a:noFill/>
                </a:ln>
                <a:solidFill>
                  <a:srgbClr val="000000"/>
                </a:solidFill>
                <a:latin typeface="Times New Roman" pitchFamily="18"/>
                <a:ea typeface="MS Gothic" pitchFamily="2"/>
                <a:cs typeface="Tahoma" pitchFamily="2"/>
              </a:rPr>
              <a:t>Umění</a:t>
            </a:r>
            <a:r>
              <a:rPr lang="en-GB" sz="2000" b="0" i="1" u="none" strike="noStrike" baseline="0" dirty="0" smtClean="0">
                <a:ln>
                  <a:noFill/>
                </a:ln>
                <a:solidFill>
                  <a:srgbClr val="000000"/>
                </a:solidFill>
                <a:latin typeface="Times New Roman" pitchFamily="18"/>
                <a:ea typeface="MS Gothic" pitchFamily="2"/>
                <a:cs typeface="Tahoma" pitchFamily="2"/>
              </a:rPr>
              <a:t> </a:t>
            </a:r>
            <a:r>
              <a:rPr lang="en-GB" sz="2000" b="0" i="1" u="none" strike="noStrike" baseline="0" dirty="0" err="1">
                <a:ln>
                  <a:noFill/>
                </a:ln>
                <a:solidFill>
                  <a:srgbClr val="000000"/>
                </a:solidFill>
                <a:latin typeface="Times New Roman" pitchFamily="18"/>
                <a:ea typeface="MS Gothic" pitchFamily="2"/>
                <a:cs typeface="Tahoma" pitchFamily="2"/>
              </a:rPr>
              <a:t>překladu</a:t>
            </a:r>
            <a:r>
              <a:rPr lang="en-GB" sz="2000" b="0" i="1" u="none" strike="noStrike" baseline="0" dirty="0">
                <a:ln>
                  <a:noFill/>
                </a:ln>
                <a:solidFill>
                  <a:srgbClr val="000000"/>
                </a:solidFill>
                <a:latin typeface="Times New Roman" pitchFamily="18"/>
                <a:ea typeface="MS Gothic" pitchFamily="2"/>
                <a:cs typeface="Tahoma" pitchFamily="2"/>
              </a:rPr>
              <a:t>, </a:t>
            </a:r>
            <a:r>
              <a:rPr lang="en-GB" sz="2000" b="0" i="1" u="none" strike="noStrike" baseline="0" dirty="0" err="1">
                <a:ln>
                  <a:noFill/>
                </a:ln>
                <a:solidFill>
                  <a:srgbClr val="000000"/>
                </a:solidFill>
                <a:latin typeface="Times New Roman" pitchFamily="18"/>
                <a:ea typeface="MS Gothic" pitchFamily="2"/>
                <a:cs typeface="Tahoma" pitchFamily="2"/>
              </a:rPr>
              <a:t>Praha</a:t>
            </a:r>
            <a:r>
              <a:rPr lang="en-GB" sz="2000" b="0" i="1" u="none" strike="noStrike" baseline="0" dirty="0">
                <a:ln>
                  <a:noFill/>
                </a:ln>
                <a:solidFill>
                  <a:srgbClr val="000000"/>
                </a:solidFill>
                <a:latin typeface="Times New Roman" pitchFamily="18"/>
                <a:ea typeface="MS Gothic" pitchFamily="2"/>
                <a:cs typeface="Tahoma" pitchFamily="2"/>
              </a:rPr>
              <a:t>, </a:t>
            </a:r>
            <a:r>
              <a:rPr lang="en-GB" sz="2000" b="0" i="1" u="none" strike="noStrike" baseline="0" dirty="0" err="1">
                <a:ln>
                  <a:noFill/>
                </a:ln>
                <a:solidFill>
                  <a:srgbClr val="000000"/>
                </a:solidFill>
                <a:latin typeface="Times New Roman" pitchFamily="18"/>
                <a:ea typeface="MS Gothic" pitchFamily="2"/>
                <a:cs typeface="Tahoma" pitchFamily="2"/>
              </a:rPr>
              <a:t>Československý</a:t>
            </a:r>
            <a:r>
              <a:rPr lang="en-GB" sz="2000" b="0" i="1" u="none" strike="noStrike" baseline="0" dirty="0">
                <a:ln>
                  <a:noFill/>
                </a:ln>
                <a:solidFill>
                  <a:srgbClr val="000000"/>
                </a:solidFill>
                <a:latin typeface="Times New Roman" pitchFamily="18"/>
                <a:ea typeface="MS Gothic" pitchFamily="2"/>
                <a:cs typeface="Tahoma" pitchFamily="2"/>
              </a:rPr>
              <a:t> </a:t>
            </a:r>
            <a:r>
              <a:rPr lang="en-GB" sz="2000" b="0" i="1" u="none" strike="noStrike" baseline="0" dirty="0" err="1">
                <a:ln>
                  <a:noFill/>
                </a:ln>
                <a:solidFill>
                  <a:srgbClr val="000000"/>
                </a:solidFill>
                <a:latin typeface="Times New Roman" pitchFamily="18"/>
                <a:ea typeface="MS Gothic" pitchFamily="2"/>
                <a:cs typeface="Tahoma" pitchFamily="2"/>
              </a:rPr>
              <a:t>spisovatel</a:t>
            </a:r>
            <a:r>
              <a:rPr lang="en-GB" sz="2000" b="0" i="1" u="none" strike="noStrike" baseline="0" dirty="0">
                <a:ln>
                  <a:noFill/>
                </a:ln>
                <a:solidFill>
                  <a:srgbClr val="000000"/>
                </a:solidFill>
                <a:latin typeface="Times New Roman" pitchFamily="18"/>
                <a:ea typeface="MS Gothic" pitchFamily="2"/>
                <a:cs typeface="Tahoma" pitchFamily="2"/>
              </a:rPr>
              <a:t>, 1963</a:t>
            </a:r>
          </a:p>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2000" b="0" i="1" u="none" strike="noStrike" baseline="0" dirty="0">
              <a:ln>
                <a:noFill/>
              </a:ln>
              <a:solidFill>
                <a:srgbClr val="000000"/>
              </a:solidFill>
              <a:latin typeface="Times New Roman" pitchFamily="18"/>
              <a:ea typeface="MS Gothic" pitchFamily="2"/>
              <a:cs typeface="Tahoma" pitchFamily="2"/>
            </a:endParaRPr>
          </a:p>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b="0" i="1" u="none" strike="noStrike" baseline="0" dirty="0">
                <a:ln>
                  <a:noFill/>
                </a:ln>
                <a:solidFill>
                  <a:srgbClr val="000000"/>
                </a:solidFill>
                <a:latin typeface="Times New Roman" pitchFamily="18"/>
                <a:ea typeface="MS Gothic" pitchFamily="2"/>
                <a:cs typeface="Tahoma" pitchFamily="2"/>
              </a:rPr>
              <a:t>Die </a:t>
            </a:r>
            <a:r>
              <a:rPr lang="en-GB" sz="2000" b="0" i="1" u="none" strike="noStrike" baseline="0" dirty="0" err="1">
                <a:ln>
                  <a:noFill/>
                </a:ln>
                <a:solidFill>
                  <a:srgbClr val="000000"/>
                </a:solidFill>
                <a:latin typeface="Times New Roman" pitchFamily="18"/>
                <a:ea typeface="MS Gothic" pitchFamily="2"/>
                <a:cs typeface="Tahoma" pitchFamily="2"/>
              </a:rPr>
              <a:t>literarische</a:t>
            </a:r>
            <a:r>
              <a:rPr lang="en-GB" sz="2000" b="0" i="1" u="none" strike="noStrike" baseline="0" dirty="0">
                <a:ln>
                  <a:noFill/>
                </a:ln>
                <a:solidFill>
                  <a:srgbClr val="000000"/>
                </a:solidFill>
                <a:latin typeface="Times New Roman" pitchFamily="18"/>
                <a:ea typeface="MS Gothic" pitchFamily="2"/>
                <a:cs typeface="Tahoma" pitchFamily="2"/>
              </a:rPr>
              <a:t> </a:t>
            </a:r>
            <a:r>
              <a:rPr lang="en-GB" sz="2000" b="0" i="1" u="none" strike="noStrike" baseline="0" dirty="0" err="1">
                <a:ln>
                  <a:noFill/>
                </a:ln>
                <a:solidFill>
                  <a:srgbClr val="000000"/>
                </a:solidFill>
                <a:latin typeface="Times New Roman" pitchFamily="18"/>
                <a:ea typeface="MS Gothic" pitchFamily="2"/>
                <a:cs typeface="Tahoma" pitchFamily="2"/>
              </a:rPr>
              <a:t>Übersetzung</a:t>
            </a:r>
            <a:r>
              <a:rPr lang="en-GB" sz="2000" b="0" i="0" u="none" strike="noStrike" baseline="0" dirty="0">
                <a:ln>
                  <a:noFill/>
                </a:ln>
                <a:solidFill>
                  <a:srgbClr val="000000"/>
                </a:solidFill>
                <a:latin typeface="Times New Roman" pitchFamily="18"/>
                <a:ea typeface="MS Gothic" pitchFamily="2"/>
                <a:cs typeface="Tahoma" pitchFamily="2"/>
              </a:rPr>
              <a:t>, Frankfurt, </a:t>
            </a:r>
            <a:r>
              <a:rPr lang="en-GB" sz="2000" b="0" i="0" u="none" strike="noStrike" baseline="0" dirty="0" err="1">
                <a:ln>
                  <a:noFill/>
                </a:ln>
                <a:solidFill>
                  <a:srgbClr val="000000"/>
                </a:solidFill>
                <a:latin typeface="Times New Roman" pitchFamily="18"/>
                <a:ea typeface="MS Gothic" pitchFamily="2"/>
                <a:cs typeface="Tahoma" pitchFamily="2"/>
              </a:rPr>
              <a:t>Athenäum</a:t>
            </a:r>
            <a:r>
              <a:rPr lang="en-GB" sz="2000" b="0" i="0" u="none" strike="noStrike" baseline="0" dirty="0">
                <a:ln>
                  <a:noFill/>
                </a:ln>
                <a:solidFill>
                  <a:srgbClr val="000000"/>
                </a:solidFill>
                <a:latin typeface="Times New Roman" pitchFamily="18"/>
                <a:ea typeface="MS Gothic" pitchFamily="2"/>
                <a:cs typeface="Tahoma" pitchFamily="2"/>
              </a:rPr>
              <a:t>, 1969</a:t>
            </a:r>
          </a:p>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2000" b="0" i="0" u="none" strike="noStrike" baseline="0" dirty="0">
              <a:ln>
                <a:noFill/>
              </a:ln>
              <a:solidFill>
                <a:srgbClr val="000000"/>
              </a:solidFill>
              <a:latin typeface="Times New Roman" pitchFamily="18"/>
              <a:ea typeface="MS Gothic" pitchFamily="2"/>
              <a:cs typeface="Tahoma" pitchFamily="2"/>
            </a:endParaRPr>
          </a:p>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b="0" i="1" u="none" strike="noStrike" baseline="0" dirty="0" err="1">
                <a:ln>
                  <a:noFill/>
                </a:ln>
                <a:solidFill>
                  <a:srgbClr val="000000"/>
                </a:solidFill>
                <a:latin typeface="Times New Roman" pitchFamily="18"/>
                <a:ea typeface="MS Gothic" pitchFamily="2"/>
                <a:cs typeface="Tahoma" pitchFamily="2"/>
              </a:rPr>
              <a:t>Искусство</a:t>
            </a:r>
            <a:r>
              <a:rPr lang="en-GB" sz="2000" b="0" i="1" u="none" strike="noStrike" baseline="0" dirty="0">
                <a:ln>
                  <a:noFill/>
                </a:ln>
                <a:solidFill>
                  <a:srgbClr val="000000"/>
                </a:solidFill>
                <a:latin typeface="Times New Roman" pitchFamily="18"/>
                <a:ea typeface="MS Gothic" pitchFamily="2"/>
                <a:cs typeface="Tahoma" pitchFamily="2"/>
              </a:rPr>
              <a:t> </a:t>
            </a:r>
            <a:r>
              <a:rPr lang="en-GB" sz="2000" b="0" i="1" u="none" strike="noStrike" baseline="0" dirty="0" err="1">
                <a:ln>
                  <a:noFill/>
                </a:ln>
                <a:solidFill>
                  <a:srgbClr val="000000"/>
                </a:solidFill>
                <a:latin typeface="Times New Roman" pitchFamily="18"/>
                <a:ea typeface="MS Gothic" pitchFamily="2"/>
                <a:cs typeface="Tahoma" pitchFamily="2"/>
              </a:rPr>
              <a:t>перевода</a:t>
            </a:r>
            <a:r>
              <a:rPr lang="en-GB" sz="2000" b="0" i="0" u="none" strike="noStrike" baseline="0" dirty="0">
                <a:ln>
                  <a:noFill/>
                </a:ln>
                <a:solidFill>
                  <a:srgbClr val="000000"/>
                </a:solidFill>
                <a:latin typeface="Times New Roman" pitchFamily="18"/>
                <a:ea typeface="MS Gothic" pitchFamily="2"/>
                <a:cs typeface="Tahoma" pitchFamily="2"/>
              </a:rPr>
              <a:t>, </a:t>
            </a:r>
            <a:r>
              <a:rPr lang="en-GB" sz="2000" b="0" i="0" u="none" strike="noStrike" baseline="0" dirty="0" err="1">
                <a:ln>
                  <a:noFill/>
                </a:ln>
                <a:solidFill>
                  <a:srgbClr val="000000"/>
                </a:solidFill>
                <a:latin typeface="Times New Roman" pitchFamily="18"/>
                <a:ea typeface="MS Gothic" pitchFamily="2"/>
                <a:cs typeface="Tahoma" pitchFamily="2"/>
              </a:rPr>
              <a:t>Москва</a:t>
            </a:r>
            <a:r>
              <a:rPr lang="en-GB" sz="2000" b="0" i="0" u="none" strike="noStrike" baseline="0" dirty="0">
                <a:ln>
                  <a:noFill/>
                </a:ln>
                <a:solidFill>
                  <a:srgbClr val="000000"/>
                </a:solidFill>
                <a:latin typeface="Times New Roman" pitchFamily="18"/>
                <a:ea typeface="MS Gothic" pitchFamily="2"/>
                <a:cs typeface="Tahoma" pitchFamily="2"/>
              </a:rPr>
              <a:t>, </a:t>
            </a:r>
            <a:r>
              <a:rPr lang="en-GB" sz="2000" b="0" i="0" u="none" strike="noStrike" baseline="0" dirty="0" err="1">
                <a:ln>
                  <a:noFill/>
                </a:ln>
                <a:solidFill>
                  <a:srgbClr val="000000"/>
                </a:solidFill>
                <a:latin typeface="Times New Roman" pitchFamily="18"/>
                <a:ea typeface="MS Gothic" pitchFamily="2"/>
                <a:cs typeface="Tahoma" pitchFamily="2"/>
              </a:rPr>
              <a:t>Прогресс</a:t>
            </a:r>
            <a:r>
              <a:rPr lang="en-GB" sz="2000" b="0" i="0" u="none" strike="noStrike" baseline="0" dirty="0">
                <a:ln>
                  <a:noFill/>
                </a:ln>
                <a:solidFill>
                  <a:srgbClr val="000000"/>
                </a:solidFill>
                <a:latin typeface="Times New Roman" pitchFamily="18"/>
                <a:ea typeface="MS Gothic" pitchFamily="2"/>
                <a:cs typeface="Tahoma" pitchFamily="2"/>
              </a:rPr>
              <a:t>, 1974</a:t>
            </a:r>
          </a:p>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2000" b="0" i="0" u="none" strike="noStrike" baseline="0" dirty="0">
              <a:ln>
                <a:noFill/>
              </a:ln>
              <a:solidFill>
                <a:srgbClr val="000000"/>
              </a:solidFill>
              <a:latin typeface="Times New Roman" pitchFamily="18"/>
              <a:ea typeface="MS Gothic" pitchFamily="2"/>
              <a:cs typeface="Tahoma" pitchFamily="2"/>
            </a:endParaRPr>
          </a:p>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b="0" i="1" u="none" strike="noStrike" baseline="0" dirty="0" err="1">
                <a:ln>
                  <a:noFill/>
                </a:ln>
                <a:solidFill>
                  <a:srgbClr val="000000"/>
                </a:solidFill>
                <a:latin typeface="Times New Roman" pitchFamily="18"/>
                <a:ea typeface="MS Gothic" pitchFamily="2"/>
                <a:cs typeface="Tahoma" pitchFamily="2"/>
              </a:rPr>
              <a:t>Umění</a:t>
            </a:r>
            <a:r>
              <a:rPr lang="en-GB" sz="2000" b="0" i="1" u="none" strike="noStrike" baseline="0" dirty="0">
                <a:ln>
                  <a:noFill/>
                </a:ln>
                <a:solidFill>
                  <a:srgbClr val="000000"/>
                </a:solidFill>
                <a:latin typeface="Times New Roman" pitchFamily="18"/>
                <a:ea typeface="MS Gothic" pitchFamily="2"/>
                <a:cs typeface="Tahoma" pitchFamily="2"/>
              </a:rPr>
              <a:t> </a:t>
            </a:r>
            <a:r>
              <a:rPr lang="en-GB" sz="2000" b="0" i="1" u="none" strike="noStrike" baseline="0" dirty="0" err="1">
                <a:ln>
                  <a:noFill/>
                </a:ln>
                <a:solidFill>
                  <a:srgbClr val="000000"/>
                </a:solidFill>
                <a:latin typeface="Times New Roman" pitchFamily="18"/>
                <a:ea typeface="MS Gothic" pitchFamily="2"/>
                <a:cs typeface="Tahoma" pitchFamily="2"/>
              </a:rPr>
              <a:t>překladu</a:t>
            </a:r>
            <a:r>
              <a:rPr lang="en-GB" sz="2000" b="0" i="1" u="none" strike="noStrike" baseline="0" dirty="0">
                <a:ln>
                  <a:noFill/>
                </a:ln>
                <a:solidFill>
                  <a:srgbClr val="000000"/>
                </a:solidFill>
                <a:latin typeface="Times New Roman" pitchFamily="18"/>
                <a:ea typeface="MS Gothic" pitchFamily="2"/>
                <a:cs typeface="Tahoma" pitchFamily="2"/>
              </a:rPr>
              <a:t>, </a:t>
            </a:r>
            <a:r>
              <a:rPr lang="en-GB" sz="2000" b="0" i="0" u="none" strike="noStrike" baseline="0" dirty="0" err="1">
                <a:ln>
                  <a:noFill/>
                </a:ln>
                <a:solidFill>
                  <a:srgbClr val="000000"/>
                </a:solidFill>
                <a:latin typeface="Times New Roman" pitchFamily="18"/>
                <a:ea typeface="MS Gothic" pitchFamily="2"/>
                <a:cs typeface="Tahoma" pitchFamily="2"/>
              </a:rPr>
              <a:t>Praha</a:t>
            </a:r>
            <a:r>
              <a:rPr lang="en-GB" sz="2000" b="0" i="0" u="none" strike="noStrike" baseline="0" dirty="0">
                <a:ln>
                  <a:noFill/>
                </a:ln>
                <a:solidFill>
                  <a:srgbClr val="000000"/>
                </a:solidFill>
                <a:latin typeface="Times New Roman" pitchFamily="18"/>
                <a:ea typeface="MS Gothic" pitchFamily="2"/>
                <a:cs typeface="Tahoma" pitchFamily="2"/>
              </a:rPr>
              <a:t>, </a:t>
            </a:r>
            <a:r>
              <a:rPr lang="en-GB" sz="2000" b="0" i="0" u="none" strike="noStrike" baseline="0" dirty="0" err="1">
                <a:ln>
                  <a:noFill/>
                </a:ln>
                <a:solidFill>
                  <a:srgbClr val="000000"/>
                </a:solidFill>
                <a:latin typeface="Times New Roman" pitchFamily="18"/>
                <a:ea typeface="MS Gothic" pitchFamily="2"/>
                <a:cs typeface="Tahoma" pitchFamily="2"/>
              </a:rPr>
              <a:t>Železný</a:t>
            </a:r>
            <a:r>
              <a:rPr lang="en-GB" sz="2000" b="0" i="0" u="none" strike="noStrike" baseline="0" dirty="0">
                <a:ln>
                  <a:noFill/>
                </a:ln>
                <a:solidFill>
                  <a:srgbClr val="000000"/>
                </a:solidFill>
                <a:latin typeface="Times New Roman" pitchFamily="18"/>
                <a:ea typeface="MS Gothic" pitchFamily="2"/>
                <a:cs typeface="Tahoma" pitchFamily="2"/>
              </a:rPr>
              <a:t>, 1983, 1998</a:t>
            </a:r>
          </a:p>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2000" b="0" i="0" u="none" strike="noStrike" baseline="0" dirty="0">
              <a:ln>
                <a:noFill/>
              </a:ln>
              <a:solidFill>
                <a:srgbClr val="000000"/>
              </a:solidFill>
              <a:latin typeface="Times New Roman" pitchFamily="18"/>
              <a:ea typeface="MS Gothic" pitchFamily="2"/>
              <a:cs typeface="Tahoma" pitchFamily="2"/>
            </a:endParaRPr>
          </a:p>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b="0" i="1" u="none" strike="noStrike" baseline="0" dirty="0">
                <a:ln>
                  <a:noFill/>
                </a:ln>
                <a:solidFill>
                  <a:srgbClr val="000000"/>
                </a:solidFill>
                <a:latin typeface="Times New Roman" pitchFamily="18"/>
                <a:ea typeface="MS Gothic" pitchFamily="2"/>
                <a:cs typeface="Tahoma" pitchFamily="2"/>
              </a:rPr>
              <a:t>The Art of Translation</a:t>
            </a:r>
            <a:r>
              <a:rPr lang="en-GB" sz="2000" b="0" i="0" u="none" strike="noStrike" baseline="0" dirty="0">
                <a:ln>
                  <a:noFill/>
                </a:ln>
                <a:solidFill>
                  <a:srgbClr val="000000"/>
                </a:solidFill>
                <a:latin typeface="Times New Roman" pitchFamily="18"/>
                <a:ea typeface="MS Gothic" pitchFamily="2"/>
                <a:cs typeface="Tahoma" pitchFamily="2"/>
              </a:rPr>
              <a:t>, Amsterdam, John </a:t>
            </a:r>
            <a:r>
              <a:rPr lang="en-GB" sz="2000" b="0" i="0" u="none" strike="noStrike" baseline="0" dirty="0" err="1">
                <a:ln>
                  <a:noFill/>
                </a:ln>
                <a:solidFill>
                  <a:srgbClr val="000000"/>
                </a:solidFill>
                <a:latin typeface="Times New Roman" pitchFamily="18"/>
                <a:ea typeface="MS Gothic" pitchFamily="2"/>
                <a:cs typeface="Tahoma" pitchFamily="2"/>
              </a:rPr>
              <a:t>Benjamins</a:t>
            </a:r>
            <a:r>
              <a:rPr lang="en-GB" sz="2000" b="0" i="0" u="none" strike="noStrike" baseline="0" dirty="0">
                <a:ln>
                  <a:noFill/>
                </a:ln>
                <a:solidFill>
                  <a:srgbClr val="000000"/>
                </a:solidFill>
                <a:latin typeface="Times New Roman" pitchFamily="18"/>
                <a:ea typeface="MS Gothic" pitchFamily="2"/>
                <a:cs typeface="Tahoma" pitchFamily="2"/>
              </a:rPr>
              <a:t>, </a:t>
            </a:r>
            <a:r>
              <a:rPr lang="en-GB" sz="2000" b="0" i="0" u="none" strike="noStrike" baseline="0" dirty="0" smtClean="0">
                <a:ln>
                  <a:noFill/>
                </a:ln>
                <a:solidFill>
                  <a:srgbClr val="000000"/>
                </a:solidFill>
                <a:latin typeface="Times New Roman" pitchFamily="18"/>
                <a:ea typeface="MS Gothic" pitchFamily="2"/>
                <a:cs typeface="Tahoma" pitchFamily="2"/>
              </a:rPr>
              <a:t>2011</a:t>
            </a:r>
            <a:endParaRPr lang="en-GB" sz="2400" b="0" i="0" u="none" strike="noStrike" baseline="0" dirty="0">
              <a:ln>
                <a:noFill/>
              </a:ln>
              <a:solidFill>
                <a:srgbClr val="000000"/>
              </a:solidFill>
              <a:latin typeface="Verdana" pitchFamily="34"/>
              <a:ea typeface="MS Gothic" pitchFamily="2"/>
              <a:cs typeface="Tahoma" pitchFamily="2"/>
            </a:endParaRPr>
          </a:p>
        </p:txBody>
      </p:sp>
    </p:spTree>
  </p:cSld>
  <p:clrMapOvr>
    <a:masterClrMapping/>
  </p:clrMapOvr>
  <p:transition>
    <p:pull dir="r"/>
  </p:transition>
  <p:timing>
    <p:tnLst>
      <p:par>
        <p:cTn id="1" dur="indefinite" restart="never" nodeType="tmRoot"/>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name="page50">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pPr lvl="0"/>
            <a:r>
              <a:rPr lang="en-GB" smtClean="0"/>
              <a:t>InterCorp Workshop  září 2013   patrickcorness.wordpress.com</a:t>
            </a:r>
            <a:endParaRPr lang="en-GB"/>
          </a:p>
        </p:txBody>
      </p:sp>
      <p:sp>
        <p:nvSpPr>
          <p:cNvPr id="2" name="Title 1"/>
          <p:cNvSpPr txBox="1">
            <a:spLocks noGrp="1"/>
          </p:cNvSpPr>
          <p:nvPr>
            <p:ph type="title" idx="4294967295"/>
          </p:nvPr>
        </p:nvSpPr>
        <p:spPr>
          <a:xfrm>
            <a:off x="185159" y="341735"/>
            <a:ext cx="8576704" cy="648512"/>
          </a:xfrm>
        </p:spPr>
        <p:txBody>
          <a:bodyPr wrap="square" anchorCtr="0">
            <a:spAutoFit/>
          </a:bodyPr>
          <a:lstStyle/>
          <a:p>
            <a:pPr lvl="0"/>
            <a:r>
              <a:rPr lang="en-GB" sz="2000" dirty="0" err="1"/>
              <a:t>vyhledávání</a:t>
            </a:r>
            <a:r>
              <a:rPr lang="en-GB" sz="2000" dirty="0"/>
              <a:t> a </a:t>
            </a:r>
            <a:r>
              <a:rPr lang="en-GB" sz="2000" dirty="0" err="1"/>
              <a:t>čtyřjazyčný</a:t>
            </a:r>
            <a:r>
              <a:rPr lang="en-GB" sz="2000" dirty="0"/>
              <a:t> </a:t>
            </a:r>
            <a:r>
              <a:rPr lang="en-GB" sz="2000" dirty="0" err="1"/>
              <a:t>výstup</a:t>
            </a:r>
            <a:r>
              <a:rPr lang="en-GB" sz="2000" dirty="0"/>
              <a:t> </a:t>
            </a:r>
            <a:r>
              <a:rPr lang="cs-CZ" sz="2000" dirty="0" smtClean="0"/>
              <a:t/>
            </a:r>
            <a:br>
              <a:rPr lang="cs-CZ" sz="2000" dirty="0" smtClean="0"/>
            </a:br>
            <a:r>
              <a:rPr lang="cs-CZ" sz="1600" dirty="0" smtClean="0"/>
              <a:t>materiály </a:t>
            </a:r>
            <a:r>
              <a:rPr lang="cs-CZ" sz="1600" dirty="0"/>
              <a:t>pro </a:t>
            </a:r>
            <a:r>
              <a:rPr lang="en-GB" sz="1600" dirty="0" err="1"/>
              <a:t>versologický</a:t>
            </a:r>
            <a:r>
              <a:rPr lang="en-GB" sz="1600" dirty="0"/>
              <a:t> </a:t>
            </a:r>
            <a:r>
              <a:rPr lang="en-GB" sz="1600" dirty="0" err="1"/>
              <a:t>glosář</a:t>
            </a:r>
            <a:r>
              <a:rPr lang="en-GB" sz="1600" dirty="0"/>
              <a:t>: </a:t>
            </a:r>
            <a:r>
              <a:rPr lang="en-GB" sz="1600" i="1" dirty="0" err="1" smtClean="0"/>
              <a:t>rým</a:t>
            </a:r>
            <a:endParaRPr lang="en-GB" sz="3600" dirty="0"/>
          </a:p>
        </p:txBody>
      </p:sp>
      <p:graphicFrame>
        <p:nvGraphicFramePr>
          <p:cNvPr id="4" name="Table 3"/>
          <p:cNvGraphicFramePr>
            <a:graphicFrameLocks noGrp="1"/>
          </p:cNvGraphicFramePr>
          <p:nvPr>
            <p:extLst>
              <p:ext uri="{D42A27DB-BD31-4B8C-83A1-F6EECF244321}">
                <p14:modId xmlns:p14="http://schemas.microsoft.com/office/powerpoint/2010/main" val="671616867"/>
              </p:ext>
            </p:extLst>
          </p:nvPr>
        </p:nvGraphicFramePr>
        <p:xfrm>
          <a:off x="171511" y="1248415"/>
          <a:ext cx="8819640" cy="4598280"/>
        </p:xfrm>
        <a:graphic>
          <a:graphicData uri="http://schemas.openxmlformats.org/drawingml/2006/table">
            <a:tbl>
              <a:tblPr firstRow="1" bandRow="1"/>
              <a:tblGrid>
                <a:gridCol w="2203560"/>
                <a:gridCol w="2203560"/>
                <a:gridCol w="2203560"/>
                <a:gridCol w="2208960"/>
              </a:tblGrid>
              <a:tr h="31644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dirty="0">
                          <a:ln>
                            <a:noFill/>
                          </a:ln>
                          <a:solidFill>
                            <a:srgbClr val="000000"/>
                          </a:solidFill>
                          <a:latin typeface="Times" pitchFamily="18"/>
                          <a:ea typeface="Arial Unicode MS" pitchFamily="34"/>
                          <a:cs typeface="Times New Roman" pitchFamily="18"/>
                        </a:rPr>
                        <a:t>rýmový tvar</a:t>
                      </a:r>
                    </a:p>
                  </a:txBody>
                  <a:tcPr/>
                </a:tc>
                <a:tc>
                  <a:txBody>
                    <a:bodyPr/>
                    <a:lstStyle/>
                    <a:p>
                      <a:pPr marL="0" marR="0" indent="0" algn="l" rtl="0" hangingPunct="0">
                        <a:lnSpc>
                          <a:spcPct val="100000"/>
                        </a:lnSpc>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2400" b="0" i="0" u="none" strike="noStrike" baseline="0">
                        <a:ln>
                          <a:noFill/>
                        </a:ln>
                        <a:solidFill>
                          <a:srgbClr val="000000"/>
                        </a:solidFill>
                        <a:latin typeface="Times" pitchFamily="18"/>
                        <a:ea typeface="MS Gothic" pitchFamily="2"/>
                        <a:cs typeface="Tahoma" pitchFamily="2"/>
                      </a:endParaRPr>
                    </a:p>
                  </a:txBody>
                  <a:tcPr/>
                </a:tc>
                <a:tc>
                  <a:txBody>
                    <a:bodyPr/>
                    <a:lstStyle/>
                    <a:p>
                      <a:pPr marL="0" marR="0" indent="0" algn="l" rtl="0" hangingPunct="0">
                        <a:lnSpc>
                          <a:spcPct val="100000"/>
                        </a:lnSpc>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2400" b="0" i="0" u="none" strike="noStrike" baseline="0">
                        <a:ln>
                          <a:noFill/>
                        </a:ln>
                        <a:solidFill>
                          <a:srgbClr val="000000"/>
                        </a:solidFill>
                        <a:latin typeface="Times" pitchFamily="18"/>
                        <a:ea typeface="MS Gothic" pitchFamily="2"/>
                        <a:cs typeface="Tahoma" pitchFamily="2"/>
                      </a:endParaRP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ru-RU" sz="1200" b="0" i="0" u="none" strike="noStrike" baseline="0">
                          <a:ln>
                            <a:noFill/>
                          </a:ln>
                          <a:solidFill>
                            <a:srgbClr val="993300"/>
                          </a:solidFill>
                          <a:latin typeface="Times New Roman Cyr" pitchFamily="18"/>
                          <a:ea typeface="Arial Unicode MS" pitchFamily="34"/>
                          <a:cs typeface="Times New Roman Cyr" pitchFamily="18"/>
                        </a:rPr>
                        <a:t>приемы рифмовки</a:t>
                      </a:r>
                    </a:p>
                  </a:txBody>
                  <a:tcPr/>
                </a:tc>
              </a:tr>
              <a:tr h="31644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pitchFamily="18"/>
                          <a:ea typeface="Arial Unicode MS" pitchFamily="34"/>
                          <a:cs typeface="Times New Roman" pitchFamily="18"/>
                        </a:rPr>
                        <a:t>rýmový typ</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00FF"/>
                          </a:solidFill>
                          <a:latin typeface="Times" pitchFamily="18"/>
                          <a:ea typeface="Arial Unicode MS" pitchFamily="34"/>
                          <a:cs typeface="Times New Roman" pitchFamily="18"/>
                        </a:rPr>
                        <a:t>rhyme scheme, type of rhyme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pitchFamily="18"/>
                          <a:ea typeface="Arial Unicode MS" pitchFamily="34"/>
                          <a:cs typeface="Times New Roman" pitchFamily="18"/>
                        </a:rPr>
                        <a:t>Reimtyp</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ru-RU" sz="1200" b="0" i="0" u="none" strike="noStrike" baseline="0">
                          <a:ln>
                            <a:noFill/>
                          </a:ln>
                          <a:solidFill>
                            <a:srgbClr val="993300"/>
                          </a:solidFill>
                          <a:latin typeface="Times New Roman Cyr" pitchFamily="18"/>
                          <a:ea typeface="Arial Unicode MS" pitchFamily="34"/>
                          <a:cs typeface="Times New Roman Cyr" pitchFamily="18"/>
                        </a:rPr>
                        <a:t>рифмы</a:t>
                      </a:r>
                      <a:r>
                        <a:rPr lang="cs-CZ" sz="1200" b="0" i="0" u="none" strike="noStrike" baseline="0">
                          <a:ln>
                            <a:noFill/>
                          </a:ln>
                          <a:solidFill>
                            <a:srgbClr val="993300"/>
                          </a:solidFill>
                          <a:latin typeface="Times" pitchFamily="18"/>
                          <a:ea typeface="Arial Unicode MS" pitchFamily="34"/>
                          <a:cs typeface="Times New Roman" pitchFamily="18"/>
                        </a:rPr>
                        <a:t>, </a:t>
                      </a:r>
                      <a:r>
                        <a:rPr lang="ru-RU" sz="1200" b="0" i="0" u="none" strike="noStrike" baseline="0">
                          <a:ln>
                            <a:noFill/>
                          </a:ln>
                          <a:solidFill>
                            <a:srgbClr val="993300"/>
                          </a:solidFill>
                          <a:latin typeface="Times New Roman Cyr" pitchFamily="18"/>
                          <a:ea typeface="Arial Unicode MS" pitchFamily="34"/>
                          <a:cs typeface="Times New Roman Cyr" pitchFamily="18"/>
                        </a:rPr>
                        <a:t>типом рифмы</a:t>
                      </a:r>
                    </a:p>
                  </a:txBody>
                  <a:tcPr/>
                </a:tc>
              </a:tr>
              <a:tr h="31644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pitchFamily="18"/>
                          <a:ea typeface="Arial Unicode MS" pitchFamily="34"/>
                          <a:cs typeface="Times New Roman" pitchFamily="18"/>
                        </a:rPr>
                        <a:t>rýmující se slabika</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200" b="0" i="0" u="none" strike="noStrike" baseline="0">
                          <a:ln>
                            <a:noFill/>
                          </a:ln>
                          <a:solidFill>
                            <a:srgbClr val="0000FF"/>
                          </a:solidFill>
                          <a:latin typeface="Times" pitchFamily="18"/>
                          <a:ea typeface="Arial Unicode MS" pitchFamily="34"/>
                          <a:cs typeface="Times New Roman" pitchFamily="18"/>
                        </a:rPr>
                        <a:t>rhyming component</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pitchFamily="18"/>
                          <a:ea typeface="Arial Unicode MS" pitchFamily="34"/>
                          <a:cs typeface="Times New Roman" pitchFamily="18"/>
                        </a:rPr>
                        <a:t>reimender Teil</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ru-RU" sz="1200" b="0" i="0" u="none" strike="noStrike" baseline="0">
                          <a:ln>
                            <a:noFill/>
                          </a:ln>
                          <a:solidFill>
                            <a:srgbClr val="993300"/>
                          </a:solidFill>
                          <a:latin typeface="Times New Roman Cyr" pitchFamily="18"/>
                          <a:ea typeface="Arial Unicode MS" pitchFamily="34"/>
                          <a:cs typeface="Times New Roman Cyr" pitchFamily="18"/>
                        </a:rPr>
                        <a:t>рифмующейся частью</a:t>
                      </a:r>
                    </a:p>
                  </a:txBody>
                  <a:tcPr/>
                </a:tc>
              </a:tr>
              <a:tr h="36504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pitchFamily="18"/>
                          <a:ea typeface="Arial Unicode MS" pitchFamily="34"/>
                          <a:cs typeface="Times New Roman" pitchFamily="18"/>
                        </a:rPr>
                        <a:t>rýmující se souhlásky</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200" b="0" i="0" u="none" strike="noStrike" baseline="0">
                          <a:ln>
                            <a:noFill/>
                          </a:ln>
                          <a:solidFill>
                            <a:srgbClr val="0000FF"/>
                          </a:solidFill>
                          <a:latin typeface="Times" pitchFamily="18"/>
                          <a:ea typeface="Arial Unicode MS" pitchFamily="34"/>
                          <a:cs typeface="Times New Roman" pitchFamily="18"/>
                        </a:rPr>
                        <a:t>rhyming consonants</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pitchFamily="18"/>
                          <a:ea typeface="Arial Unicode MS" pitchFamily="34"/>
                          <a:cs typeface="Times New Roman" pitchFamily="18"/>
                        </a:rPr>
                        <a:t>sich reimenden Konsonanten</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ru-RU" sz="1200" b="0" i="0" u="none" strike="noStrike" baseline="0">
                          <a:ln>
                            <a:noFill/>
                          </a:ln>
                          <a:solidFill>
                            <a:srgbClr val="993300"/>
                          </a:solidFill>
                          <a:latin typeface="Times New Roman Cyr" pitchFamily="18"/>
                          <a:ea typeface="Arial Unicode MS" pitchFamily="34"/>
                          <a:cs typeface="Times New Roman Cyr" pitchFamily="18"/>
                        </a:rPr>
                        <a:t>рифмующихся согласных</a:t>
                      </a:r>
                    </a:p>
                  </a:txBody>
                  <a:tcPr/>
                </a:tc>
              </a:tr>
              <a:tr h="45360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New Roman CE" pitchFamily="18"/>
                          <a:ea typeface="Arial Unicode MS" pitchFamily="34"/>
                          <a:cs typeface="Times New Roman CE" pitchFamily="18"/>
                        </a:rPr>
                        <a:t>rýmy různé slabičné délky</a:t>
                      </a:r>
                    </a:p>
                  </a:txBody>
                  <a:tcPr/>
                </a:tc>
                <a:tc>
                  <a:txBody>
                    <a:bodyPr/>
                    <a:lstStyle/>
                    <a:p>
                      <a:pPr marL="0" marR="0" indent="0" algn="l" rtl="0" hangingPunct="0">
                        <a:lnSpc>
                          <a:spcPct val="100000"/>
                        </a:lnSpc>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2400" b="0" i="0" u="none" strike="noStrike" baseline="0">
                        <a:ln>
                          <a:noFill/>
                        </a:ln>
                        <a:solidFill>
                          <a:srgbClr val="000000"/>
                        </a:solidFill>
                        <a:latin typeface="Times" pitchFamily="18"/>
                        <a:ea typeface="MS Gothic" pitchFamily="2"/>
                        <a:cs typeface="Tahoma" pitchFamily="2"/>
                      </a:endParaRPr>
                    </a:p>
                  </a:txBody>
                  <a:tcPr/>
                </a:tc>
                <a:tc>
                  <a:txBody>
                    <a:bodyPr/>
                    <a:lstStyle/>
                    <a:p>
                      <a:pPr marL="0" marR="0" indent="0" algn="l" rtl="0" hangingPunct="0">
                        <a:lnSpc>
                          <a:spcPct val="100000"/>
                        </a:lnSpc>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2400" b="0" i="0" u="none" strike="noStrike" baseline="0">
                        <a:ln>
                          <a:noFill/>
                        </a:ln>
                        <a:solidFill>
                          <a:srgbClr val="000000"/>
                        </a:solidFill>
                        <a:latin typeface="Times" pitchFamily="18"/>
                        <a:ea typeface="MS Gothic" pitchFamily="2"/>
                        <a:cs typeface="Tahoma" pitchFamily="2"/>
                      </a:endParaRP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ru-RU"/>
                      </a:pPr>
                      <a:r>
                        <a:rPr lang="ru-RU" sz="1200" b="0" i="0" u="none" strike="noStrike" baseline="0">
                          <a:ln>
                            <a:noFill/>
                          </a:ln>
                          <a:solidFill>
                            <a:srgbClr val="993300"/>
                          </a:solidFill>
                          <a:latin typeface="Times New Roman Cyr" pitchFamily="18"/>
                          <a:ea typeface="Arial Unicode MS" pitchFamily="34"/>
                          <a:cs typeface="Times New Roman Cyr" pitchFamily="18"/>
                        </a:rPr>
                        <a:t>рифмы с разным числом слогов</a:t>
                      </a:r>
                    </a:p>
                  </a:txBody>
                  <a:tcPr/>
                </a:tc>
              </a:tr>
              <a:tr h="62244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pitchFamily="18"/>
                          <a:ea typeface="Arial Unicode MS" pitchFamily="34"/>
                          <a:cs typeface="Times New Roman" pitchFamily="18"/>
                        </a:rPr>
                        <a:t>rytmický tvar rýmu</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200" b="0" i="0" u="none" strike="noStrike" baseline="0">
                          <a:ln>
                            <a:noFill/>
                          </a:ln>
                          <a:solidFill>
                            <a:srgbClr val="0000FF"/>
                          </a:solidFill>
                          <a:latin typeface="Times" pitchFamily="18"/>
                          <a:ea typeface="Arial Unicode MS" pitchFamily="34"/>
                          <a:cs typeface="Times New Roman" pitchFamily="18"/>
                        </a:rPr>
                        <a:t>rhythmic form of the rhyme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pitchFamily="18"/>
                          <a:ea typeface="Arial Unicode MS" pitchFamily="34"/>
                          <a:cs typeface="Times New Roman" pitchFamily="18"/>
                        </a:rPr>
                        <a:t>rhythmische Form des Reims, rhythmische Gestalt des Reims</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ru-RU"/>
                      </a:pPr>
                      <a:r>
                        <a:rPr lang="ru-RU" sz="1200" b="0" i="0" u="none" strike="noStrike" baseline="0">
                          <a:ln>
                            <a:noFill/>
                          </a:ln>
                          <a:solidFill>
                            <a:srgbClr val="993300"/>
                          </a:solidFill>
                          <a:latin typeface="Times New Roman Cyr" pitchFamily="18"/>
                          <a:ea typeface="Arial Unicode MS" pitchFamily="34"/>
                          <a:cs typeface="Times New Roman Cyr" pitchFamily="18"/>
                        </a:rPr>
                        <a:t>Ритмическая форма рифмы</a:t>
                      </a:r>
                    </a:p>
                  </a:txBody>
                  <a:tcPr/>
                </a:tc>
              </a:tr>
              <a:tr h="63252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New Roman CE" pitchFamily="18"/>
                          <a:ea typeface="Arial Unicode MS" pitchFamily="34"/>
                          <a:cs typeface="Times New Roman CE" pitchFamily="18"/>
                        </a:rPr>
                        <a:t>řada stejných rýmů</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200" b="0" i="0" u="none" strike="noStrike" baseline="0">
                          <a:ln>
                            <a:noFill/>
                          </a:ln>
                          <a:solidFill>
                            <a:srgbClr val="0000FF"/>
                          </a:solidFill>
                          <a:latin typeface="Times" pitchFamily="18"/>
                          <a:ea typeface="Arial Unicode MS" pitchFamily="34"/>
                          <a:cs typeface="Times New Roman" pitchFamily="18"/>
                        </a:rPr>
                        <a:t>Repetitive rhymes, identical rhymes, return to the same rhymes</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pitchFamily="18"/>
                          <a:ea typeface="Arial Unicode MS" pitchFamily="34"/>
                          <a:cs typeface="Times New Roman" pitchFamily="18"/>
                        </a:rPr>
                        <a:t>Reihe gleicher Reime, Reihe aufeinanderfolgender Reimpaare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ru-RU"/>
                      </a:pPr>
                      <a:r>
                        <a:rPr lang="ru-RU" sz="1200" b="0" i="0" u="none" strike="noStrike" baseline="0">
                          <a:ln>
                            <a:noFill/>
                          </a:ln>
                          <a:solidFill>
                            <a:srgbClr val="993300"/>
                          </a:solidFill>
                          <a:latin typeface="Times New Roman Cyr" pitchFamily="18"/>
                          <a:ea typeface="Arial Unicode MS" pitchFamily="34"/>
                          <a:cs typeface="Times New Roman Cyr" pitchFamily="18"/>
                        </a:rPr>
                        <a:t>многократная рифмовка</a:t>
                      </a:r>
                      <a:r>
                        <a:rPr lang="cs-CZ" sz="1200" b="0" i="0" u="none" strike="noStrike" baseline="0">
                          <a:ln>
                            <a:noFill/>
                          </a:ln>
                          <a:solidFill>
                            <a:srgbClr val="993300"/>
                          </a:solidFill>
                          <a:latin typeface="Times" pitchFamily="18"/>
                          <a:ea typeface="Arial Unicode MS" pitchFamily="34"/>
                          <a:cs typeface="Times New Roman" pitchFamily="18"/>
                        </a:rPr>
                        <a:t>, </a:t>
                      </a:r>
                      <a:r>
                        <a:rPr lang="ru-RU" sz="1200" b="0" i="0" u="none" strike="noStrike" baseline="0">
                          <a:ln>
                            <a:noFill/>
                          </a:ln>
                          <a:solidFill>
                            <a:srgbClr val="993300"/>
                          </a:solidFill>
                          <a:latin typeface="Times New Roman Cyr" pitchFamily="18"/>
                          <a:ea typeface="Arial Unicode MS" pitchFamily="34"/>
                          <a:cs typeface="Times New Roman Cyr" pitchFamily="18"/>
                        </a:rPr>
                        <a:t>ряды одинаковых рифм</a:t>
                      </a:r>
                      <a:r>
                        <a:rPr lang="cs-CZ" sz="1200" b="0" i="0" u="none" strike="noStrike" baseline="0">
                          <a:ln>
                            <a:noFill/>
                          </a:ln>
                          <a:solidFill>
                            <a:srgbClr val="993300"/>
                          </a:solidFill>
                          <a:latin typeface="Times" pitchFamily="18"/>
                          <a:ea typeface="Arial Unicode MS" pitchFamily="34"/>
                          <a:cs typeface="Times New Roman" pitchFamily="18"/>
                        </a:rPr>
                        <a:t>, </a:t>
                      </a:r>
                      <a:r>
                        <a:rPr lang="ru-RU" sz="1200" b="0" i="0" u="none" strike="noStrike" baseline="0">
                          <a:ln>
                            <a:noFill/>
                          </a:ln>
                          <a:solidFill>
                            <a:srgbClr val="993300"/>
                          </a:solidFill>
                          <a:latin typeface="Times New Roman Cyr" pitchFamily="18"/>
                          <a:ea typeface="Arial Unicode MS" pitchFamily="34"/>
                          <a:cs typeface="Times New Roman Cyr" pitchFamily="18"/>
                        </a:rPr>
                        <a:t>одинаковым рифмам</a:t>
                      </a:r>
                    </a:p>
                  </a:txBody>
                  <a:tcPr/>
                </a:tc>
              </a:tr>
              <a:tr h="44712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pitchFamily="18"/>
                          <a:ea typeface="Arial Unicode MS" pitchFamily="34"/>
                          <a:cs typeface="Times New Roman" pitchFamily="18"/>
                        </a:rPr>
                        <a:t>samohláskový komponent v rýmu</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FF"/>
                          </a:solidFill>
                          <a:latin typeface="Times" pitchFamily="18"/>
                          <a:ea typeface="Arial Unicode MS" pitchFamily="34"/>
                          <a:cs typeface="Times New Roman" pitchFamily="18"/>
                        </a:rPr>
                        <a:t>vocalic component of the rhyme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pitchFamily="18"/>
                          <a:ea typeface="Arial Unicode MS" pitchFamily="34"/>
                          <a:cs typeface="Times New Roman" pitchFamily="18"/>
                        </a:rPr>
                        <a:t>vokalische Komponente des Reims</a:t>
                      </a:r>
                    </a:p>
                  </a:txBody>
                  <a:tcPr/>
                </a:tc>
                <a:tc>
                  <a:txBody>
                    <a:bodyPr/>
                    <a:lstStyle/>
                    <a:p>
                      <a:pPr marL="0" marR="0" indent="0" algn="l" rtl="0" hangingPunct="0">
                        <a:lnSpc>
                          <a:spcPct val="100000"/>
                        </a:lnSpc>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2400" b="0" i="0" u="none" strike="noStrike" baseline="0">
                        <a:ln>
                          <a:noFill/>
                        </a:ln>
                        <a:solidFill>
                          <a:srgbClr val="000000"/>
                        </a:solidFill>
                        <a:latin typeface="Times" pitchFamily="18"/>
                        <a:ea typeface="MS Gothic" pitchFamily="2"/>
                        <a:cs typeface="Tahoma" pitchFamily="2"/>
                      </a:endParaRPr>
                    </a:p>
                  </a:txBody>
                  <a:tcPr/>
                </a:tc>
              </a:tr>
              <a:tr h="50904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pitchFamily="18"/>
                          <a:ea typeface="Arial Unicode MS" pitchFamily="34"/>
                          <a:cs typeface="Times New Roman" pitchFamily="18"/>
                        </a:rPr>
                        <a:t>samohláskový rým</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200" b="0" i="0" u="none" strike="noStrike" baseline="0">
                          <a:ln>
                            <a:noFill/>
                          </a:ln>
                          <a:solidFill>
                            <a:srgbClr val="0000FF"/>
                          </a:solidFill>
                          <a:latin typeface="Times" pitchFamily="18"/>
                          <a:ea typeface="Arial Unicode MS" pitchFamily="34"/>
                          <a:cs typeface="Times New Roman" pitchFamily="18"/>
                        </a:rPr>
                        <a:t>vocalic rhyme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pitchFamily="18"/>
                          <a:ea typeface="Arial Unicode MS" pitchFamily="34"/>
                          <a:cs typeface="Times New Roman" pitchFamily="18"/>
                        </a:rPr>
                        <a:t>vokalischer Reim</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ru-RU" sz="1200" b="0" i="0" u="none" strike="noStrike" baseline="0">
                          <a:ln>
                            <a:noFill/>
                          </a:ln>
                          <a:solidFill>
                            <a:srgbClr val="993300"/>
                          </a:solidFill>
                          <a:latin typeface="Times New Roman Cyr" pitchFamily="18"/>
                          <a:ea typeface="Arial Unicode MS" pitchFamily="34"/>
                          <a:cs typeface="Times New Roman Cyr" pitchFamily="18"/>
                        </a:rPr>
                        <a:t>где рифма строится на гласных</a:t>
                      </a:r>
                    </a:p>
                  </a:txBody>
                  <a:tcPr/>
                </a:tc>
              </a:tr>
              <a:tr h="45576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dirty="0">
                          <a:ln>
                            <a:noFill/>
                          </a:ln>
                          <a:solidFill>
                            <a:srgbClr val="000000"/>
                          </a:solidFill>
                          <a:latin typeface="Times New Roman CE" pitchFamily="18"/>
                          <a:ea typeface="Arial Unicode MS" pitchFamily="34"/>
                          <a:cs typeface="Times New Roman CE" pitchFamily="18"/>
                        </a:rPr>
                        <a:t>samohlásky, kterými se končí rým</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200" b="0" i="0" u="none" strike="noStrike" baseline="0">
                          <a:ln>
                            <a:noFill/>
                          </a:ln>
                          <a:solidFill>
                            <a:srgbClr val="0000FF"/>
                          </a:solidFill>
                          <a:latin typeface="Times" pitchFamily="18"/>
                          <a:ea typeface="Arial Unicode MS" pitchFamily="34"/>
                          <a:cs typeface="Times New Roman" pitchFamily="18"/>
                        </a:rPr>
                        <a:t>Vowels ending the rhyme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pitchFamily="18"/>
                          <a:ea typeface="Arial Unicode MS" pitchFamily="34"/>
                          <a:cs typeface="Times New Roman" pitchFamily="18"/>
                        </a:rPr>
                        <a:t>Vokale, mit denen ein Reim endet</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ru-RU"/>
                      </a:pPr>
                      <a:r>
                        <a:rPr lang="ru-RU" sz="1200" b="0" i="0" u="none" strike="noStrike" baseline="0" dirty="0">
                          <a:ln>
                            <a:noFill/>
                          </a:ln>
                          <a:solidFill>
                            <a:srgbClr val="993300"/>
                          </a:solidFill>
                          <a:latin typeface="Times New Roman Cyr" pitchFamily="18"/>
                          <a:ea typeface="Arial Unicode MS" pitchFamily="34"/>
                          <a:cs typeface="Times New Roman Cyr" pitchFamily="18"/>
                        </a:rPr>
                        <a:t>Гласные, на которые оканчивается рифма</a:t>
                      </a:r>
                    </a:p>
                  </a:txBody>
                  <a:tcPr/>
                </a:tc>
              </a:tr>
            </a:tbl>
          </a:graphicData>
        </a:graphic>
      </p:graphicFrame>
    </p:spTree>
  </p:cSld>
  <p:clrMapOvr>
    <a:masterClrMapping/>
  </p:clrMapOvr>
  <p:transition>
    <p:pull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name="page51">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pPr lvl="0"/>
            <a:r>
              <a:rPr lang="en-GB" smtClean="0"/>
              <a:t>InterCorp Workshop  září 2013   patrickcorness.wordpress.com</a:t>
            </a:r>
            <a:endParaRPr lang="en-GB"/>
          </a:p>
        </p:txBody>
      </p:sp>
      <p:sp>
        <p:nvSpPr>
          <p:cNvPr id="2" name="Title 1"/>
          <p:cNvSpPr txBox="1">
            <a:spLocks noGrp="1"/>
          </p:cNvSpPr>
          <p:nvPr>
            <p:ph type="title" idx="4294967295"/>
          </p:nvPr>
        </p:nvSpPr>
        <p:spPr>
          <a:xfrm>
            <a:off x="171509" y="314439"/>
            <a:ext cx="8467523" cy="648512"/>
          </a:xfrm>
        </p:spPr>
        <p:txBody>
          <a:bodyPr wrap="square" anchorCtr="0">
            <a:spAutoFit/>
          </a:bodyPr>
          <a:lstStyle/>
          <a:p>
            <a:pPr lvl="0"/>
            <a:r>
              <a:rPr lang="en-GB" sz="2000" dirty="0" err="1"/>
              <a:t>vyhledávání</a:t>
            </a:r>
            <a:r>
              <a:rPr lang="en-GB" sz="2000" dirty="0"/>
              <a:t> a </a:t>
            </a:r>
            <a:r>
              <a:rPr lang="en-GB" sz="2000" dirty="0" err="1"/>
              <a:t>čtyřjazyčný</a:t>
            </a:r>
            <a:r>
              <a:rPr lang="en-GB" sz="2000" dirty="0"/>
              <a:t> </a:t>
            </a:r>
            <a:r>
              <a:rPr lang="en-GB" sz="2000" dirty="0" err="1"/>
              <a:t>výstup</a:t>
            </a:r>
            <a:r>
              <a:rPr lang="en-GB" sz="2000" dirty="0"/>
              <a:t> </a:t>
            </a:r>
            <a:r>
              <a:rPr lang="cs-CZ" sz="2600" dirty="0" smtClean="0"/>
              <a:t/>
            </a:r>
            <a:br>
              <a:rPr lang="cs-CZ" sz="2600" dirty="0" smtClean="0"/>
            </a:br>
            <a:r>
              <a:rPr lang="cs-CZ" sz="1600" dirty="0" smtClean="0"/>
              <a:t>materiály </a:t>
            </a:r>
            <a:r>
              <a:rPr lang="cs-CZ" sz="1600" dirty="0"/>
              <a:t>pro </a:t>
            </a:r>
            <a:r>
              <a:rPr lang="en-GB" sz="1600" dirty="0" err="1"/>
              <a:t>versologický</a:t>
            </a:r>
            <a:r>
              <a:rPr lang="en-GB" sz="1600" dirty="0"/>
              <a:t> </a:t>
            </a:r>
            <a:r>
              <a:rPr lang="en-GB" sz="1600" dirty="0" err="1"/>
              <a:t>glosář</a:t>
            </a:r>
            <a:r>
              <a:rPr lang="en-GB" sz="1600" dirty="0"/>
              <a:t>: </a:t>
            </a:r>
            <a:r>
              <a:rPr lang="en-GB" sz="1600" i="1" dirty="0" err="1" smtClean="0"/>
              <a:t>rým</a:t>
            </a:r>
            <a:endParaRPr lang="en-GB" sz="3600" dirty="0"/>
          </a:p>
        </p:txBody>
      </p:sp>
      <p:graphicFrame>
        <p:nvGraphicFramePr>
          <p:cNvPr id="4" name="Table 3"/>
          <p:cNvGraphicFramePr>
            <a:graphicFrameLocks noGrp="1"/>
          </p:cNvGraphicFramePr>
          <p:nvPr>
            <p:extLst>
              <p:ext uri="{D42A27DB-BD31-4B8C-83A1-F6EECF244321}">
                <p14:modId xmlns:p14="http://schemas.microsoft.com/office/powerpoint/2010/main" val="2673140415"/>
              </p:ext>
            </p:extLst>
          </p:nvPr>
        </p:nvGraphicFramePr>
        <p:xfrm>
          <a:off x="185158" y="1303523"/>
          <a:ext cx="8819640" cy="4355277"/>
        </p:xfrm>
        <a:graphic>
          <a:graphicData uri="http://schemas.openxmlformats.org/drawingml/2006/table">
            <a:tbl>
              <a:tblPr firstRow="1" bandRow="1"/>
              <a:tblGrid>
                <a:gridCol w="2203560"/>
                <a:gridCol w="2203560"/>
                <a:gridCol w="2203560"/>
                <a:gridCol w="2208960"/>
              </a:tblGrid>
              <a:tr h="32220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pitchFamily="18"/>
                          <a:ea typeface="Arial Unicode MS" pitchFamily="34"/>
                          <a:cs typeface="Times New Roman" pitchFamily="18"/>
                        </a:rPr>
                        <a:t>sdružený rým</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00FF"/>
                          </a:solidFill>
                          <a:latin typeface="Times" pitchFamily="18"/>
                          <a:ea typeface="Arial Unicode MS" pitchFamily="34"/>
                          <a:cs typeface="Times New Roman" pitchFamily="18"/>
                        </a:rPr>
                        <a:t>paired rhymes</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pitchFamily="18"/>
                          <a:ea typeface="Arial Unicode MS" pitchFamily="34"/>
                          <a:cs typeface="Times New Roman" pitchFamily="18"/>
                        </a:rPr>
                        <a:t>paarigen Reime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ru-RU" sz="1200" b="0" i="0" u="none" strike="noStrike" baseline="0">
                          <a:ln>
                            <a:noFill/>
                          </a:ln>
                          <a:solidFill>
                            <a:srgbClr val="993300"/>
                          </a:solidFill>
                          <a:latin typeface="Times New Roman Cyr" pitchFamily="18"/>
                          <a:ea typeface="Arial Unicode MS" pitchFamily="34"/>
                          <a:cs typeface="Times New Roman Cyr" pitchFamily="18"/>
                        </a:rPr>
                        <a:t>смежных рифм</a:t>
                      </a:r>
                    </a:p>
                  </a:txBody>
                  <a:tcPr/>
                </a:tc>
              </a:tr>
              <a:tr h="44712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pitchFamily="18"/>
                          <a:ea typeface="Arial Unicode MS" pitchFamily="34"/>
                          <a:cs typeface="Times New Roman" pitchFamily="18"/>
                        </a:rPr>
                        <a:t>shoda souhlásek</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00FF"/>
                          </a:solidFill>
                          <a:latin typeface="Times" pitchFamily="18"/>
                          <a:ea typeface="Arial Unicode MS" pitchFamily="34"/>
                          <a:cs typeface="Times New Roman" pitchFamily="18"/>
                        </a:rPr>
                        <a:t>correspondence of consonants</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pitchFamily="18"/>
                          <a:ea typeface="Arial Unicode MS" pitchFamily="34"/>
                          <a:cs typeface="Times New Roman" pitchFamily="18"/>
                        </a:rPr>
                        <a:t>Übereinstimmung der Konsonanten</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ru-RU" sz="1200" b="0" i="0" u="none" strike="noStrike" baseline="0">
                          <a:ln>
                            <a:noFill/>
                          </a:ln>
                          <a:solidFill>
                            <a:srgbClr val="993300"/>
                          </a:solidFill>
                          <a:latin typeface="Times New Roman Cyr" pitchFamily="18"/>
                          <a:ea typeface="Arial Unicode MS" pitchFamily="34"/>
                          <a:cs typeface="Times New Roman Cyr" pitchFamily="18"/>
                        </a:rPr>
                        <a:t>Совпадение согласных</a:t>
                      </a:r>
                    </a:p>
                  </a:txBody>
                  <a:tcPr/>
                </a:tc>
              </a:tr>
              <a:tr h="32220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pitchFamily="18"/>
                          <a:ea typeface="Arial Unicode MS" pitchFamily="34"/>
                          <a:cs typeface="Times New Roman" pitchFamily="18"/>
                        </a:rPr>
                        <a:t>skrytý rým</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200" b="0" i="0" u="none" strike="noStrike" baseline="0">
                          <a:ln>
                            <a:noFill/>
                          </a:ln>
                          <a:solidFill>
                            <a:srgbClr val="0000FF"/>
                          </a:solidFill>
                          <a:latin typeface="Times" pitchFamily="18"/>
                          <a:ea typeface="Arial Unicode MS" pitchFamily="34"/>
                          <a:cs typeface="Times New Roman" pitchFamily="18"/>
                        </a:rPr>
                        <a:t>concealed rhyme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pitchFamily="18"/>
                          <a:ea typeface="Arial Unicode MS" pitchFamily="34"/>
                          <a:cs typeface="Times New Roman" pitchFamily="18"/>
                        </a:rPr>
                        <a:t>verborgener Reim</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ru-RU" sz="1200" b="0" i="0" u="none" strike="noStrike" baseline="0">
                          <a:ln>
                            <a:noFill/>
                          </a:ln>
                          <a:solidFill>
                            <a:srgbClr val="993300"/>
                          </a:solidFill>
                          <a:latin typeface="Times New Roman Cyr" pitchFamily="18"/>
                          <a:ea typeface="Arial Unicode MS" pitchFamily="34"/>
                          <a:cs typeface="Times New Roman Cyr" pitchFamily="18"/>
                        </a:rPr>
                        <a:t>скрытыми рифмами:</a:t>
                      </a:r>
                    </a:p>
                  </a:txBody>
                  <a:tcPr/>
                </a:tc>
              </a:tr>
              <a:tr h="371159">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New Roman CE" pitchFamily="18"/>
                          <a:ea typeface="Arial Unicode MS" pitchFamily="34"/>
                          <a:cs typeface="Times New Roman CE" pitchFamily="18"/>
                        </a:rPr>
                        <a:t>slabičný rozsah rýmu</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200" b="0" i="0" u="none" strike="noStrike" baseline="0">
                          <a:ln>
                            <a:noFill/>
                          </a:ln>
                          <a:solidFill>
                            <a:srgbClr val="0000FF"/>
                          </a:solidFill>
                          <a:latin typeface="Times" pitchFamily="18"/>
                          <a:ea typeface="Arial Unicode MS" pitchFamily="34"/>
                          <a:cs typeface="Times New Roman" pitchFamily="18"/>
                        </a:rPr>
                        <a:t>number of rhyming syllables</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pitchFamily="18"/>
                          <a:ea typeface="Arial Unicode MS" pitchFamily="34"/>
                          <a:cs typeface="Times New Roman" pitchFamily="18"/>
                        </a:rPr>
                        <a:t>Silbenumfang des Reims</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ru-RU" sz="1200" b="0" i="0" u="none" strike="noStrike" baseline="0">
                          <a:ln>
                            <a:noFill/>
                          </a:ln>
                          <a:solidFill>
                            <a:srgbClr val="993300"/>
                          </a:solidFill>
                          <a:latin typeface="Times New Roman Cyr" pitchFamily="18"/>
                          <a:ea typeface="Arial Unicode MS" pitchFamily="34"/>
                          <a:cs typeface="Times New Roman Cyr" pitchFamily="18"/>
                        </a:rPr>
                        <a:t>слоговой состав рифм</a:t>
                      </a:r>
                    </a:p>
                  </a:txBody>
                  <a:tcPr/>
                </a:tc>
              </a:tr>
              <a:tr h="62244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pitchFamily="18"/>
                          <a:ea typeface="Arial Unicode MS" pitchFamily="34"/>
                          <a:cs typeface="Times New Roman" pitchFamily="18"/>
                        </a:rPr>
                        <a:t>slovní složení rýmu</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000" b="0" i="0" u="none" strike="noStrike" baseline="0">
                          <a:ln>
                            <a:noFill/>
                          </a:ln>
                          <a:solidFill>
                            <a:srgbClr val="0000FF"/>
                          </a:solidFill>
                          <a:latin typeface="Times" pitchFamily="18"/>
                          <a:ea typeface="Arial Unicode MS" pitchFamily="34"/>
                          <a:cs typeface="Times New Roman" pitchFamily="18"/>
                        </a:rPr>
                        <a:t>rhyming vocabulary</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pitchFamily="18"/>
                          <a:ea typeface="Arial Unicode MS" pitchFamily="34"/>
                          <a:cs typeface="Times New Roman" pitchFamily="18"/>
                        </a:rPr>
                        <a:t>lexikalische Zusammensetzung des Reims</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ru-RU"/>
                      </a:pPr>
                      <a:r>
                        <a:rPr lang="ru-RU" sz="1200" b="0" i="0" u="none" strike="noStrike" baseline="0">
                          <a:ln>
                            <a:noFill/>
                          </a:ln>
                          <a:solidFill>
                            <a:srgbClr val="993300"/>
                          </a:solidFill>
                          <a:latin typeface="Times New Roman Cyr" pitchFamily="18"/>
                          <a:ea typeface="Arial Unicode MS" pitchFamily="34"/>
                          <a:cs typeface="Times New Roman Cyr" pitchFamily="18"/>
                        </a:rPr>
                        <a:t>Словарный состав рифм</a:t>
                      </a:r>
                    </a:p>
                  </a:txBody>
                  <a:tcPr/>
                </a:tc>
              </a:tr>
              <a:tr h="44712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pitchFamily="18"/>
                          <a:ea typeface="Arial Unicode MS" pitchFamily="34"/>
                          <a:cs typeface="Times New Roman" pitchFamily="18"/>
                        </a:rPr>
                        <a:t>složka rýmu</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200" b="0" i="0" u="none" strike="noStrike" baseline="0">
                          <a:ln>
                            <a:noFill/>
                          </a:ln>
                          <a:solidFill>
                            <a:srgbClr val="0000FF"/>
                          </a:solidFill>
                          <a:latin typeface="Times" pitchFamily="18"/>
                          <a:ea typeface="Arial Unicode MS" pitchFamily="34"/>
                          <a:cs typeface="Times New Roman" pitchFamily="18"/>
                        </a:rPr>
                        <a:t>rhyme component, component of the rhyme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pitchFamily="18"/>
                          <a:ea typeface="Arial Unicode MS" pitchFamily="34"/>
                          <a:cs typeface="Times New Roman" pitchFamily="18"/>
                        </a:rPr>
                        <a:t>Komponenten, Reimkomponenten</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ru-RU"/>
                      </a:pPr>
                      <a:r>
                        <a:rPr lang="ru-RU" sz="1200" b="0" i="0" u="none" strike="noStrike" baseline="0">
                          <a:ln>
                            <a:noFill/>
                          </a:ln>
                          <a:solidFill>
                            <a:srgbClr val="993300"/>
                          </a:solidFill>
                          <a:latin typeface="Times New Roman Cyr" pitchFamily="18"/>
                          <a:ea typeface="Arial Unicode MS" pitchFamily="34"/>
                          <a:cs typeface="Times New Roman Cyr" pitchFamily="18"/>
                        </a:rPr>
                        <a:t>элемент рифмы</a:t>
                      </a:r>
                    </a:p>
                  </a:txBody>
                  <a:tcPr/>
                </a:tc>
              </a:tr>
              <a:tr h="371159">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New Roman CE" pitchFamily="18"/>
                          <a:ea typeface="Arial Unicode MS" pitchFamily="34"/>
                          <a:cs typeface="Times New Roman CE" pitchFamily="18"/>
                        </a:rPr>
                        <a:t>součást rýmu</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200" b="0" i="0" u="none" strike="noStrike" baseline="0">
                          <a:ln>
                            <a:noFill/>
                          </a:ln>
                          <a:solidFill>
                            <a:srgbClr val="0000FF"/>
                          </a:solidFill>
                          <a:latin typeface="Times" pitchFamily="18"/>
                          <a:ea typeface="Arial Unicode MS" pitchFamily="34"/>
                          <a:cs typeface="Times New Roman" pitchFamily="18"/>
                        </a:rPr>
                        <a:t>component of the rhyme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pitchFamily="18"/>
                          <a:ea typeface="Arial Unicode MS" pitchFamily="34"/>
                          <a:cs typeface="Times New Roman" pitchFamily="18"/>
                        </a:rPr>
                        <a:t>Bestandteil des Reims</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ru-RU"/>
                      </a:pPr>
                      <a:r>
                        <a:rPr lang="ru-RU" sz="1200" b="0" i="0" u="none" strike="noStrike" baseline="0">
                          <a:ln>
                            <a:noFill/>
                          </a:ln>
                          <a:solidFill>
                            <a:srgbClr val="993300"/>
                          </a:solidFill>
                          <a:latin typeface="Times New Roman Cyr" pitchFamily="18"/>
                          <a:ea typeface="Arial Unicode MS" pitchFamily="34"/>
                          <a:cs typeface="Times New Roman Cyr" pitchFamily="18"/>
                        </a:rPr>
                        <a:t>входит в рифму</a:t>
                      </a:r>
                    </a:p>
                  </a:txBody>
                  <a:tcPr/>
                </a:tc>
              </a:tr>
              <a:tr h="453959">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pitchFamily="18"/>
                          <a:ea typeface="Arial Unicode MS" pitchFamily="34"/>
                          <a:cs typeface="Times New Roman" pitchFamily="18"/>
                        </a:rPr>
                        <a:t>souhláskový rým</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FF"/>
                          </a:solidFill>
                          <a:latin typeface="Times" pitchFamily="18"/>
                          <a:ea typeface="Arial Unicode MS" pitchFamily="34"/>
                          <a:cs typeface="Times New Roman" pitchFamily="18"/>
                        </a:rPr>
                        <a:t>consonantal rhyme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pitchFamily="18"/>
                          <a:ea typeface="Arial Unicode MS" pitchFamily="34"/>
                          <a:cs typeface="Times New Roman" pitchFamily="18"/>
                        </a:rPr>
                        <a:t>konsonantischer Reim</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ru-RU" sz="1200" b="0" i="0" u="none" strike="noStrike" baseline="0">
                          <a:ln>
                            <a:noFill/>
                          </a:ln>
                          <a:solidFill>
                            <a:srgbClr val="993300"/>
                          </a:solidFill>
                          <a:latin typeface="Times New Roman Cyr" pitchFamily="18"/>
                          <a:ea typeface="Arial Unicode MS" pitchFamily="34"/>
                          <a:cs typeface="Times New Roman Cyr" pitchFamily="18"/>
                        </a:rPr>
                        <a:t>консонантные рифмы</a:t>
                      </a:r>
                      <a:r>
                        <a:rPr lang="cs-CZ" sz="1200" b="0" i="0" u="none" strike="noStrike" baseline="0">
                          <a:ln>
                            <a:noFill/>
                          </a:ln>
                          <a:solidFill>
                            <a:srgbClr val="993300"/>
                          </a:solidFill>
                          <a:latin typeface="Times" pitchFamily="18"/>
                          <a:ea typeface="Arial Unicode MS" pitchFamily="34"/>
                          <a:cs typeface="Times New Roman" pitchFamily="18"/>
                        </a:rPr>
                        <a:t>, </a:t>
                      </a:r>
                      <a:r>
                        <a:rPr lang="ru-RU" sz="1200" b="0" i="0" u="none" strike="noStrike" baseline="0">
                          <a:ln>
                            <a:noFill/>
                          </a:ln>
                          <a:solidFill>
                            <a:srgbClr val="993300"/>
                          </a:solidFill>
                          <a:latin typeface="Times New Roman Cyr" pitchFamily="18"/>
                          <a:ea typeface="Arial Unicode MS" pitchFamily="34"/>
                          <a:cs typeface="Times New Roman Cyr" pitchFamily="18"/>
                        </a:rPr>
                        <a:t>коисонансных рифм</a:t>
                      </a:r>
                    </a:p>
                  </a:txBody>
                  <a:tcPr/>
                </a:tc>
              </a:tr>
              <a:tr h="517319">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pitchFamily="18"/>
                          <a:ea typeface="Arial Unicode MS" pitchFamily="34"/>
                          <a:cs typeface="Times New Roman" pitchFamily="18"/>
                        </a:rPr>
                        <a:t>špatný rým</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200" b="0" i="0" u="none" strike="noStrike" baseline="0">
                          <a:ln>
                            <a:noFill/>
                          </a:ln>
                          <a:solidFill>
                            <a:srgbClr val="0000FF"/>
                          </a:solidFill>
                          <a:latin typeface="Times" pitchFamily="18"/>
                          <a:ea typeface="Arial Unicode MS" pitchFamily="34"/>
                          <a:cs typeface="Times New Roman" pitchFamily="18"/>
                        </a:rPr>
                        <a:t>false rhyme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pitchFamily="18"/>
                          <a:ea typeface="Arial Unicode MS" pitchFamily="34"/>
                          <a:cs typeface="Times New Roman" pitchFamily="18"/>
                        </a:rPr>
                        <a:t>schlechter Reim</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200" b="0" i="0" u="none" strike="noStrike" baseline="0">
                          <a:ln>
                            <a:noFill/>
                          </a:ln>
                          <a:solidFill>
                            <a:srgbClr val="993300"/>
                          </a:solidFill>
                          <a:latin typeface="Times New Roman Cyr" pitchFamily="18"/>
                          <a:ea typeface="Arial Unicode MS" pitchFamily="34"/>
                          <a:cs typeface="Times New Roman Cyr" pitchFamily="18"/>
                        </a:rPr>
                        <a:t>плохими</a:t>
                      </a:r>
                      <a:r>
                        <a:rPr lang="de-DE" sz="1200" b="0" i="0" u="none" strike="noStrike" baseline="0">
                          <a:ln>
                            <a:noFill/>
                          </a:ln>
                          <a:solidFill>
                            <a:srgbClr val="993300"/>
                          </a:solidFill>
                          <a:latin typeface="Times" pitchFamily="18"/>
                          <a:ea typeface="Arial Unicode MS" pitchFamily="34"/>
                          <a:cs typeface="Times New Roman" pitchFamily="18"/>
                        </a:rPr>
                        <a:t> </a:t>
                      </a:r>
                      <a:r>
                        <a:rPr lang="en-GB" sz="1200" b="0" i="0" u="none" strike="noStrike" baseline="0">
                          <a:ln>
                            <a:noFill/>
                          </a:ln>
                          <a:solidFill>
                            <a:srgbClr val="993300"/>
                          </a:solidFill>
                          <a:latin typeface="Times New Roman Cyr" pitchFamily="18"/>
                          <a:ea typeface="Arial Unicode MS" pitchFamily="34"/>
                          <a:cs typeface="Times New Roman Cyr" pitchFamily="18"/>
                        </a:rPr>
                        <a:t>рифмами</a:t>
                      </a:r>
                    </a:p>
                  </a:txBody>
                  <a:tcPr/>
                </a:tc>
              </a:tr>
              <a:tr h="456119">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New Roman CE" pitchFamily="18"/>
                          <a:ea typeface="Arial Unicode MS" pitchFamily="34"/>
                          <a:cs typeface="Times New Roman CE" pitchFamily="18"/>
                        </a:rPr>
                        <a:t>štěpný rým</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200" b="0" i="0" u="none" strike="noStrike" baseline="0">
                          <a:ln>
                            <a:noFill/>
                          </a:ln>
                          <a:solidFill>
                            <a:srgbClr val="0000FF"/>
                          </a:solidFill>
                          <a:latin typeface="Times" pitchFamily="18"/>
                          <a:ea typeface="Arial Unicode MS" pitchFamily="34"/>
                          <a:cs typeface="Times New Roman" pitchFamily="18"/>
                        </a:rPr>
                        <a:t>stem rhyme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pitchFamily="18"/>
                          <a:ea typeface="Arial Unicode MS" pitchFamily="34"/>
                          <a:cs typeface="Times New Roman" pitchFamily="18"/>
                        </a:rPr>
                        <a:t>Wurzelreim, Binnenreim</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ru-RU"/>
                      </a:pPr>
                      <a:r>
                        <a:rPr lang="ru-RU" sz="1200" b="0" i="0" u="none" strike="noStrike" baseline="0" dirty="0">
                          <a:ln>
                            <a:noFill/>
                          </a:ln>
                          <a:solidFill>
                            <a:srgbClr val="993300"/>
                          </a:solidFill>
                          <a:latin typeface="Times New Roman Cyr" pitchFamily="18"/>
                          <a:ea typeface="Arial Unicode MS" pitchFamily="34"/>
                          <a:cs typeface="Times New Roman Cyr" pitchFamily="18"/>
                        </a:rPr>
                        <a:t>неграмматических рифмах</a:t>
                      </a:r>
                      <a:r>
                        <a:rPr lang="cs-CZ" sz="1200" b="0" i="0" u="none" strike="noStrike" baseline="0" dirty="0">
                          <a:ln>
                            <a:noFill/>
                          </a:ln>
                          <a:solidFill>
                            <a:srgbClr val="993300"/>
                          </a:solidFill>
                          <a:latin typeface="Times" pitchFamily="18"/>
                          <a:ea typeface="Arial Unicode MS" pitchFamily="34"/>
                          <a:cs typeface="Times New Roman" pitchFamily="18"/>
                        </a:rPr>
                        <a:t>, </a:t>
                      </a:r>
                      <a:r>
                        <a:rPr lang="ru-RU" sz="1200" b="0" i="0" u="none" strike="noStrike" baseline="0" dirty="0">
                          <a:ln>
                            <a:noFill/>
                          </a:ln>
                          <a:solidFill>
                            <a:srgbClr val="993300"/>
                          </a:solidFill>
                          <a:latin typeface="Times New Roman Cyr" pitchFamily="18"/>
                          <a:ea typeface="Arial Unicode MS" pitchFamily="34"/>
                          <a:cs typeface="Times New Roman Cyr" pitchFamily="18"/>
                        </a:rPr>
                        <a:t>рифм лексических</a:t>
                      </a:r>
                    </a:p>
                  </a:txBody>
                  <a:tcPr/>
                </a:tc>
              </a:tr>
            </a:tbl>
          </a:graphicData>
        </a:graphic>
      </p:graphicFrame>
    </p:spTree>
  </p:cSld>
  <p:clrMapOvr>
    <a:masterClrMapping/>
  </p:clrMapOvr>
  <p:transition>
    <p:pull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name="page52">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pPr lvl="0"/>
            <a:r>
              <a:rPr lang="en-GB" smtClean="0"/>
              <a:t>InterCorp Workshop  září 2013   patrickcorness.wordpress.com</a:t>
            </a:r>
            <a:endParaRPr lang="en-GB"/>
          </a:p>
        </p:txBody>
      </p:sp>
      <p:sp>
        <p:nvSpPr>
          <p:cNvPr id="2" name="Title 1"/>
          <p:cNvSpPr txBox="1">
            <a:spLocks noGrp="1"/>
          </p:cNvSpPr>
          <p:nvPr>
            <p:ph type="title" idx="4294967295"/>
          </p:nvPr>
        </p:nvSpPr>
        <p:spPr>
          <a:xfrm>
            <a:off x="227536" y="314440"/>
            <a:ext cx="8617647" cy="648512"/>
          </a:xfrm>
        </p:spPr>
        <p:txBody>
          <a:bodyPr wrap="square" anchorCtr="0">
            <a:spAutoFit/>
          </a:bodyPr>
          <a:lstStyle/>
          <a:p>
            <a:pPr lvl="0"/>
            <a:r>
              <a:rPr lang="en-GB" sz="2000" dirty="0" err="1"/>
              <a:t>vyhledávání</a:t>
            </a:r>
            <a:r>
              <a:rPr lang="en-GB" sz="2000" dirty="0"/>
              <a:t> a </a:t>
            </a:r>
            <a:r>
              <a:rPr lang="en-GB" sz="2000" dirty="0" err="1"/>
              <a:t>čtyřjazyčný</a:t>
            </a:r>
            <a:r>
              <a:rPr lang="en-GB" sz="2000" dirty="0"/>
              <a:t> </a:t>
            </a:r>
            <a:r>
              <a:rPr lang="en-GB" sz="2000" dirty="0" err="1"/>
              <a:t>výstup</a:t>
            </a:r>
            <a:r>
              <a:rPr lang="en-GB" sz="2000" dirty="0"/>
              <a:t> </a:t>
            </a:r>
            <a:r>
              <a:rPr lang="cs-CZ" sz="2600" dirty="0" smtClean="0"/>
              <a:t/>
            </a:r>
            <a:br>
              <a:rPr lang="cs-CZ" sz="2600" dirty="0" smtClean="0"/>
            </a:br>
            <a:r>
              <a:rPr lang="cs-CZ" sz="1600" dirty="0" smtClean="0"/>
              <a:t>materiály </a:t>
            </a:r>
            <a:r>
              <a:rPr lang="cs-CZ" sz="1600" dirty="0"/>
              <a:t>pro </a:t>
            </a:r>
            <a:r>
              <a:rPr lang="en-GB" sz="1600" dirty="0" err="1"/>
              <a:t>versologický</a:t>
            </a:r>
            <a:r>
              <a:rPr lang="en-GB" sz="1600" dirty="0"/>
              <a:t> </a:t>
            </a:r>
            <a:r>
              <a:rPr lang="en-GB" sz="1600" dirty="0" err="1"/>
              <a:t>glosář</a:t>
            </a:r>
            <a:r>
              <a:rPr lang="en-GB" sz="1600" dirty="0"/>
              <a:t>: </a:t>
            </a:r>
            <a:r>
              <a:rPr lang="en-GB" sz="1600" i="1" dirty="0" err="1" smtClean="0"/>
              <a:t>rým</a:t>
            </a:r>
            <a:endParaRPr lang="en-GB" sz="3600" dirty="0"/>
          </a:p>
        </p:txBody>
      </p:sp>
      <p:graphicFrame>
        <p:nvGraphicFramePr>
          <p:cNvPr id="4" name="Table 3"/>
          <p:cNvGraphicFramePr>
            <a:graphicFrameLocks noGrp="1"/>
          </p:cNvGraphicFramePr>
          <p:nvPr>
            <p:extLst>
              <p:ext uri="{D42A27DB-BD31-4B8C-83A1-F6EECF244321}">
                <p14:modId xmlns:p14="http://schemas.microsoft.com/office/powerpoint/2010/main" val="2456182537"/>
              </p:ext>
            </p:extLst>
          </p:nvPr>
        </p:nvGraphicFramePr>
        <p:xfrm>
          <a:off x="198806" y="1344465"/>
          <a:ext cx="8819640" cy="4361760"/>
        </p:xfrm>
        <a:graphic>
          <a:graphicData uri="http://schemas.openxmlformats.org/drawingml/2006/table">
            <a:tbl>
              <a:tblPr firstRow="1" bandRow="1"/>
              <a:tblGrid>
                <a:gridCol w="2203560"/>
                <a:gridCol w="2203560"/>
                <a:gridCol w="2203560"/>
                <a:gridCol w="2208960"/>
              </a:tblGrid>
              <a:tr h="33300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dirty="0">
                          <a:ln>
                            <a:noFill/>
                          </a:ln>
                          <a:solidFill>
                            <a:srgbClr val="000000"/>
                          </a:solidFill>
                          <a:latin typeface="Times" pitchFamily="18"/>
                          <a:ea typeface="Arial Unicode MS" pitchFamily="34"/>
                          <a:cs typeface="Times New Roman" pitchFamily="18"/>
                        </a:rPr>
                        <a:t>teorie rýmu</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00FF"/>
                          </a:solidFill>
                          <a:latin typeface="Times" pitchFamily="18"/>
                          <a:ea typeface="Arial Unicode MS" pitchFamily="34"/>
                          <a:cs typeface="Times New Roman" pitchFamily="18"/>
                        </a:rPr>
                        <a:t>theories of rhyme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pitchFamily="18"/>
                          <a:ea typeface="Arial Unicode MS" pitchFamily="34"/>
                          <a:cs typeface="Times New Roman" pitchFamily="18"/>
                        </a:rPr>
                        <a:t>Reimtheorien</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ru-RU" sz="1200" b="0" i="0" u="none" strike="noStrike" baseline="0">
                          <a:ln>
                            <a:noFill/>
                          </a:ln>
                          <a:solidFill>
                            <a:srgbClr val="993300"/>
                          </a:solidFill>
                          <a:latin typeface="Times New Roman Cyr" pitchFamily="18"/>
                          <a:ea typeface="Arial Unicode MS" pitchFamily="34"/>
                          <a:cs typeface="Times New Roman Cyr" pitchFamily="18"/>
                        </a:rPr>
                        <a:t>теория рифмы</a:t>
                      </a:r>
                    </a:p>
                  </a:txBody>
                  <a:tcPr/>
                </a:tc>
              </a:tr>
              <a:tr h="45504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pitchFamily="18"/>
                          <a:ea typeface="Arial Unicode MS" pitchFamily="34"/>
                          <a:cs typeface="Times New Roman" pitchFamily="18"/>
                        </a:rPr>
                        <a:t>teorie rýmu, obecná v jednotlivých literaturách</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dirty="0">
                          <a:ln>
                            <a:noFill/>
                          </a:ln>
                          <a:solidFill>
                            <a:srgbClr val="0000FF"/>
                          </a:solidFill>
                          <a:latin typeface="Times" pitchFamily="18"/>
                          <a:ea typeface="Arial Unicode MS" pitchFamily="34"/>
                          <a:cs typeface="Times New Roman" pitchFamily="18"/>
                        </a:rPr>
                        <a:t>overall rhyme theory of the respective literatures</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pitchFamily="18"/>
                          <a:ea typeface="Arial Unicode MS" pitchFamily="34"/>
                          <a:cs typeface="Times New Roman" pitchFamily="18"/>
                        </a:rPr>
                        <a:t>allgemeinen Reimtheorie der einzelnen Literaturen</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ru-RU" sz="1200" b="0" i="0" u="none" strike="noStrike" baseline="0">
                          <a:ln>
                            <a:noFill/>
                          </a:ln>
                          <a:solidFill>
                            <a:srgbClr val="993300"/>
                          </a:solidFill>
                          <a:latin typeface="Times New Roman Cyr" pitchFamily="18"/>
                          <a:ea typeface="Arial Unicode MS" pitchFamily="34"/>
                          <a:cs typeface="Times New Roman Cyr" pitchFamily="18"/>
                        </a:rPr>
                        <a:t>общей теории рифмы в отдельных литературах.</a:t>
                      </a:r>
                    </a:p>
                  </a:txBody>
                  <a:tcPr/>
                </a:tc>
              </a:tr>
              <a:tr h="44856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pitchFamily="18"/>
                          <a:ea typeface="Arial Unicode MS" pitchFamily="34"/>
                          <a:cs typeface="Times New Roman" pitchFamily="18"/>
                        </a:rPr>
                        <a:t>tklivý rým</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200" b="0" i="0" u="none" strike="noStrike" baseline="0">
                          <a:ln>
                            <a:noFill/>
                          </a:ln>
                          <a:solidFill>
                            <a:srgbClr val="0000FF"/>
                          </a:solidFill>
                          <a:latin typeface="Times" pitchFamily="18"/>
                          <a:ea typeface="Arial Unicode MS" pitchFamily="34"/>
                          <a:cs typeface="Times New Roman" pitchFamily="18"/>
                        </a:rPr>
                        <a:t>sentimental (homonymic) rhyme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pitchFamily="18"/>
                          <a:ea typeface="Arial Unicode MS" pitchFamily="34"/>
                          <a:cs typeface="Times New Roman" pitchFamily="18"/>
                        </a:rPr>
                        <a:t>rührender Reim</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1" u="none" strike="noStrike" baseline="0">
                          <a:ln>
                            <a:noFill/>
                          </a:ln>
                          <a:solidFill>
                            <a:srgbClr val="993300"/>
                          </a:solidFill>
                          <a:latin typeface="Times" pitchFamily="18"/>
                          <a:ea typeface="Arial Unicode MS" pitchFamily="34"/>
                          <a:cs typeface="Times New Roman" pitchFamily="18"/>
                        </a:rPr>
                        <a:t>rührender Reim</a:t>
                      </a:r>
                    </a:p>
                  </a:txBody>
                  <a:tcPr/>
                </a:tc>
              </a:tr>
              <a:tr h="38376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New Roman CE" pitchFamily="18"/>
                          <a:ea typeface="Arial Unicode MS" pitchFamily="34"/>
                          <a:cs typeface="Times New Roman CE" pitchFamily="18"/>
                        </a:rPr>
                        <a:t>tradiční rým</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200" b="0" i="0" u="none" strike="noStrike" baseline="0">
                          <a:ln>
                            <a:noFill/>
                          </a:ln>
                          <a:solidFill>
                            <a:srgbClr val="0000FF"/>
                          </a:solidFill>
                          <a:latin typeface="Times" pitchFamily="18"/>
                          <a:ea typeface="Arial Unicode MS" pitchFamily="34"/>
                          <a:cs typeface="Times New Roman" pitchFamily="18"/>
                        </a:rPr>
                        <a:t>traditional rhyme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pitchFamily="18"/>
                          <a:ea typeface="Arial Unicode MS" pitchFamily="34"/>
                          <a:cs typeface="Times New Roman" pitchFamily="18"/>
                        </a:rPr>
                        <a:t>traditioneller Reim</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ru-RU" sz="1200" b="0" i="0" u="none" strike="noStrike" baseline="0">
                          <a:ln>
                            <a:noFill/>
                          </a:ln>
                          <a:solidFill>
                            <a:srgbClr val="993300"/>
                          </a:solidFill>
                          <a:latin typeface="Times New Roman Cyr" pitchFamily="18"/>
                          <a:ea typeface="Arial Unicode MS" pitchFamily="34"/>
                          <a:cs typeface="Times New Roman Cyr" pitchFamily="18"/>
                        </a:rPr>
                        <a:t>традиционным</a:t>
                      </a:r>
                    </a:p>
                  </a:txBody>
                  <a:tcPr/>
                </a:tc>
              </a:tr>
              <a:tr h="44856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New Roman CE" pitchFamily="18"/>
                          <a:ea typeface="Arial Unicode MS" pitchFamily="34"/>
                          <a:cs typeface="Times New Roman CE" pitchFamily="18"/>
                        </a:rPr>
                        <a:t>tradiční rým</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fr-FR"/>
                      </a:pPr>
                      <a:r>
                        <a:rPr lang="fr-FR" sz="1200" b="0" i="0" u="none" strike="noStrike" baseline="0">
                          <a:ln>
                            <a:noFill/>
                          </a:ln>
                          <a:solidFill>
                            <a:srgbClr val="0000FF"/>
                          </a:solidFill>
                          <a:latin typeface="Times" pitchFamily="18"/>
                          <a:ea typeface="Arial Unicode MS" pitchFamily="34"/>
                          <a:cs typeface="Times New Roman" pitchFamily="18"/>
                        </a:rPr>
                        <a:t>traditional rhyme, traditional rhyme pattern</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pitchFamily="18"/>
                          <a:ea typeface="Arial Unicode MS" pitchFamily="34"/>
                          <a:cs typeface="Times New Roman" pitchFamily="18"/>
                        </a:rPr>
                        <a:t>traditioneller Reim</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ru-RU"/>
                      </a:pPr>
                      <a:r>
                        <a:rPr lang="ru-RU" sz="1100" b="0" i="0" u="none" strike="noStrike" baseline="0">
                          <a:ln>
                            <a:noFill/>
                          </a:ln>
                          <a:solidFill>
                            <a:srgbClr val="993300"/>
                          </a:solidFill>
                          <a:latin typeface="Times New Roman Cyr" pitchFamily="18"/>
                          <a:ea typeface="Arial Unicode MS" pitchFamily="34"/>
                          <a:cs typeface="Times New Roman Cyr" pitchFamily="18"/>
                        </a:rPr>
                        <a:t>традиционные</a:t>
                      </a:r>
                      <a:r>
                        <a:rPr lang="cs-CZ" sz="1100" b="0" i="0" u="none" strike="noStrike" baseline="0">
                          <a:ln>
                            <a:noFill/>
                          </a:ln>
                          <a:solidFill>
                            <a:srgbClr val="993300"/>
                          </a:solidFill>
                          <a:latin typeface="Times" pitchFamily="18"/>
                          <a:ea typeface="Arial Unicode MS" pitchFamily="34"/>
                          <a:cs typeface="Times New Roman" pitchFamily="18"/>
                        </a:rPr>
                        <a:t> </a:t>
                      </a:r>
                      <a:r>
                        <a:rPr lang="ru-RU" sz="1100" b="0" i="0" u="none" strike="noStrike" baseline="0">
                          <a:ln>
                            <a:noFill/>
                          </a:ln>
                          <a:solidFill>
                            <a:srgbClr val="993300"/>
                          </a:solidFill>
                          <a:latin typeface="Times New Roman Cyr" pitchFamily="18"/>
                          <a:ea typeface="Arial Unicode MS" pitchFamily="34"/>
                          <a:cs typeface="Times New Roman Cyr" pitchFamily="18"/>
                        </a:rPr>
                        <a:t>рифм</a:t>
                      </a:r>
                    </a:p>
                  </a:txBody>
                  <a:tcPr/>
                </a:tc>
              </a:tr>
              <a:tr h="44856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New Roman CE" pitchFamily="18"/>
                          <a:ea typeface="Arial Unicode MS" pitchFamily="34"/>
                          <a:cs typeface="Times New Roman CE" pitchFamily="18"/>
                        </a:rPr>
                        <a:t>tvar rýmů</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200" b="0" i="0" u="none" strike="noStrike" baseline="0">
                          <a:ln>
                            <a:noFill/>
                          </a:ln>
                          <a:solidFill>
                            <a:srgbClr val="0000FF"/>
                          </a:solidFill>
                          <a:latin typeface="Times" pitchFamily="18"/>
                          <a:ea typeface="Arial Unicode MS" pitchFamily="34"/>
                          <a:cs typeface="Times New Roman" pitchFamily="18"/>
                        </a:rPr>
                        <a:t>rhythmic form of the rhyme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pitchFamily="18"/>
                          <a:ea typeface="Arial Unicode MS" pitchFamily="34"/>
                          <a:cs typeface="Times New Roman" pitchFamily="18"/>
                        </a:rPr>
                        <a:t>rhythmische Gestalt des Reims</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ru-RU"/>
                      </a:pPr>
                      <a:r>
                        <a:rPr lang="ru-RU" sz="1200" b="0" i="0" u="none" strike="noStrike" baseline="0">
                          <a:ln>
                            <a:noFill/>
                          </a:ln>
                          <a:solidFill>
                            <a:srgbClr val="993300"/>
                          </a:solidFill>
                          <a:latin typeface="Times New Roman Cyr" pitchFamily="18"/>
                          <a:ea typeface="Arial Unicode MS" pitchFamily="34"/>
                          <a:cs typeface="Times New Roman Cyr" pitchFamily="18"/>
                        </a:rPr>
                        <a:t>ритмический характер рифм</a:t>
                      </a:r>
                    </a:p>
                  </a:txBody>
                  <a:tcPr/>
                </a:tc>
              </a:tr>
              <a:tr h="38376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New Roman CE" pitchFamily="18"/>
                          <a:ea typeface="Arial Unicode MS" pitchFamily="34"/>
                          <a:cs typeface="Times New Roman CE" pitchFamily="18"/>
                        </a:rPr>
                        <a:t>tvoření rýmu</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200" b="0" i="0" u="none" strike="noStrike" baseline="0">
                          <a:ln>
                            <a:noFill/>
                          </a:ln>
                          <a:solidFill>
                            <a:srgbClr val="0000FF"/>
                          </a:solidFill>
                          <a:latin typeface="Times" pitchFamily="18"/>
                          <a:ea typeface="Arial Unicode MS" pitchFamily="34"/>
                          <a:cs typeface="Times New Roman" pitchFamily="18"/>
                        </a:rPr>
                        <a:t>rhyming convention</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pitchFamily="18"/>
                          <a:ea typeface="Arial Unicode MS" pitchFamily="34"/>
                          <a:cs typeface="Times New Roman" pitchFamily="18"/>
                        </a:rPr>
                        <a:t>Reimgestaltung</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ru-RU"/>
                      </a:pPr>
                      <a:r>
                        <a:rPr lang="ru-RU" sz="1200" b="0" i="0" u="none" strike="noStrike" baseline="0">
                          <a:ln>
                            <a:noFill/>
                          </a:ln>
                          <a:solidFill>
                            <a:srgbClr val="993300"/>
                          </a:solidFill>
                          <a:latin typeface="Times New Roman Cyr" pitchFamily="18"/>
                          <a:ea typeface="Arial Unicode MS" pitchFamily="34"/>
                          <a:cs typeface="Times New Roman Cyr" pitchFamily="18"/>
                        </a:rPr>
                        <a:t>рифмовки</a:t>
                      </a:r>
                    </a:p>
                  </a:txBody>
                  <a:tcPr/>
                </a:tc>
              </a:tr>
              <a:tr h="45504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pitchFamily="18"/>
                          <a:ea typeface="Arial Unicode MS" pitchFamily="34"/>
                          <a:cs typeface="Times New Roman" pitchFamily="18"/>
                        </a:rPr>
                        <a:t>typ rýmu</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FF"/>
                          </a:solidFill>
                          <a:latin typeface="Times" pitchFamily="18"/>
                          <a:ea typeface="Arial Unicode MS" pitchFamily="34"/>
                          <a:cs typeface="Times New Roman" pitchFamily="18"/>
                        </a:rPr>
                        <a:t>type of ending, type of rhyme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pitchFamily="18"/>
                          <a:ea typeface="Arial Unicode MS" pitchFamily="34"/>
                          <a:cs typeface="Times New Roman" pitchFamily="18"/>
                        </a:rPr>
                        <a:t>Reimtyp</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ru-RU" sz="1200" b="0" i="0" u="none" strike="noStrike" baseline="0">
                          <a:ln>
                            <a:noFill/>
                          </a:ln>
                          <a:solidFill>
                            <a:srgbClr val="993300"/>
                          </a:solidFill>
                          <a:latin typeface="Times New Roman Cyr" pitchFamily="18"/>
                          <a:ea typeface="Arial Unicode MS" pitchFamily="34"/>
                          <a:cs typeface="Times New Roman Cyr" pitchFamily="18"/>
                        </a:rPr>
                        <a:t>вид окончания</a:t>
                      </a:r>
                      <a:r>
                        <a:rPr lang="cs-CZ" sz="1200" b="0" i="0" u="none" strike="noStrike" baseline="0">
                          <a:ln>
                            <a:noFill/>
                          </a:ln>
                          <a:solidFill>
                            <a:srgbClr val="993300"/>
                          </a:solidFill>
                          <a:latin typeface="Times" pitchFamily="18"/>
                          <a:ea typeface="Arial Unicode MS" pitchFamily="34"/>
                          <a:cs typeface="Times New Roman" pitchFamily="18"/>
                        </a:rPr>
                        <a:t>, </a:t>
                      </a:r>
                      <a:r>
                        <a:rPr lang="ru-RU" sz="1200" b="0" i="0" u="none" strike="noStrike" baseline="0">
                          <a:ln>
                            <a:noFill/>
                          </a:ln>
                          <a:solidFill>
                            <a:srgbClr val="993300"/>
                          </a:solidFill>
                          <a:latin typeface="Times New Roman Cyr" pitchFamily="18"/>
                          <a:ea typeface="Arial Unicode MS" pitchFamily="34"/>
                          <a:cs typeface="Times New Roman Cyr" pitchFamily="18"/>
                        </a:rPr>
                        <a:t>типа рифмы</a:t>
                      </a:r>
                      <a:r>
                        <a:rPr lang="cs-CZ" sz="1200" b="0" i="0" u="none" strike="noStrike" baseline="0">
                          <a:ln>
                            <a:noFill/>
                          </a:ln>
                          <a:solidFill>
                            <a:srgbClr val="993300"/>
                          </a:solidFill>
                          <a:latin typeface="Times" pitchFamily="18"/>
                          <a:ea typeface="Arial Unicode MS" pitchFamily="34"/>
                          <a:cs typeface="Times New Roman" pitchFamily="18"/>
                        </a:rPr>
                        <a:t>, </a:t>
                      </a:r>
                      <a:r>
                        <a:rPr lang="ru-RU" sz="1200" b="0" i="0" u="none" strike="noStrike" baseline="0">
                          <a:ln>
                            <a:noFill/>
                          </a:ln>
                          <a:solidFill>
                            <a:srgbClr val="993300"/>
                          </a:solidFill>
                          <a:latin typeface="Times New Roman Cyr" pitchFamily="18"/>
                          <a:ea typeface="Arial Unicode MS" pitchFamily="34"/>
                          <a:cs typeface="Times New Roman Cyr" pitchFamily="18"/>
                        </a:rPr>
                        <a:t>категорий рифм</a:t>
                      </a:r>
                    </a:p>
                  </a:txBody>
                  <a:tcPr/>
                </a:tc>
              </a:tr>
              <a:tr h="53532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pitchFamily="18"/>
                          <a:ea typeface="Arial Unicode MS" pitchFamily="34"/>
                          <a:cs typeface="Times New Roman" pitchFamily="18"/>
                        </a:rPr>
                        <a:t>úplný rým</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200" b="0" i="0" u="none" strike="noStrike" baseline="0">
                          <a:ln>
                            <a:noFill/>
                          </a:ln>
                          <a:solidFill>
                            <a:srgbClr val="0000FF"/>
                          </a:solidFill>
                          <a:latin typeface="Times" pitchFamily="18"/>
                          <a:ea typeface="Arial Unicode MS" pitchFamily="34"/>
                          <a:cs typeface="Times New Roman" pitchFamily="18"/>
                        </a:rPr>
                        <a:t>full rhyme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pitchFamily="18"/>
                          <a:ea typeface="Arial Unicode MS" pitchFamily="34"/>
                          <a:cs typeface="Times New Roman" pitchFamily="18"/>
                        </a:rPr>
                        <a:t>vollständiger Reim</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ru-RU" sz="1200" b="0" i="0" u="none" strike="noStrike" baseline="0">
                          <a:ln>
                            <a:noFill/>
                          </a:ln>
                          <a:solidFill>
                            <a:srgbClr val="993300"/>
                          </a:solidFill>
                          <a:latin typeface="Times New Roman Cyr" pitchFamily="18"/>
                          <a:ea typeface="Arial Unicode MS" pitchFamily="34"/>
                          <a:cs typeface="Times New Roman Cyr" pitchFamily="18"/>
                        </a:rPr>
                        <a:t>полной рифме</a:t>
                      </a:r>
                    </a:p>
                  </a:txBody>
                  <a:tcPr/>
                </a:tc>
              </a:tr>
              <a:tr h="45000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pitchFamily="18"/>
                          <a:ea typeface="Arial Unicode MS" pitchFamily="34"/>
                          <a:cs typeface="Times New Roman" pitchFamily="18"/>
                        </a:rPr>
                        <a:t>useknutý rým</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200" b="0" i="0" u="none" strike="noStrike" baseline="0">
                          <a:ln>
                            <a:noFill/>
                          </a:ln>
                          <a:solidFill>
                            <a:srgbClr val="0000FF"/>
                          </a:solidFill>
                          <a:latin typeface="Times" pitchFamily="18"/>
                          <a:ea typeface="Arial Unicode MS" pitchFamily="34"/>
                          <a:cs typeface="Times New Roman" pitchFamily="18"/>
                        </a:rPr>
                        <a:t>truncated rhyme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pitchFamily="18"/>
                          <a:ea typeface="Arial Unicode MS" pitchFamily="34"/>
                          <a:cs typeface="Times New Roman" pitchFamily="18"/>
                        </a:rPr>
                        <a:t>gekürzter Reim, abgehackter Reim</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ru-RU"/>
                      </a:pPr>
                      <a:r>
                        <a:rPr lang="ru-RU" sz="1200" b="0" i="0" u="none" strike="noStrike" baseline="0" dirty="0">
                          <a:ln>
                            <a:noFill/>
                          </a:ln>
                          <a:solidFill>
                            <a:srgbClr val="993300"/>
                          </a:solidFill>
                          <a:latin typeface="Times New Roman Cyr" pitchFamily="18"/>
                          <a:ea typeface="Arial Unicode MS" pitchFamily="34"/>
                          <a:cs typeface="Times New Roman Cyr" pitchFamily="18"/>
                        </a:rPr>
                        <a:t>усеченная рифма</a:t>
                      </a:r>
                    </a:p>
                  </a:txBody>
                  <a:tcPr/>
                </a:tc>
              </a:tr>
            </a:tbl>
          </a:graphicData>
        </a:graphic>
      </p:graphicFrame>
    </p:spTree>
  </p:cSld>
  <p:clrMapOvr>
    <a:masterClrMapping/>
  </p:clrMapOvr>
  <p:transition>
    <p:pull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name="page53">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pPr lvl="0"/>
            <a:r>
              <a:rPr lang="en-GB" smtClean="0"/>
              <a:t>InterCorp Workshop  září 2013   patrickcorness.wordpress.com</a:t>
            </a:r>
            <a:endParaRPr lang="en-GB"/>
          </a:p>
        </p:txBody>
      </p:sp>
      <p:sp>
        <p:nvSpPr>
          <p:cNvPr id="2" name="Title 1"/>
          <p:cNvSpPr txBox="1">
            <a:spLocks noGrp="1"/>
          </p:cNvSpPr>
          <p:nvPr>
            <p:ph type="title" idx="4294967295"/>
          </p:nvPr>
        </p:nvSpPr>
        <p:spPr>
          <a:xfrm>
            <a:off x="171510" y="341736"/>
            <a:ext cx="8508466" cy="648512"/>
          </a:xfrm>
        </p:spPr>
        <p:txBody>
          <a:bodyPr wrap="square" anchorCtr="0">
            <a:spAutoFit/>
          </a:bodyPr>
          <a:lstStyle/>
          <a:p>
            <a:pPr lvl="0"/>
            <a:r>
              <a:rPr lang="en-GB" sz="2000" dirty="0" err="1"/>
              <a:t>vyhledávání</a:t>
            </a:r>
            <a:r>
              <a:rPr lang="en-GB" sz="2000" dirty="0"/>
              <a:t> a </a:t>
            </a:r>
            <a:r>
              <a:rPr lang="en-GB" sz="2000" dirty="0" err="1"/>
              <a:t>čtyřjazyčný</a:t>
            </a:r>
            <a:r>
              <a:rPr lang="en-GB" sz="2000" dirty="0"/>
              <a:t> </a:t>
            </a:r>
            <a:r>
              <a:rPr lang="en-GB" sz="2000" dirty="0" err="1"/>
              <a:t>výstup</a:t>
            </a:r>
            <a:r>
              <a:rPr lang="en-GB" sz="2000" dirty="0"/>
              <a:t> </a:t>
            </a:r>
            <a:r>
              <a:rPr lang="cs-CZ" sz="2600" dirty="0" smtClean="0"/>
              <a:t/>
            </a:r>
            <a:br>
              <a:rPr lang="cs-CZ" sz="2600" dirty="0" smtClean="0"/>
            </a:br>
            <a:r>
              <a:rPr lang="cs-CZ" sz="1600" dirty="0" smtClean="0"/>
              <a:t>materiály </a:t>
            </a:r>
            <a:r>
              <a:rPr lang="cs-CZ" sz="1600" dirty="0"/>
              <a:t>pro </a:t>
            </a:r>
            <a:r>
              <a:rPr lang="en-GB" sz="1600" dirty="0" err="1"/>
              <a:t>versologický</a:t>
            </a:r>
            <a:r>
              <a:rPr lang="en-GB" sz="1600" dirty="0"/>
              <a:t> </a:t>
            </a:r>
            <a:r>
              <a:rPr lang="en-GB" sz="1600" dirty="0" err="1"/>
              <a:t>glosář</a:t>
            </a:r>
            <a:r>
              <a:rPr lang="en-GB" sz="1600" dirty="0"/>
              <a:t>: </a:t>
            </a:r>
            <a:r>
              <a:rPr lang="en-GB" sz="1600" i="1" dirty="0" err="1" smtClean="0"/>
              <a:t>rým</a:t>
            </a:r>
            <a:endParaRPr lang="en-GB" sz="3600" dirty="0"/>
          </a:p>
        </p:txBody>
      </p:sp>
      <p:graphicFrame>
        <p:nvGraphicFramePr>
          <p:cNvPr id="4" name="Table 3"/>
          <p:cNvGraphicFramePr>
            <a:graphicFrameLocks noGrp="1"/>
          </p:cNvGraphicFramePr>
          <p:nvPr>
            <p:extLst>
              <p:ext uri="{D42A27DB-BD31-4B8C-83A1-F6EECF244321}">
                <p14:modId xmlns:p14="http://schemas.microsoft.com/office/powerpoint/2010/main" val="3377293083"/>
              </p:ext>
            </p:extLst>
          </p:nvPr>
        </p:nvGraphicFramePr>
        <p:xfrm>
          <a:off x="171510" y="1098806"/>
          <a:ext cx="8819640" cy="4774679"/>
        </p:xfrm>
        <a:graphic>
          <a:graphicData uri="http://schemas.openxmlformats.org/drawingml/2006/table">
            <a:tbl>
              <a:tblPr firstRow="1" bandRow="1"/>
              <a:tblGrid>
                <a:gridCol w="2203560"/>
                <a:gridCol w="2203560"/>
                <a:gridCol w="2203560"/>
                <a:gridCol w="2208960"/>
              </a:tblGrid>
              <a:tr h="453959">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dirty="0">
                          <a:ln>
                            <a:noFill/>
                          </a:ln>
                          <a:solidFill>
                            <a:srgbClr val="000000"/>
                          </a:solidFill>
                          <a:latin typeface="Times New Roman CE" pitchFamily="18"/>
                          <a:ea typeface="Arial Unicode MS" pitchFamily="34"/>
                          <a:cs typeface="Times New Roman CE" pitchFamily="18"/>
                        </a:rPr>
                        <a:t>uvolnění rýmových zákonů</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dirty="0">
                          <a:ln>
                            <a:noFill/>
                          </a:ln>
                          <a:solidFill>
                            <a:srgbClr val="0000FF"/>
                          </a:solidFill>
                          <a:latin typeface="Times" pitchFamily="18"/>
                          <a:ea typeface="Arial Unicode MS" pitchFamily="34"/>
                          <a:cs typeface="Times New Roman" pitchFamily="18"/>
                        </a:rPr>
                        <a:t>relaxation of canonical rules of rhyme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pitchFamily="18"/>
                          <a:ea typeface="Arial Unicode MS" pitchFamily="34"/>
                          <a:cs typeface="Times New Roman" pitchFamily="18"/>
                        </a:rPr>
                        <a:t>Lockerung der Reimgesetze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ru-RU" sz="1200" b="0" i="0" u="none" strike="noStrike" baseline="0">
                          <a:ln>
                            <a:noFill/>
                          </a:ln>
                          <a:solidFill>
                            <a:srgbClr val="993300"/>
                          </a:solidFill>
                          <a:latin typeface="Times New Roman Cyr" pitchFamily="18"/>
                          <a:ea typeface="Arial Unicode MS" pitchFamily="34"/>
                          <a:cs typeface="Times New Roman Cyr" pitchFamily="18"/>
                        </a:rPr>
                        <a:t>смягчению законов рифмовки</a:t>
                      </a:r>
                    </a:p>
                  </a:txBody>
                  <a:tcPr/>
                </a:tc>
              </a:tr>
              <a:tr h="1005119">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New Roman CE" pitchFamily="18"/>
                          <a:ea typeface="Arial Unicode MS" pitchFamily="34"/>
                          <a:cs typeface="Times New Roman CE" pitchFamily="18"/>
                        </a:rPr>
                        <a:t>uvolnění tradičních předpisů pro rým</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00FF"/>
                          </a:solidFill>
                          <a:latin typeface="Times" pitchFamily="18"/>
                          <a:ea typeface="Arial Unicode MS" pitchFamily="34"/>
                          <a:cs typeface="Times New Roman" pitchFamily="18"/>
                        </a:rPr>
                        <a:t>abandonment of the traditional rules applying to rhyme quality and alternation</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pitchFamily="18"/>
                          <a:ea typeface="Arial Unicode MS" pitchFamily="34"/>
                          <a:cs typeface="Times New Roman" pitchFamily="18"/>
                        </a:rPr>
                        <a:t>Lösung von den traditionellen Vorschriften für den Reim bezüglich der Qualität und der Alternanz</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ru-RU" sz="1200" b="0" i="0" u="none" strike="noStrike" baseline="0">
                          <a:ln>
                            <a:noFill/>
                          </a:ln>
                          <a:solidFill>
                            <a:srgbClr val="993300"/>
                          </a:solidFill>
                          <a:latin typeface="Times New Roman Cyr" pitchFamily="18"/>
                          <a:ea typeface="Arial Unicode MS" pitchFamily="34"/>
                          <a:cs typeface="Times New Roman Cyr" pitchFamily="18"/>
                        </a:rPr>
                        <a:t>освобождение от традиционных правил рифмовки в отношении качества рифм и их чередования</a:t>
                      </a:r>
                    </a:p>
                  </a:txBody>
                  <a:tcPr/>
                </a:tc>
              </a:tr>
              <a:tr h="46080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New Roman CE" pitchFamily="18"/>
                          <a:ea typeface="Arial Unicode MS" pitchFamily="34"/>
                          <a:cs typeface="Times New Roman CE" pitchFamily="18"/>
                        </a:rPr>
                        <a:t>uvolněný typ rýmu</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200" b="0" i="0" u="none" strike="noStrike" baseline="0">
                          <a:ln>
                            <a:noFill/>
                          </a:ln>
                          <a:solidFill>
                            <a:srgbClr val="0000FF"/>
                          </a:solidFill>
                          <a:latin typeface="Times" pitchFamily="18"/>
                          <a:ea typeface="Arial Unicode MS" pitchFamily="34"/>
                          <a:cs typeface="Times New Roman" pitchFamily="18"/>
                        </a:rPr>
                        <a:t>decanonised types of rhyme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pitchFamily="18"/>
                          <a:ea typeface="Arial Unicode MS" pitchFamily="34"/>
                          <a:cs typeface="Times New Roman" pitchFamily="18"/>
                        </a:rPr>
                        <a:t>dekanonisierten Typen von Reimen</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ru-RU" sz="1200" b="0" i="0" u="none" strike="noStrike" baseline="0">
                          <a:ln>
                            <a:noFill/>
                          </a:ln>
                          <a:solidFill>
                            <a:srgbClr val="993300"/>
                          </a:solidFill>
                          <a:latin typeface="Times New Roman Cyr" pitchFamily="18"/>
                          <a:ea typeface="Arial Unicode MS" pitchFamily="34"/>
                          <a:cs typeface="Times New Roman Cyr" pitchFamily="18"/>
                        </a:rPr>
                        <a:t>неканонических типах рифмовки</a:t>
                      </a:r>
                    </a:p>
                  </a:txBody>
                  <a:tcPr/>
                </a:tc>
              </a:tr>
              <a:tr h="27936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New Roman CE" pitchFamily="18"/>
                          <a:ea typeface="Arial Unicode MS" pitchFamily="34"/>
                          <a:cs typeface="Times New Roman CE" pitchFamily="18"/>
                        </a:rPr>
                        <a:t>uvolňování rýmu</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200" b="0" i="0" u="none" strike="noStrike" baseline="0">
                          <a:ln>
                            <a:noFill/>
                          </a:ln>
                          <a:solidFill>
                            <a:srgbClr val="0000FF"/>
                          </a:solidFill>
                          <a:latin typeface="Times" pitchFamily="18"/>
                          <a:ea typeface="Arial Unicode MS" pitchFamily="34"/>
                          <a:cs typeface="Times New Roman" pitchFamily="18"/>
                        </a:rPr>
                        <a:t>relaxation of rhyme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pitchFamily="18"/>
                          <a:ea typeface="Arial Unicode MS" pitchFamily="34"/>
                          <a:cs typeface="Times New Roman" pitchFamily="18"/>
                        </a:rPr>
                        <a:t>Lockerung des Reims</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ru-RU" sz="1200" b="0" i="0" u="none" strike="noStrike" baseline="0">
                          <a:ln>
                            <a:noFill/>
                          </a:ln>
                          <a:solidFill>
                            <a:srgbClr val="993300"/>
                          </a:solidFill>
                          <a:latin typeface="Times New Roman Cyr" pitchFamily="18"/>
                          <a:ea typeface="Arial Unicode MS" pitchFamily="34"/>
                          <a:cs typeface="Times New Roman Cyr" pitchFamily="18"/>
                        </a:rPr>
                        <a:t>ослабление рифмовки</a:t>
                      </a:r>
                    </a:p>
                  </a:txBody>
                  <a:tcPr/>
                </a:tc>
              </a:tr>
              <a:tr h="46080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pitchFamily="18"/>
                          <a:ea typeface="Arial Unicode MS" pitchFamily="34"/>
                          <a:cs typeface="Times New Roman" pitchFamily="18"/>
                        </a:rPr>
                        <a:t>vázanosti rýmu na jazyk</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fr-FR"/>
                      </a:pPr>
                      <a:r>
                        <a:rPr lang="fr-FR" sz="1200" b="0" i="0" u="none" strike="noStrike" baseline="0">
                          <a:ln>
                            <a:noFill/>
                          </a:ln>
                          <a:solidFill>
                            <a:srgbClr val="0000FF"/>
                          </a:solidFill>
                          <a:latin typeface="Times" pitchFamily="18"/>
                          <a:ea typeface="Arial Unicode MS" pitchFamily="34"/>
                          <a:cs typeface="Times New Roman" pitchFamily="18"/>
                        </a:rPr>
                        <a:t>language-specificity of rhyme pattern</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pitchFamily="18"/>
                          <a:ea typeface="Arial Unicode MS" pitchFamily="34"/>
                          <a:cs typeface="Times New Roman" pitchFamily="18"/>
                        </a:rPr>
                        <a:t>sprachliche Gebundenheit des Reims</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ru-RU"/>
                      </a:pPr>
                      <a:r>
                        <a:rPr lang="ru-RU" sz="1200" b="0" i="0" u="none" strike="noStrike" baseline="0">
                          <a:ln>
                            <a:noFill/>
                          </a:ln>
                          <a:solidFill>
                            <a:srgbClr val="993300"/>
                          </a:solidFill>
                          <a:latin typeface="Times New Roman Cyr" pitchFamily="18"/>
                          <a:ea typeface="Arial Unicode MS" pitchFamily="34"/>
                          <a:cs typeface="Times New Roman Cyr" pitchFamily="18"/>
                        </a:rPr>
                        <a:t>рифм обусловлено особенностями языков</a:t>
                      </a:r>
                    </a:p>
                  </a:txBody>
                  <a:tcPr/>
                </a:tc>
              </a:tr>
              <a:tr h="46080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pitchFamily="18"/>
                          <a:ea typeface="Arial Unicode MS" pitchFamily="34"/>
                          <a:cs typeface="Times New Roman" pitchFamily="18"/>
                        </a:rPr>
                        <a:t>verš rýmovaný</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200" b="0" i="0" u="none" strike="noStrike" baseline="0">
                          <a:ln>
                            <a:noFill/>
                          </a:ln>
                          <a:solidFill>
                            <a:srgbClr val="0000FF"/>
                          </a:solidFill>
                          <a:latin typeface="Times" pitchFamily="18"/>
                          <a:ea typeface="Arial Unicode MS" pitchFamily="34"/>
                          <a:cs typeface="Times New Roman" pitchFamily="18"/>
                        </a:rPr>
                        <a:t>rhyming verse, rhyming lines</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pitchFamily="18"/>
                          <a:ea typeface="Arial Unicode MS" pitchFamily="34"/>
                          <a:cs typeface="Times New Roman" pitchFamily="18"/>
                        </a:rPr>
                        <a:t>gereimter Vers, reimende Verse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ru-RU"/>
                      </a:pPr>
                      <a:r>
                        <a:rPr lang="ru-RU" sz="1200" b="0" i="0" u="none" strike="noStrike" baseline="0">
                          <a:ln>
                            <a:noFill/>
                          </a:ln>
                          <a:solidFill>
                            <a:srgbClr val="993300"/>
                          </a:solidFill>
                          <a:latin typeface="Times New Roman Cyr" pitchFamily="18"/>
                          <a:ea typeface="Arial Unicode MS" pitchFamily="34"/>
                          <a:cs typeface="Times New Roman Cyr" pitchFamily="18"/>
                        </a:rPr>
                        <a:t>рифмованный стих</a:t>
                      </a:r>
                      <a:r>
                        <a:rPr lang="cs-CZ" sz="1200" b="0" i="0" u="none" strike="noStrike" baseline="0">
                          <a:ln>
                            <a:noFill/>
                          </a:ln>
                          <a:solidFill>
                            <a:srgbClr val="993300"/>
                          </a:solidFill>
                          <a:latin typeface="Times" pitchFamily="18"/>
                          <a:ea typeface="Arial Unicode MS" pitchFamily="34"/>
                          <a:cs typeface="Times New Roman" pitchFamily="18"/>
                        </a:rPr>
                        <a:t>, </a:t>
                      </a:r>
                      <a:r>
                        <a:rPr lang="ru-RU" sz="1200" b="0" i="0" u="none" strike="noStrike" baseline="0">
                          <a:ln>
                            <a:noFill/>
                          </a:ln>
                          <a:solidFill>
                            <a:srgbClr val="993300"/>
                          </a:solidFill>
                          <a:latin typeface="Times New Roman Cyr" pitchFamily="18"/>
                          <a:ea typeface="Arial Unicode MS" pitchFamily="34"/>
                          <a:cs typeface="Times New Roman Cyr" pitchFamily="18"/>
                        </a:rPr>
                        <a:t>рифмующимися строками</a:t>
                      </a:r>
                    </a:p>
                  </a:txBody>
                  <a:tcPr/>
                </a:tc>
              </a:tr>
              <a:tr h="453959">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100" b="0" i="0" u="none" strike="noStrike" baseline="0">
                          <a:ln>
                            <a:noFill/>
                          </a:ln>
                          <a:solidFill>
                            <a:srgbClr val="000000"/>
                          </a:solidFill>
                          <a:latin typeface="Times" pitchFamily="18"/>
                          <a:ea typeface="Arial Unicode MS" pitchFamily="34"/>
                          <a:cs typeface="Times New Roman" pitchFamily="18"/>
                        </a:rPr>
                        <a:t>vliv dialektické výslovnosti na rým</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200" b="0" i="0" u="none" strike="noStrike" baseline="0">
                          <a:ln>
                            <a:noFill/>
                          </a:ln>
                          <a:solidFill>
                            <a:srgbClr val="0000FF"/>
                          </a:solidFill>
                          <a:latin typeface="Times" pitchFamily="18"/>
                          <a:ea typeface="Arial Unicode MS" pitchFamily="34"/>
                          <a:cs typeface="Times New Roman" pitchFamily="18"/>
                        </a:rPr>
                        <a:t>influence of dialect pronunciation on rhyme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pitchFamily="18"/>
                          <a:ea typeface="Arial Unicode MS" pitchFamily="34"/>
                          <a:cs typeface="Times New Roman" pitchFamily="18"/>
                        </a:rPr>
                        <a:t>Einflusses der dialektalen Aussprache auf den Reim</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ru-RU"/>
                      </a:pPr>
                      <a:r>
                        <a:rPr lang="ru-RU" sz="1200" b="0" i="0" u="none" strike="noStrike" baseline="0">
                          <a:ln>
                            <a:noFill/>
                          </a:ln>
                          <a:solidFill>
                            <a:srgbClr val="993300"/>
                          </a:solidFill>
                          <a:latin typeface="Times New Roman Cyr" pitchFamily="18"/>
                          <a:ea typeface="Arial Unicode MS" pitchFamily="34"/>
                          <a:cs typeface="Times New Roman Cyr" pitchFamily="18"/>
                        </a:rPr>
                        <a:t>влияние диалектов на рифму</a:t>
                      </a:r>
                    </a:p>
                  </a:txBody>
                  <a:tcPr/>
                </a:tc>
              </a:tr>
              <a:tr h="27936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pitchFamily="18"/>
                          <a:ea typeface="Arial Unicode MS" pitchFamily="34"/>
                          <a:cs typeface="Times New Roman" pitchFamily="18"/>
                        </a:rPr>
                        <a:t>volnost</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FF"/>
                          </a:solidFill>
                          <a:latin typeface="Times" pitchFamily="18"/>
                          <a:ea typeface="Arial Unicode MS" pitchFamily="34"/>
                          <a:cs typeface="Times New Roman" pitchFamily="18"/>
                        </a:rPr>
                        <a:t>freedom</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pitchFamily="18"/>
                          <a:ea typeface="Arial Unicode MS" pitchFamily="34"/>
                          <a:cs typeface="Times New Roman" pitchFamily="18"/>
                        </a:rPr>
                        <a:t>Freiheit</a:t>
                      </a:r>
                    </a:p>
                  </a:txBody>
                  <a:tcPr/>
                </a:tc>
                <a:tc>
                  <a:txBody>
                    <a:bodyPr/>
                    <a:lstStyle/>
                    <a:p>
                      <a:pPr marL="0" marR="0" indent="0" algn="l" rtl="0" hangingPunct="0">
                        <a:lnSpc>
                          <a:spcPct val="100000"/>
                        </a:lnSpc>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2400" b="0" i="0" u="none" strike="noStrike" baseline="0">
                        <a:ln>
                          <a:noFill/>
                        </a:ln>
                        <a:solidFill>
                          <a:srgbClr val="000000"/>
                        </a:solidFill>
                        <a:latin typeface="Times" pitchFamily="18"/>
                        <a:ea typeface="MS Gothic" pitchFamily="2"/>
                        <a:cs typeface="Tahoma" pitchFamily="2"/>
                      </a:endParaRPr>
                    </a:p>
                  </a:txBody>
                  <a:tcPr/>
                </a:tc>
              </a:tr>
              <a:tr h="453959">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New Roman CE" pitchFamily="18"/>
                          <a:ea typeface="Arial Unicode MS" pitchFamily="34"/>
                          <a:cs typeface="Times New Roman CE" pitchFamily="18"/>
                        </a:rPr>
                        <a:t>významově obsažný rým</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200" b="0" i="0" u="none" strike="noStrike" baseline="0">
                          <a:ln>
                            <a:noFill/>
                          </a:ln>
                          <a:solidFill>
                            <a:srgbClr val="0000FF"/>
                          </a:solidFill>
                          <a:latin typeface="Times" pitchFamily="18"/>
                          <a:ea typeface="Arial Unicode MS" pitchFamily="34"/>
                          <a:cs typeface="Times New Roman" pitchFamily="18"/>
                        </a:rPr>
                        <a:t>semantic content of the rhyme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pitchFamily="18"/>
                          <a:ea typeface="Arial Unicode MS" pitchFamily="34"/>
                          <a:cs typeface="Times New Roman" pitchFamily="18"/>
                        </a:rPr>
                        <a:t>semantisch inhaltsvolle Reime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ru-RU" sz="1200" b="0" i="0" u="none" strike="noStrike" baseline="0">
                          <a:ln>
                            <a:noFill/>
                          </a:ln>
                          <a:solidFill>
                            <a:srgbClr val="993300"/>
                          </a:solidFill>
                          <a:latin typeface="Times New Roman Cyr" pitchFamily="18"/>
                          <a:ea typeface="Arial Unicode MS" pitchFamily="34"/>
                          <a:cs typeface="Times New Roman Cyr" pitchFamily="18"/>
                        </a:rPr>
                        <a:t>содержательность рифмовки</a:t>
                      </a:r>
                    </a:p>
                  </a:txBody>
                  <a:tcPr/>
                </a:tc>
              </a:tr>
              <a:tr h="28152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New Roman CE" pitchFamily="18"/>
                          <a:ea typeface="Arial Unicode MS" pitchFamily="34"/>
                          <a:cs typeface="Times New Roman CE" pitchFamily="18"/>
                        </a:rPr>
                        <a:t>významově vhodný rým</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200" b="0" i="0" u="none" strike="noStrike" baseline="0">
                          <a:ln>
                            <a:noFill/>
                          </a:ln>
                          <a:solidFill>
                            <a:srgbClr val="0000FF"/>
                          </a:solidFill>
                          <a:latin typeface="Times" pitchFamily="18"/>
                          <a:ea typeface="Arial Unicode MS" pitchFamily="34"/>
                          <a:cs typeface="Times New Roman" pitchFamily="18"/>
                        </a:rPr>
                        <a:t>semantically suitable rhymes</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pitchFamily="18"/>
                          <a:ea typeface="Arial Unicode MS" pitchFamily="34"/>
                          <a:cs typeface="Times New Roman" pitchFamily="18"/>
                        </a:rPr>
                        <a:t>semantisch geeigneter Reim</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ru-RU"/>
                      </a:pPr>
                      <a:r>
                        <a:rPr lang="ru-RU" sz="1200" b="0" i="0" u="none" strike="noStrike" baseline="0" dirty="0">
                          <a:ln>
                            <a:noFill/>
                          </a:ln>
                          <a:solidFill>
                            <a:srgbClr val="993300"/>
                          </a:solidFill>
                          <a:latin typeface="Times New Roman Cyr" pitchFamily="18"/>
                          <a:ea typeface="Arial Unicode MS" pitchFamily="34"/>
                          <a:cs typeface="Times New Roman Cyr" pitchFamily="18"/>
                        </a:rPr>
                        <a:t>подходящих по смыслу рифм</a:t>
                      </a:r>
                    </a:p>
                  </a:txBody>
                  <a:tcPr/>
                </a:tc>
              </a:tr>
            </a:tbl>
          </a:graphicData>
        </a:graphic>
      </p:graphicFrame>
    </p:spTree>
  </p:cSld>
  <p:clrMapOvr>
    <a:masterClrMapping/>
  </p:clrMapOvr>
  <p:transition>
    <p:pull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name="page54">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pPr lvl="0"/>
            <a:r>
              <a:rPr lang="en-GB" smtClean="0"/>
              <a:t>InterCorp Workshop  září 2013   patrickcorness.wordpress.com</a:t>
            </a:r>
            <a:endParaRPr lang="en-GB"/>
          </a:p>
        </p:txBody>
      </p:sp>
      <p:sp>
        <p:nvSpPr>
          <p:cNvPr id="2" name="Title 1"/>
          <p:cNvSpPr txBox="1">
            <a:spLocks noGrp="1"/>
          </p:cNvSpPr>
          <p:nvPr>
            <p:ph type="title" idx="4294967295"/>
          </p:nvPr>
        </p:nvSpPr>
        <p:spPr>
          <a:xfrm>
            <a:off x="157861" y="369032"/>
            <a:ext cx="8467523" cy="648512"/>
          </a:xfrm>
        </p:spPr>
        <p:txBody>
          <a:bodyPr wrap="square" anchorCtr="0">
            <a:spAutoFit/>
          </a:bodyPr>
          <a:lstStyle/>
          <a:p>
            <a:pPr lvl="0"/>
            <a:r>
              <a:rPr lang="en-GB" sz="2000" dirty="0" err="1"/>
              <a:t>vyhledávání</a:t>
            </a:r>
            <a:r>
              <a:rPr lang="en-GB" sz="2000" dirty="0"/>
              <a:t> a </a:t>
            </a:r>
            <a:r>
              <a:rPr lang="en-GB" sz="2000" dirty="0" err="1"/>
              <a:t>čtyřjazyčný</a:t>
            </a:r>
            <a:r>
              <a:rPr lang="en-GB" sz="2000" dirty="0"/>
              <a:t> </a:t>
            </a:r>
            <a:r>
              <a:rPr lang="en-GB" sz="2000" dirty="0" err="1"/>
              <a:t>výstup</a:t>
            </a:r>
            <a:r>
              <a:rPr lang="en-GB" sz="2000" dirty="0"/>
              <a:t> </a:t>
            </a:r>
            <a:r>
              <a:rPr lang="cs-CZ" sz="2600" dirty="0" smtClean="0"/>
              <a:t/>
            </a:r>
            <a:br>
              <a:rPr lang="cs-CZ" sz="2600" dirty="0" smtClean="0"/>
            </a:br>
            <a:r>
              <a:rPr lang="cs-CZ" sz="1600" dirty="0" smtClean="0"/>
              <a:t>materiály </a:t>
            </a:r>
            <a:r>
              <a:rPr lang="cs-CZ" sz="1600" dirty="0"/>
              <a:t>pro </a:t>
            </a:r>
            <a:r>
              <a:rPr lang="en-GB" sz="1600" dirty="0" err="1"/>
              <a:t>versologický</a:t>
            </a:r>
            <a:r>
              <a:rPr lang="en-GB" sz="1600" dirty="0"/>
              <a:t> </a:t>
            </a:r>
            <a:r>
              <a:rPr lang="en-GB" sz="1600" dirty="0" err="1"/>
              <a:t>glosář</a:t>
            </a:r>
            <a:r>
              <a:rPr lang="en-GB" sz="1600" dirty="0"/>
              <a:t>: </a:t>
            </a:r>
            <a:r>
              <a:rPr lang="en-GB" sz="1600" i="1" dirty="0" err="1" smtClean="0"/>
              <a:t>rým</a:t>
            </a:r>
            <a:endParaRPr lang="en-GB" sz="3600" dirty="0"/>
          </a:p>
        </p:txBody>
      </p:sp>
      <p:graphicFrame>
        <p:nvGraphicFramePr>
          <p:cNvPr id="4" name="Table 3"/>
          <p:cNvGraphicFramePr>
            <a:graphicFrameLocks noGrp="1"/>
          </p:cNvGraphicFramePr>
          <p:nvPr/>
        </p:nvGraphicFramePr>
        <p:xfrm>
          <a:off x="180000" y="1440000"/>
          <a:ext cx="8819640" cy="3451320"/>
        </p:xfrm>
        <a:graphic>
          <a:graphicData uri="http://schemas.openxmlformats.org/drawingml/2006/table">
            <a:tbl>
              <a:tblPr firstRow="1" bandRow="1"/>
              <a:tblGrid>
                <a:gridCol w="2203560"/>
                <a:gridCol w="2203560"/>
                <a:gridCol w="2203560"/>
                <a:gridCol w="2208960"/>
              </a:tblGrid>
              <a:tr h="39492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New Roman" pitchFamily="18"/>
                          <a:ea typeface="Arial Unicode MS" pitchFamily="34"/>
                          <a:cs typeface="Times New Roman" pitchFamily="18"/>
                        </a:rPr>
                        <a:t>vzácný (originální) rým</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00FF"/>
                          </a:solidFill>
                          <a:latin typeface="Times" pitchFamily="18"/>
                          <a:ea typeface="Arial Unicode MS" pitchFamily="34"/>
                          <a:cs typeface="Times New Roman" pitchFamily="18"/>
                        </a:rPr>
                        <a:t>original rhyme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pitchFamily="18"/>
                          <a:ea typeface="Arial Unicode MS" pitchFamily="34"/>
                          <a:cs typeface="Times New Roman" pitchFamily="18"/>
                        </a:rPr>
                        <a:t>seltener (origineller) Reim</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ru-RU" sz="1200" b="0" i="0" u="none" strike="noStrike" baseline="0">
                          <a:ln>
                            <a:noFill/>
                          </a:ln>
                          <a:solidFill>
                            <a:srgbClr val="993300"/>
                          </a:solidFill>
                          <a:latin typeface="Times New Roman Cyr" pitchFamily="18"/>
                          <a:ea typeface="Arial Unicode MS" pitchFamily="34"/>
                          <a:cs typeface="Times New Roman Cyr" pitchFamily="18"/>
                        </a:rPr>
                        <a:t>редких (оригинальных) рифм</a:t>
                      </a:r>
                    </a:p>
                  </a:txBody>
                  <a:tcPr/>
                </a:tc>
              </a:tr>
              <a:tr h="39492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New Roman" pitchFamily="18"/>
                          <a:ea typeface="Arial Unicode MS" pitchFamily="34"/>
                          <a:cs typeface="Times New Roman" pitchFamily="18"/>
                        </a:rPr>
                        <a:t>základ rýmu</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00FF"/>
                          </a:solidFill>
                          <a:latin typeface="Times" pitchFamily="18"/>
                          <a:ea typeface="Arial Unicode MS" pitchFamily="34"/>
                          <a:cs typeface="Times New Roman" pitchFamily="18"/>
                        </a:rPr>
                        <a:t>basis of rhyme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pitchFamily="18"/>
                          <a:ea typeface="Arial Unicode MS" pitchFamily="34"/>
                          <a:cs typeface="Times New Roman" pitchFamily="18"/>
                        </a:rPr>
                        <a:t>Grundlage des Reims</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ru-RU" sz="1200" b="0" i="0" u="none" strike="noStrike" baseline="0">
                          <a:ln>
                            <a:noFill/>
                          </a:ln>
                          <a:solidFill>
                            <a:srgbClr val="993300"/>
                          </a:solidFill>
                          <a:latin typeface="Times New Roman Cyr" pitchFamily="18"/>
                          <a:ea typeface="Arial Unicode MS" pitchFamily="34"/>
                          <a:cs typeface="Times New Roman Cyr" pitchFamily="18"/>
                        </a:rPr>
                        <a:t>В основе рифмы лежит</a:t>
                      </a:r>
                    </a:p>
                  </a:txBody>
                  <a:tcPr/>
                </a:tc>
              </a:tr>
              <a:tr h="39492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New Roman CE" pitchFamily="18"/>
                          <a:ea typeface="Arial Unicode MS" pitchFamily="34"/>
                          <a:cs typeface="Times New Roman CE" pitchFamily="18"/>
                        </a:rPr>
                        <a:t>zásoba rýmů</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200" b="0" i="0" u="none" strike="noStrike" baseline="0">
                          <a:ln>
                            <a:noFill/>
                          </a:ln>
                          <a:solidFill>
                            <a:srgbClr val="0000FF"/>
                          </a:solidFill>
                          <a:latin typeface="Times" pitchFamily="18"/>
                          <a:ea typeface="Arial Unicode MS" pitchFamily="34"/>
                          <a:cs typeface="Times New Roman" pitchFamily="18"/>
                        </a:rPr>
                        <a:t>repertoire of rhymes</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pitchFamily="18"/>
                          <a:ea typeface="Arial Unicode MS" pitchFamily="34"/>
                          <a:cs typeface="Times New Roman" pitchFamily="18"/>
                        </a:rPr>
                        <a:t>Vorrat an Reimen</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ru-RU" sz="1200" b="0" i="0" u="none" strike="noStrike" baseline="0">
                          <a:ln>
                            <a:noFill/>
                          </a:ln>
                          <a:solidFill>
                            <a:srgbClr val="993300"/>
                          </a:solidFill>
                          <a:latin typeface="Times New Roman Cyr" pitchFamily="18"/>
                          <a:ea typeface="Arial Unicode MS" pitchFamily="34"/>
                          <a:cs typeface="Times New Roman Cyr" pitchFamily="18"/>
                        </a:rPr>
                        <a:t>возможностями для рифмовки</a:t>
                      </a:r>
                    </a:p>
                  </a:txBody>
                  <a:tcPr/>
                </a:tc>
              </a:tr>
              <a:tr h="62064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New Roman CE" pitchFamily="18"/>
                          <a:ea typeface="Arial Unicode MS" pitchFamily="34"/>
                          <a:cs typeface="Times New Roman CE" pitchFamily="18"/>
                        </a:rPr>
                        <a:t>znělost souhlásky v rýmu</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200" b="0" i="0" u="none" strike="noStrike" baseline="0">
                          <a:ln>
                            <a:noFill/>
                          </a:ln>
                          <a:solidFill>
                            <a:srgbClr val="0000FF"/>
                          </a:solidFill>
                          <a:latin typeface="Times" pitchFamily="18"/>
                          <a:ea typeface="Arial Unicode MS" pitchFamily="34"/>
                          <a:cs typeface="Times New Roman" pitchFamily="18"/>
                        </a:rPr>
                        <a:t>voiced consonants in word final position</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pitchFamily="18"/>
                          <a:ea typeface="Arial Unicode MS" pitchFamily="34"/>
                          <a:cs typeface="Times New Roman" pitchFamily="18"/>
                        </a:rPr>
                        <a:t>Stimmhaftigkeit der Konsonanten auch am Wortende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ru-RU" sz="1200" b="0" i="0" u="none" strike="noStrike" baseline="0">
                          <a:ln>
                            <a:noFill/>
                          </a:ln>
                          <a:solidFill>
                            <a:srgbClr val="993300"/>
                          </a:solidFill>
                          <a:latin typeface="Times New Roman Cyr" pitchFamily="18"/>
                          <a:ea typeface="Arial Unicode MS" pitchFamily="34"/>
                          <a:cs typeface="Times New Roman Cyr" pitchFamily="18"/>
                        </a:rPr>
                        <a:t>сохранившие звонкость согласных и в окончаниях слов</a:t>
                      </a:r>
                    </a:p>
                  </a:txBody>
                  <a:tcPr/>
                </a:tc>
              </a:tr>
              <a:tr h="39492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New Roman" pitchFamily="18"/>
                          <a:ea typeface="Arial Unicode MS" pitchFamily="34"/>
                          <a:cs typeface="Times New Roman" pitchFamily="18"/>
                        </a:rPr>
                        <a:t>zvláštnosti rýmu</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fr-FR"/>
                      </a:pPr>
                      <a:r>
                        <a:rPr lang="fr-FR" sz="1200" b="0" i="0" u="none" strike="noStrike" baseline="0">
                          <a:ln>
                            <a:noFill/>
                          </a:ln>
                          <a:solidFill>
                            <a:srgbClr val="0000FF"/>
                          </a:solidFill>
                          <a:latin typeface="Times" pitchFamily="18"/>
                          <a:ea typeface="Arial Unicode MS" pitchFamily="34"/>
                          <a:cs typeface="Times New Roman" pitchFamily="18"/>
                        </a:rPr>
                        <a:t>peculiarities of rhyme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pitchFamily="18"/>
                          <a:ea typeface="Arial Unicode MS" pitchFamily="34"/>
                          <a:cs typeface="Times New Roman" pitchFamily="18"/>
                        </a:rPr>
                        <a:t>Besonderheiten des Reims</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ru-RU"/>
                      </a:pPr>
                      <a:r>
                        <a:rPr lang="ru-RU" sz="1200" b="0" i="0" u="none" strike="noStrike" baseline="0">
                          <a:ln>
                            <a:noFill/>
                          </a:ln>
                          <a:solidFill>
                            <a:srgbClr val="993300"/>
                          </a:solidFill>
                          <a:latin typeface="Times New Roman Cyr" pitchFamily="18"/>
                          <a:ea typeface="Arial Unicode MS" pitchFamily="34"/>
                          <a:cs typeface="Times New Roman Cyr" pitchFamily="18"/>
                        </a:rPr>
                        <a:t>особенности рифмы</a:t>
                      </a:r>
                    </a:p>
                  </a:txBody>
                  <a:tcPr/>
                </a:tc>
              </a:tr>
              <a:tr h="39492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New Roman CE" pitchFamily="18"/>
                          <a:ea typeface="Arial Unicode MS" pitchFamily="34"/>
                          <a:cs typeface="Times New Roman CE" pitchFamily="18"/>
                        </a:rPr>
                        <a:t>zvuková podoba rýmů</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200" b="0" i="0" u="none" strike="noStrike" baseline="0">
                          <a:ln>
                            <a:noFill/>
                          </a:ln>
                          <a:solidFill>
                            <a:srgbClr val="0000FF"/>
                          </a:solidFill>
                          <a:latin typeface="Times" pitchFamily="18"/>
                          <a:ea typeface="Arial Unicode MS" pitchFamily="34"/>
                          <a:cs typeface="Times New Roman" pitchFamily="18"/>
                        </a:rPr>
                        <a:t>acoustic form of the rhyme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pitchFamily="18"/>
                          <a:ea typeface="Arial Unicode MS" pitchFamily="34"/>
                          <a:cs typeface="Times New Roman" pitchFamily="18"/>
                        </a:rPr>
                        <a:t>klangliche Gestalt des Reims</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ru-RU"/>
                      </a:pPr>
                      <a:r>
                        <a:rPr lang="ru-RU" sz="1200" b="0" i="0" u="none" strike="noStrike" baseline="0">
                          <a:ln>
                            <a:noFill/>
                          </a:ln>
                          <a:solidFill>
                            <a:srgbClr val="993300"/>
                          </a:solidFill>
                          <a:latin typeface="Times New Roman Cyr" pitchFamily="18"/>
                          <a:ea typeface="Arial Unicode MS" pitchFamily="34"/>
                          <a:cs typeface="Times New Roman Cyr" pitchFamily="18"/>
                        </a:rPr>
                        <a:t>звуковая форма рифмы</a:t>
                      </a:r>
                    </a:p>
                  </a:txBody>
                  <a:tcPr/>
                </a:tc>
              </a:tr>
              <a:tr h="45576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New Roman" pitchFamily="18"/>
                          <a:ea typeface="Arial Unicode MS" pitchFamily="34"/>
                          <a:cs typeface="Times New Roman" pitchFamily="18"/>
                        </a:rPr>
                        <a:t>zvuková shoda v rýmu</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en-GB" sz="1200" b="0" i="0" u="none" strike="noStrike" baseline="0">
                          <a:ln>
                            <a:noFill/>
                          </a:ln>
                          <a:solidFill>
                            <a:srgbClr val="0000FF"/>
                          </a:solidFill>
                          <a:latin typeface="Times" pitchFamily="18"/>
                          <a:ea typeface="Arial Unicode MS" pitchFamily="34"/>
                          <a:cs typeface="Times New Roman" pitchFamily="18"/>
                        </a:rPr>
                        <a:t>identity of sound in a rime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pitchFamily="18"/>
                          <a:ea typeface="Arial Unicode MS" pitchFamily="34"/>
                          <a:cs typeface="Times New Roman" pitchFamily="18"/>
                        </a:rPr>
                        <a:t>klangliche Übereinstimmung im Reim</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ru-RU"/>
                      </a:pPr>
                      <a:r>
                        <a:rPr lang="ru-RU" sz="1200" b="0" i="0" u="none" strike="noStrike" baseline="0">
                          <a:ln>
                            <a:noFill/>
                          </a:ln>
                          <a:solidFill>
                            <a:srgbClr val="993300"/>
                          </a:solidFill>
                          <a:latin typeface="Times New Roman Cyr" pitchFamily="18"/>
                          <a:ea typeface="Arial Unicode MS" pitchFamily="34"/>
                          <a:cs typeface="Times New Roman Cyr" pitchFamily="18"/>
                        </a:rPr>
                        <a:t>созвучие</a:t>
                      </a:r>
                    </a:p>
                  </a:txBody>
                  <a:tcPr/>
                </a:tc>
              </a:tr>
              <a:tr h="398880">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00"/>
                          </a:solidFill>
                          <a:latin typeface="Times New Roman" pitchFamily="18"/>
                          <a:ea typeface="Arial Unicode MS" pitchFamily="34"/>
                          <a:cs typeface="Times New Roman" pitchFamily="18"/>
                        </a:rPr>
                        <a:t>ženský rým</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cs-CZ"/>
                      </a:pPr>
                      <a:r>
                        <a:rPr lang="cs-CZ" sz="1200" b="0" i="0" u="none" strike="noStrike" baseline="0">
                          <a:ln>
                            <a:noFill/>
                          </a:ln>
                          <a:solidFill>
                            <a:srgbClr val="0000FF"/>
                          </a:solidFill>
                          <a:latin typeface="Times" pitchFamily="18"/>
                          <a:ea typeface="Arial Unicode MS" pitchFamily="34"/>
                          <a:cs typeface="Times New Roman" pitchFamily="18"/>
                        </a:rPr>
                        <a:t>feminine rhyme</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de-DE"/>
                      </a:pPr>
                      <a:r>
                        <a:rPr lang="de-DE" sz="1200" b="0" i="0" u="none" strike="noStrike" baseline="0">
                          <a:ln>
                            <a:noFill/>
                          </a:ln>
                          <a:solidFill>
                            <a:srgbClr val="008000"/>
                          </a:solidFill>
                          <a:latin typeface="Times" pitchFamily="18"/>
                          <a:ea typeface="Arial Unicode MS" pitchFamily="34"/>
                          <a:cs typeface="Times New Roman" pitchFamily="18"/>
                        </a:rPr>
                        <a:t>weiblicher Reim</a:t>
                      </a:r>
                    </a:p>
                  </a:txBody>
                  <a:tcPr/>
                </a:tc>
                <a:tc>
                  <a:txBody>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ru-RU" sz="1200" b="0" i="0" u="none" strike="noStrike" baseline="0">
                          <a:ln>
                            <a:noFill/>
                          </a:ln>
                          <a:solidFill>
                            <a:srgbClr val="993300"/>
                          </a:solidFill>
                          <a:latin typeface="Times New Roman Cyr" pitchFamily="18"/>
                          <a:ea typeface="Arial Unicode MS" pitchFamily="34"/>
                          <a:cs typeface="Times New Roman Cyr" pitchFamily="18"/>
                        </a:rPr>
                        <a:t>женская рифма</a:t>
                      </a:r>
                    </a:p>
                  </a:txBody>
                  <a:tcPr/>
                </a:tc>
              </a:tr>
            </a:tbl>
          </a:graphicData>
        </a:graphic>
      </p:graphicFrame>
    </p:spTree>
  </p:cSld>
  <p:clrMapOvr>
    <a:masterClrMapping/>
  </p:clrMapOvr>
  <p:transition>
    <p:pull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name="page55">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pPr lvl="0"/>
            <a:r>
              <a:rPr lang="en-GB" smtClean="0"/>
              <a:t>InterCorp Workshop  září 2013   patrickcorness.wordpress.com</a:t>
            </a:r>
            <a:endParaRPr lang="en-GB"/>
          </a:p>
        </p:txBody>
      </p:sp>
      <p:sp>
        <p:nvSpPr>
          <p:cNvPr id="2" name="Title 1"/>
          <p:cNvSpPr txBox="1">
            <a:spLocks noGrp="1"/>
          </p:cNvSpPr>
          <p:nvPr>
            <p:ph type="title" idx="4294967295"/>
          </p:nvPr>
        </p:nvSpPr>
        <p:spPr>
          <a:xfrm>
            <a:off x="543240" y="802995"/>
            <a:ext cx="7736760" cy="3049169"/>
          </a:xfrm>
        </p:spPr>
        <p:txBody>
          <a:bodyPr wrap="square" anchorCtr="0">
            <a:spAutoFit/>
          </a:bodyPr>
          <a:lstStyle/>
          <a:p>
            <a:pPr lvl="0"/>
            <a:r>
              <a:rPr lang="en-GB" sz="2000" dirty="0" err="1"/>
              <a:t>Čtyřjazyčný</a:t>
            </a:r>
            <a:r>
              <a:rPr lang="en-GB" sz="2000" dirty="0"/>
              <a:t> </a:t>
            </a:r>
            <a:r>
              <a:rPr lang="en-GB" sz="2000" dirty="0" err="1"/>
              <a:t>korpus</a:t>
            </a:r>
            <a:r>
              <a:rPr lang="en-GB" sz="2000" dirty="0"/>
              <a:t/>
            </a:r>
            <a:br>
              <a:rPr lang="en-GB" sz="2000" dirty="0"/>
            </a:br>
            <a:r>
              <a:rPr lang="en-GB" sz="2000" i="1" dirty="0" err="1"/>
              <a:t>Umění</a:t>
            </a:r>
            <a:r>
              <a:rPr lang="en-GB" sz="2000" i="1" dirty="0"/>
              <a:t> </a:t>
            </a:r>
            <a:r>
              <a:rPr lang="en-GB" sz="2000" i="1" dirty="0" err="1"/>
              <a:t>překladu</a:t>
            </a:r>
            <a:r>
              <a:rPr lang="en-GB" sz="2000" dirty="0"/>
              <a:t> </a:t>
            </a:r>
            <a:r>
              <a:rPr lang="en-GB" sz="2000" dirty="0" err="1"/>
              <a:t>Jiřího</a:t>
            </a:r>
            <a:r>
              <a:rPr lang="en-GB" sz="2000" dirty="0"/>
              <a:t> </a:t>
            </a:r>
            <a:r>
              <a:rPr lang="en-GB" sz="2000" dirty="0" err="1"/>
              <a:t>Levého</a:t>
            </a:r>
            <a:r>
              <a:rPr lang="en-GB" sz="2000" dirty="0"/>
              <a:t> </a:t>
            </a:r>
            <a:br>
              <a:rPr lang="en-GB" sz="2000" dirty="0"/>
            </a:br>
            <a:r>
              <a:rPr lang="en-GB" sz="3600" dirty="0"/>
              <a:t/>
            </a:r>
            <a:br>
              <a:rPr lang="en-GB" sz="3600" dirty="0"/>
            </a:br>
            <a:r>
              <a:rPr lang="en-GB" sz="4400" dirty="0" err="1">
                <a:latin typeface="Times New Roman" pitchFamily="18"/>
              </a:rPr>
              <a:t>Děkuji</a:t>
            </a:r>
            <a:r>
              <a:rPr lang="en-GB" sz="4400" dirty="0">
                <a:latin typeface="Times New Roman" pitchFamily="18"/>
              </a:rPr>
              <a:t> </a:t>
            </a:r>
            <a:r>
              <a:rPr lang="en-GB" sz="4400" dirty="0" err="1">
                <a:latin typeface="Times New Roman" pitchFamily="18"/>
              </a:rPr>
              <a:t>za</a:t>
            </a:r>
            <a:r>
              <a:rPr lang="en-GB" sz="4400" dirty="0">
                <a:latin typeface="Times New Roman" pitchFamily="18"/>
              </a:rPr>
              <a:t> </a:t>
            </a:r>
            <a:r>
              <a:rPr lang="en-GB" sz="4400" dirty="0" err="1">
                <a:latin typeface="Times New Roman" pitchFamily="18"/>
              </a:rPr>
              <a:t>pozornost</a:t>
            </a:r>
            <a:r>
              <a:rPr lang="en-GB" sz="4400" dirty="0">
                <a:latin typeface="Times New Roman" pitchFamily="18"/>
              </a:rPr>
              <a:t>!</a:t>
            </a:r>
            <a:r>
              <a:rPr lang="en-GB" sz="3600" dirty="0"/>
              <a:t/>
            </a:r>
            <a:br>
              <a:rPr lang="en-GB" sz="3600" dirty="0"/>
            </a:br>
            <a:r>
              <a:rPr lang="en-GB" sz="3600" dirty="0"/>
              <a:t/>
            </a:r>
            <a:br>
              <a:rPr lang="en-GB" sz="3600" dirty="0"/>
            </a:br>
            <a:endParaRPr lang="en-GB" sz="3600" dirty="0"/>
          </a:p>
        </p:txBody>
      </p:sp>
      <p:pic>
        <p:nvPicPr>
          <p:cNvPr id="3" name="Picture 2"/>
          <p:cNvPicPr>
            <a:picLocks noChangeAspect="1"/>
          </p:cNvPicPr>
          <p:nvPr/>
        </p:nvPicPr>
        <p:blipFill>
          <a:blip r:embed="rId3">
            <a:lum bright="-50000"/>
            <a:alphaModFix/>
          </a:blip>
          <a:srcRect/>
          <a:stretch>
            <a:fillRect/>
          </a:stretch>
        </p:blipFill>
        <p:spPr>
          <a:xfrm>
            <a:off x="720000" y="3600000"/>
            <a:ext cx="2340000" cy="2160000"/>
          </a:xfrm>
          <a:prstGeom prst="rect">
            <a:avLst/>
          </a:prstGeom>
          <a:noFill/>
          <a:ln>
            <a:noFill/>
          </a:ln>
        </p:spPr>
      </p:pic>
    </p:spTree>
  </p:cSld>
  <p:clrMapOvr>
    <a:masterClrMapping/>
  </p:clrMapOvr>
  <p:transition>
    <p:pull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7" name="Footer Placeholder 2"/>
          <p:cNvSpPr>
            <a:spLocks noGrp="1"/>
          </p:cNvSpPr>
          <p:nvPr>
            <p:ph type="ftr" sz="quarter" idx="11"/>
          </p:nvPr>
        </p:nvSpPr>
        <p:spPr/>
        <p:txBody>
          <a:bodyPr/>
          <a:lstStyle/>
          <a:p>
            <a:pPr lvl="0"/>
            <a:r>
              <a:rPr lang="en-GB" smtClean="0"/>
              <a:t>InterCorp Workshop  září 2013   patrickcorness.wordpress.com</a:t>
            </a:r>
            <a:endParaRPr lang="en-GB"/>
          </a:p>
        </p:txBody>
      </p:sp>
      <p:sp>
        <p:nvSpPr>
          <p:cNvPr id="2" name="Title 1">
            <a:hlinkClick r:id="" action="ppaction://hlinkshowjump?jump=nextslide"/>
          </p:cNvPr>
          <p:cNvSpPr txBox="1">
            <a:spLocks noGrp="1"/>
          </p:cNvSpPr>
          <p:nvPr>
            <p:ph type="title" idx="4294967295"/>
          </p:nvPr>
        </p:nvSpPr>
        <p:spPr>
          <a:xfrm>
            <a:off x="180000" y="365154"/>
            <a:ext cx="7772400" cy="956288"/>
          </a:xfrm>
        </p:spPr>
        <p:txBody>
          <a:bodyPr wrap="square" anchorCtr="0">
            <a:spAutoFit/>
          </a:bodyPr>
          <a:lstStyle/>
          <a:p>
            <a:pPr lvl="0"/>
            <a:r>
              <a:rPr lang="en-GB" sz="2000" dirty="0" err="1"/>
              <a:t>Čtyřjazyčný</a:t>
            </a:r>
            <a:r>
              <a:rPr lang="en-GB" sz="2000" dirty="0"/>
              <a:t> </a:t>
            </a:r>
            <a:r>
              <a:rPr lang="en-GB" sz="2000" dirty="0" err="1"/>
              <a:t>korpus</a:t>
            </a:r>
            <a:r>
              <a:rPr lang="en-GB" sz="2000" dirty="0"/>
              <a:t/>
            </a:r>
            <a:br>
              <a:rPr lang="en-GB" sz="2000" dirty="0"/>
            </a:br>
            <a:r>
              <a:rPr lang="en-GB" sz="2000" dirty="0" err="1"/>
              <a:t>Jiří</a:t>
            </a:r>
            <a:r>
              <a:rPr lang="en-GB" sz="2000" dirty="0"/>
              <a:t> </a:t>
            </a:r>
            <a:r>
              <a:rPr lang="en-GB" sz="2000" dirty="0" err="1"/>
              <a:t>Levý</a:t>
            </a:r>
            <a:r>
              <a:rPr lang="en-GB" sz="2000" dirty="0"/>
              <a:t>, </a:t>
            </a:r>
            <a:r>
              <a:rPr lang="en-GB" sz="2000" i="1" dirty="0" err="1"/>
              <a:t>Umění</a:t>
            </a:r>
            <a:r>
              <a:rPr lang="en-GB" sz="2000" i="1" dirty="0"/>
              <a:t> </a:t>
            </a:r>
            <a:r>
              <a:rPr lang="en-GB" sz="2000" i="1" dirty="0" err="1"/>
              <a:t>překladu</a:t>
            </a:r>
            <a:r>
              <a:rPr lang="en-GB" sz="2800" i="1" dirty="0"/>
              <a:t/>
            </a:r>
            <a:br>
              <a:rPr lang="en-GB" sz="2800" i="1" dirty="0"/>
            </a:br>
            <a:r>
              <a:rPr lang="en-GB" sz="1600" dirty="0" err="1"/>
              <a:t>dodatky</a:t>
            </a:r>
            <a:r>
              <a:rPr lang="en-GB" sz="1600" dirty="0"/>
              <a:t> v </a:t>
            </a:r>
            <a:r>
              <a:rPr lang="en-GB" sz="1600" dirty="0" err="1"/>
              <a:t>tomto</a:t>
            </a:r>
            <a:r>
              <a:rPr lang="en-GB" sz="1600" dirty="0"/>
              <a:t> </a:t>
            </a:r>
            <a:r>
              <a:rPr lang="en-GB" sz="1600" dirty="0" err="1" smtClean="0"/>
              <a:t>korpusu</a:t>
            </a:r>
            <a:endParaRPr lang="en-GB" sz="3600" dirty="0"/>
          </a:p>
        </p:txBody>
      </p:sp>
      <p:sp>
        <p:nvSpPr>
          <p:cNvPr id="3" name="Text Placeholder 2"/>
          <p:cNvSpPr txBox="1">
            <a:spLocks noGrp="1"/>
          </p:cNvSpPr>
          <p:nvPr>
            <p:ph type="body" idx="4294967295"/>
          </p:nvPr>
        </p:nvSpPr>
        <p:spPr>
          <a:xfrm>
            <a:off x="0" y="1980000"/>
            <a:ext cx="8100000" cy="4878000"/>
          </a:xfrm>
        </p:spPr>
        <p:txBody>
          <a:bodyPr wrap="square" anchor="t" anchorCtr="0">
            <a:spAutoFit/>
          </a:bodyPr>
          <a:lstStyle/>
          <a:p>
            <a:pPr lvl="0">
              <a:spcBef>
                <a:spcPts val="697"/>
              </a:spcBef>
            </a:pPr>
            <a:endParaRPr lang="en-GB" sz="2200"/>
          </a:p>
          <a:p>
            <a:pPr lvl="0">
              <a:spcBef>
                <a:spcPts val="697"/>
              </a:spcBef>
            </a:pPr>
            <a:endParaRPr lang="en-GB" sz="2000" i="1"/>
          </a:p>
          <a:p>
            <a:pPr lvl="0">
              <a:spcBef>
                <a:spcPts val="697"/>
              </a:spcBef>
            </a:pPr>
            <a:endParaRPr lang="en-GB" sz="2000"/>
          </a:p>
        </p:txBody>
      </p:sp>
      <p:sp>
        <p:nvSpPr>
          <p:cNvPr id="5" name="TextBox 4"/>
          <p:cNvSpPr txBox="1"/>
          <p:nvPr/>
        </p:nvSpPr>
        <p:spPr>
          <a:xfrm>
            <a:off x="180000" y="2002183"/>
            <a:ext cx="6660000" cy="4307418"/>
          </a:xfrm>
          <a:prstGeom prst="rect">
            <a:avLst/>
          </a:prstGeom>
          <a:noFill/>
          <a:ln>
            <a:noFill/>
          </a:ln>
        </p:spPr>
        <p:txBody>
          <a:bodyPr vert="horz" lIns="90000" tIns="45000" rIns="90000" bIns="4500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1600" b="0" i="0" u="none" strike="noStrike" baseline="0" dirty="0" smtClean="0">
                <a:ln>
                  <a:noFill/>
                </a:ln>
                <a:solidFill>
                  <a:srgbClr val="000000"/>
                </a:solidFill>
                <a:latin typeface="Times" pitchFamily="18"/>
                <a:ea typeface="MS Gothic" pitchFamily="2"/>
                <a:cs typeface="Tahoma" pitchFamily="2"/>
              </a:rPr>
              <a:t>Am </a:t>
            </a:r>
            <a:r>
              <a:rPr lang="en-GB" sz="1600" b="0" i="0" u="none" strike="noStrike" baseline="0" dirty="0" err="1">
                <a:ln>
                  <a:noFill/>
                </a:ln>
                <a:solidFill>
                  <a:srgbClr val="000000"/>
                </a:solidFill>
                <a:latin typeface="Times" pitchFamily="18"/>
                <a:ea typeface="MS Gothic" pitchFamily="2"/>
                <a:cs typeface="Tahoma" pitchFamily="2"/>
              </a:rPr>
              <a:t>leichtesten</a:t>
            </a:r>
            <a:r>
              <a:rPr lang="en-GB" sz="1600" b="0" i="0" u="none" strike="noStrike" baseline="0" dirty="0">
                <a:ln>
                  <a:noFill/>
                </a:ln>
                <a:solidFill>
                  <a:srgbClr val="000000"/>
                </a:solidFill>
                <a:latin typeface="Times" pitchFamily="18"/>
                <a:ea typeface="MS Gothic" pitchFamily="2"/>
                <a:cs typeface="Tahoma" pitchFamily="2"/>
              </a:rPr>
              <a:t> </a:t>
            </a:r>
            <a:r>
              <a:rPr lang="en-GB" sz="1600" b="0" i="0" u="none" strike="noStrike" baseline="0" dirty="0" err="1">
                <a:ln>
                  <a:noFill/>
                </a:ln>
                <a:solidFill>
                  <a:srgbClr val="000000"/>
                </a:solidFill>
                <a:latin typeface="Times" pitchFamily="18"/>
                <a:ea typeface="MS Gothic" pitchFamily="2"/>
                <a:cs typeface="Tahoma" pitchFamily="2"/>
              </a:rPr>
              <a:t>ist</a:t>
            </a:r>
            <a:r>
              <a:rPr lang="en-GB" sz="1600" b="0" i="0" u="none" strike="noStrike" baseline="0" dirty="0">
                <a:ln>
                  <a:noFill/>
                </a:ln>
                <a:solidFill>
                  <a:srgbClr val="000000"/>
                </a:solidFill>
                <a:latin typeface="Times" pitchFamily="18"/>
                <a:ea typeface="MS Gothic" pitchFamily="2"/>
                <a:cs typeface="Tahoma" pitchFamily="2"/>
              </a:rPr>
              <a:t> </a:t>
            </a:r>
            <a:r>
              <a:rPr lang="en-GB" sz="1600" b="0" i="0" u="none" strike="noStrike" baseline="0" dirty="0" err="1">
                <a:ln>
                  <a:noFill/>
                </a:ln>
                <a:solidFill>
                  <a:srgbClr val="000000"/>
                </a:solidFill>
                <a:latin typeface="Times" pitchFamily="18"/>
                <a:ea typeface="MS Gothic" pitchFamily="2"/>
                <a:cs typeface="Tahoma" pitchFamily="2"/>
              </a:rPr>
              <a:t>es</a:t>
            </a:r>
            <a:r>
              <a:rPr lang="en-GB" sz="1600" b="0" i="0" u="none" strike="noStrike" baseline="0" dirty="0">
                <a:ln>
                  <a:noFill/>
                </a:ln>
                <a:solidFill>
                  <a:srgbClr val="000000"/>
                </a:solidFill>
                <a:latin typeface="Times" pitchFamily="18"/>
                <a:ea typeface="MS Gothic" pitchFamily="2"/>
                <a:cs typeface="Tahoma" pitchFamily="2"/>
              </a:rPr>
              <a:t>, den </a:t>
            </a:r>
            <a:r>
              <a:rPr lang="en-GB" sz="1600" b="0" i="0" u="none" strike="noStrike" baseline="0" dirty="0" err="1">
                <a:ln>
                  <a:noFill/>
                </a:ln>
                <a:solidFill>
                  <a:srgbClr val="000000"/>
                </a:solidFill>
                <a:latin typeface="Times" pitchFamily="18"/>
                <a:ea typeface="MS Gothic" pitchFamily="2"/>
                <a:cs typeface="Tahoma" pitchFamily="2"/>
              </a:rPr>
              <a:t>spanischen</a:t>
            </a:r>
            <a:r>
              <a:rPr lang="en-GB" sz="1600" b="0" i="0" u="none" strike="noStrike" baseline="0" dirty="0">
                <a:ln>
                  <a:noFill/>
                </a:ln>
                <a:solidFill>
                  <a:srgbClr val="000000"/>
                </a:solidFill>
                <a:latin typeface="Times" pitchFamily="18"/>
                <a:ea typeface="MS Gothic" pitchFamily="2"/>
                <a:cs typeface="Tahoma" pitchFamily="2"/>
              </a:rPr>
              <a:t> </a:t>
            </a:r>
            <a:r>
              <a:rPr lang="en-GB" sz="1600" b="0" i="0" u="none" strike="noStrike" baseline="0" dirty="0" err="1">
                <a:ln>
                  <a:noFill/>
                </a:ln>
                <a:solidFill>
                  <a:srgbClr val="000000"/>
                </a:solidFill>
                <a:latin typeface="Times" pitchFamily="18"/>
                <a:ea typeface="MS Gothic" pitchFamily="2"/>
                <a:cs typeface="Tahoma" pitchFamily="2"/>
              </a:rPr>
              <a:t>dramatischen</a:t>
            </a:r>
            <a:r>
              <a:rPr lang="en-GB" sz="1600" b="0" i="0" u="none" strike="noStrike" baseline="0" dirty="0">
                <a:ln>
                  <a:noFill/>
                </a:ln>
                <a:solidFill>
                  <a:srgbClr val="000000"/>
                </a:solidFill>
                <a:latin typeface="Times" pitchFamily="18"/>
                <a:ea typeface="MS Gothic" pitchFamily="2"/>
                <a:cs typeface="Tahoma" pitchFamily="2"/>
              </a:rPr>
              <a:t> </a:t>
            </a:r>
            <a:r>
              <a:rPr lang="en-GB" sz="1600" b="0" i="0" u="none" strike="noStrike" baseline="0" dirty="0" err="1">
                <a:ln>
                  <a:noFill/>
                </a:ln>
                <a:solidFill>
                  <a:srgbClr val="000000"/>
                </a:solidFill>
                <a:latin typeface="Times" pitchFamily="18"/>
                <a:ea typeface="MS Gothic" pitchFamily="2"/>
                <a:cs typeface="Tahoma" pitchFamily="2"/>
              </a:rPr>
              <a:t>Vers</a:t>
            </a:r>
            <a:r>
              <a:rPr lang="en-GB" sz="1600" b="0" i="0" u="none" strike="noStrike" baseline="0" dirty="0">
                <a:ln>
                  <a:noFill/>
                </a:ln>
                <a:solidFill>
                  <a:srgbClr val="000000"/>
                </a:solidFill>
                <a:latin typeface="Times" pitchFamily="18"/>
                <a:ea typeface="MS Gothic" pitchFamily="2"/>
                <a:cs typeface="Tahoma" pitchFamily="2"/>
              </a:rPr>
              <a:t> </a:t>
            </a:r>
            <a:r>
              <a:rPr lang="en-GB" sz="1600" b="0" i="0" u="none" strike="noStrike" baseline="0" dirty="0" err="1">
                <a:ln>
                  <a:noFill/>
                </a:ln>
                <a:solidFill>
                  <a:srgbClr val="000000"/>
                </a:solidFill>
                <a:latin typeface="Times" pitchFamily="18"/>
                <a:ea typeface="MS Gothic" pitchFamily="2"/>
                <a:cs typeface="Tahoma" pitchFamily="2"/>
              </a:rPr>
              <a:t>durch</a:t>
            </a:r>
            <a:r>
              <a:rPr lang="en-GB" sz="1600" b="0" i="0" u="none" strike="noStrike" baseline="0" dirty="0">
                <a:ln>
                  <a:noFill/>
                </a:ln>
                <a:solidFill>
                  <a:srgbClr val="000000"/>
                </a:solidFill>
                <a:latin typeface="Times" pitchFamily="18"/>
                <a:ea typeface="MS Gothic" pitchFamily="2"/>
                <a:cs typeface="Tahoma" pitchFamily="2"/>
              </a:rPr>
              <a:t> </a:t>
            </a:r>
            <a:r>
              <a:rPr lang="en-GB" sz="1600" b="0" i="0" u="none" strike="noStrike" baseline="0" dirty="0" err="1">
                <a:ln>
                  <a:noFill/>
                </a:ln>
                <a:solidFill>
                  <a:srgbClr val="000000"/>
                </a:solidFill>
                <a:latin typeface="Times" pitchFamily="18"/>
                <a:ea typeface="MS Gothic" pitchFamily="2"/>
                <a:cs typeface="Tahoma" pitchFamily="2"/>
              </a:rPr>
              <a:t>einen</a:t>
            </a:r>
            <a:r>
              <a:rPr lang="en-GB" sz="1600" b="0" i="0" u="none" strike="noStrike" baseline="0" dirty="0">
                <a:ln>
                  <a:noFill/>
                </a:ln>
                <a:solidFill>
                  <a:srgbClr val="000000"/>
                </a:solidFill>
                <a:latin typeface="Times" pitchFamily="18"/>
                <a:ea typeface="MS Gothic" pitchFamily="2"/>
                <a:cs typeface="Tahoma" pitchFamily="2"/>
              </a:rPr>
              <a:t> </a:t>
            </a:r>
            <a:r>
              <a:rPr lang="en-GB" sz="1600" b="0" i="0" u="none" strike="noStrike" baseline="0" dirty="0" err="1">
                <a:ln>
                  <a:noFill/>
                </a:ln>
                <a:solidFill>
                  <a:srgbClr val="000000"/>
                </a:solidFill>
                <a:latin typeface="Times" pitchFamily="18"/>
                <a:ea typeface="MS Gothic" pitchFamily="2"/>
                <a:cs typeface="Tahoma" pitchFamily="2"/>
              </a:rPr>
              <a:t>eingebürgerten</a:t>
            </a:r>
            <a:r>
              <a:rPr lang="en-GB" sz="1600" b="0" i="0" u="none" strike="noStrike" baseline="0" dirty="0">
                <a:ln>
                  <a:noFill/>
                </a:ln>
                <a:solidFill>
                  <a:srgbClr val="000000"/>
                </a:solidFill>
                <a:latin typeface="Times" pitchFamily="18"/>
                <a:ea typeface="MS Gothic" pitchFamily="2"/>
                <a:cs typeface="Tahoma" pitchFamily="2"/>
              </a:rPr>
              <a:t> </a:t>
            </a:r>
            <a:r>
              <a:rPr lang="en-GB" sz="1600" b="0" i="0" u="none" strike="noStrike" baseline="0" dirty="0" err="1">
                <a:ln>
                  <a:noFill/>
                </a:ln>
                <a:solidFill>
                  <a:srgbClr val="000000"/>
                </a:solidFill>
                <a:latin typeface="Times" pitchFamily="18"/>
                <a:ea typeface="MS Gothic" pitchFamily="2"/>
                <a:cs typeface="Tahoma" pitchFamily="2"/>
              </a:rPr>
              <a:t>heimischen</a:t>
            </a:r>
            <a:r>
              <a:rPr lang="en-GB" sz="1600" b="0" i="0" u="none" strike="noStrike" baseline="0" dirty="0">
                <a:ln>
                  <a:noFill/>
                </a:ln>
                <a:solidFill>
                  <a:srgbClr val="000000"/>
                </a:solidFill>
                <a:latin typeface="Times" pitchFamily="18"/>
                <a:ea typeface="MS Gothic" pitchFamily="2"/>
                <a:cs typeface="Tahoma" pitchFamily="2"/>
              </a:rPr>
              <a:t> </a:t>
            </a:r>
            <a:r>
              <a:rPr lang="en-GB" sz="1600" b="0" i="0" u="none" strike="noStrike" baseline="0" dirty="0" err="1">
                <a:ln>
                  <a:noFill/>
                </a:ln>
                <a:solidFill>
                  <a:srgbClr val="000000"/>
                </a:solidFill>
                <a:latin typeface="Times" pitchFamily="18"/>
                <a:ea typeface="MS Gothic" pitchFamily="2"/>
                <a:cs typeface="Tahoma" pitchFamily="2"/>
              </a:rPr>
              <a:t>Verstyp</a:t>
            </a:r>
            <a:r>
              <a:rPr lang="en-GB" sz="1600" b="0" i="0" u="none" strike="noStrike" baseline="0" dirty="0">
                <a:ln>
                  <a:noFill/>
                </a:ln>
                <a:solidFill>
                  <a:srgbClr val="000000"/>
                </a:solidFill>
                <a:latin typeface="Times" pitchFamily="18"/>
                <a:ea typeface="MS Gothic" pitchFamily="2"/>
                <a:cs typeface="Tahoma" pitchFamily="2"/>
              </a:rPr>
              <a:t> </a:t>
            </a:r>
            <a:r>
              <a:rPr lang="en-GB" sz="1600" b="0" i="0" u="none" strike="noStrike" baseline="0" dirty="0" err="1">
                <a:ln>
                  <a:noFill/>
                </a:ln>
                <a:solidFill>
                  <a:srgbClr val="000000"/>
                </a:solidFill>
                <a:latin typeface="Times" pitchFamily="18"/>
                <a:ea typeface="MS Gothic" pitchFamily="2"/>
                <a:cs typeface="Tahoma" pitchFamily="2"/>
              </a:rPr>
              <a:t>zu</a:t>
            </a:r>
            <a:r>
              <a:rPr lang="en-GB" sz="1600" b="0" i="0" u="none" strike="noStrike" baseline="0" dirty="0">
                <a:ln>
                  <a:noFill/>
                </a:ln>
                <a:solidFill>
                  <a:srgbClr val="000000"/>
                </a:solidFill>
                <a:latin typeface="Times" pitchFamily="18"/>
                <a:ea typeface="MS Gothic" pitchFamily="2"/>
                <a:cs typeface="Tahoma" pitchFamily="2"/>
              </a:rPr>
              <a:t> </a:t>
            </a:r>
            <a:r>
              <a:rPr lang="en-GB" sz="1600" b="0" i="0" u="none" strike="noStrike" baseline="0" dirty="0" err="1">
                <a:ln>
                  <a:noFill/>
                </a:ln>
                <a:solidFill>
                  <a:srgbClr val="000000"/>
                </a:solidFill>
                <a:latin typeface="Times" pitchFamily="18"/>
                <a:ea typeface="MS Gothic" pitchFamily="2"/>
                <a:cs typeface="Tahoma" pitchFamily="2"/>
              </a:rPr>
              <a:t>ersetzen</a:t>
            </a:r>
            <a:r>
              <a:rPr lang="en-GB" sz="1600" b="0" i="0" u="none" strike="noStrike" baseline="0" dirty="0">
                <a:ln>
                  <a:noFill/>
                </a:ln>
                <a:solidFill>
                  <a:srgbClr val="000000"/>
                </a:solidFill>
                <a:latin typeface="Times" pitchFamily="18"/>
                <a:ea typeface="MS Gothic" pitchFamily="2"/>
                <a:cs typeface="Tahoma" pitchFamily="2"/>
              </a:rPr>
              <a:t>, was in den </a:t>
            </a:r>
            <a:r>
              <a:rPr lang="en-GB" sz="1600" b="0" i="0" u="none" strike="noStrike" baseline="0" dirty="0" err="1">
                <a:ln>
                  <a:noFill/>
                </a:ln>
                <a:solidFill>
                  <a:srgbClr val="000000"/>
                </a:solidFill>
                <a:latin typeface="Times" pitchFamily="18"/>
                <a:ea typeface="MS Gothic" pitchFamily="2"/>
                <a:cs typeface="Tahoma" pitchFamily="2"/>
              </a:rPr>
              <a:t>germanischen</a:t>
            </a:r>
            <a:r>
              <a:rPr lang="en-GB" sz="1600" b="0" i="0" u="none" strike="noStrike" baseline="0" dirty="0">
                <a:ln>
                  <a:noFill/>
                </a:ln>
                <a:solidFill>
                  <a:srgbClr val="000000"/>
                </a:solidFill>
                <a:latin typeface="Times" pitchFamily="18"/>
                <a:ea typeface="MS Gothic" pitchFamily="2"/>
                <a:cs typeface="Tahoma" pitchFamily="2"/>
              </a:rPr>
              <a:t> </a:t>
            </a:r>
            <a:r>
              <a:rPr lang="en-GB" sz="1600" b="0" i="0" u="none" strike="noStrike" baseline="0" dirty="0" err="1">
                <a:ln>
                  <a:noFill/>
                </a:ln>
                <a:solidFill>
                  <a:srgbClr val="000000"/>
                </a:solidFill>
                <a:latin typeface="Times" pitchFamily="18"/>
                <a:ea typeface="MS Gothic" pitchFamily="2"/>
                <a:cs typeface="Tahoma" pitchFamily="2"/>
              </a:rPr>
              <a:t>Lite­raturen</a:t>
            </a:r>
            <a:r>
              <a:rPr lang="en-GB" sz="1600" b="0" i="0" u="none" strike="noStrike" baseline="0" dirty="0">
                <a:ln>
                  <a:noFill/>
                </a:ln>
                <a:solidFill>
                  <a:srgbClr val="000000"/>
                </a:solidFill>
                <a:latin typeface="Times" pitchFamily="18"/>
                <a:ea typeface="MS Gothic" pitchFamily="2"/>
                <a:cs typeface="Tahoma" pitchFamily="2"/>
              </a:rPr>
              <a:t> </a:t>
            </a:r>
            <a:r>
              <a:rPr lang="en-GB" sz="1600" b="0" i="0" u="none" strike="noStrike" baseline="0" dirty="0" err="1">
                <a:ln>
                  <a:noFill/>
                </a:ln>
                <a:solidFill>
                  <a:srgbClr val="000000"/>
                </a:solidFill>
                <a:latin typeface="Times" pitchFamily="18"/>
                <a:ea typeface="MS Gothic" pitchFamily="2"/>
                <a:cs typeface="Tahoma" pitchFamily="2"/>
              </a:rPr>
              <a:t>vor</a:t>
            </a:r>
            <a:r>
              <a:rPr lang="en-GB" sz="1600" b="0" i="0" u="none" strike="noStrike" baseline="0" dirty="0">
                <a:ln>
                  <a:noFill/>
                </a:ln>
                <a:solidFill>
                  <a:srgbClr val="000000"/>
                </a:solidFill>
                <a:latin typeface="Times" pitchFamily="18"/>
                <a:ea typeface="MS Gothic" pitchFamily="2"/>
                <a:cs typeface="Tahoma" pitchFamily="2"/>
              </a:rPr>
              <a:t> </a:t>
            </a:r>
            <a:r>
              <a:rPr lang="en-GB" sz="1600" b="0" i="0" u="none" strike="noStrike" baseline="0" dirty="0" err="1">
                <a:ln>
                  <a:noFill/>
                </a:ln>
                <a:solidFill>
                  <a:srgbClr val="000000"/>
                </a:solidFill>
                <a:latin typeface="Times" pitchFamily="18"/>
                <a:ea typeface="MS Gothic" pitchFamily="2"/>
                <a:cs typeface="Tahoma" pitchFamily="2"/>
              </a:rPr>
              <a:t>allem</a:t>
            </a:r>
            <a:r>
              <a:rPr lang="en-GB" sz="1600" b="0" i="0" u="none" strike="noStrike" baseline="0" dirty="0">
                <a:ln>
                  <a:noFill/>
                </a:ln>
                <a:solidFill>
                  <a:srgbClr val="000000"/>
                </a:solidFill>
                <a:latin typeface="Times" pitchFamily="18"/>
                <a:ea typeface="MS Gothic" pitchFamily="2"/>
                <a:cs typeface="Tahoma" pitchFamily="2"/>
              </a:rPr>
              <a:t> der </a:t>
            </a:r>
            <a:r>
              <a:rPr lang="en-GB" sz="1600" b="0" i="0" u="none" strike="noStrike" baseline="0" dirty="0" err="1">
                <a:ln>
                  <a:noFill/>
                </a:ln>
                <a:solidFill>
                  <a:srgbClr val="000000"/>
                </a:solidFill>
                <a:latin typeface="Times" pitchFamily="18"/>
                <a:ea typeface="MS Gothic" pitchFamily="2"/>
                <a:cs typeface="Tahoma" pitchFamily="2"/>
              </a:rPr>
              <a:t>Blankvers</a:t>
            </a:r>
            <a:r>
              <a:rPr lang="en-GB" sz="1600" b="0" i="0" u="none" strike="noStrike" baseline="0" dirty="0">
                <a:ln>
                  <a:noFill/>
                </a:ln>
                <a:solidFill>
                  <a:srgbClr val="000000"/>
                </a:solidFill>
                <a:latin typeface="Times" pitchFamily="18"/>
                <a:ea typeface="MS Gothic" pitchFamily="2"/>
                <a:cs typeface="Tahoma" pitchFamily="2"/>
              </a:rPr>
              <a:t> </a:t>
            </a:r>
            <a:r>
              <a:rPr lang="en-GB" sz="1600" b="0" i="0" u="none" strike="noStrike" baseline="0" dirty="0" err="1">
                <a:ln>
                  <a:noFill/>
                </a:ln>
                <a:solidFill>
                  <a:srgbClr val="000000"/>
                </a:solidFill>
                <a:latin typeface="Times" pitchFamily="18"/>
                <a:ea typeface="MS Gothic" pitchFamily="2"/>
                <a:cs typeface="Tahoma" pitchFamily="2"/>
              </a:rPr>
              <a:t>ist</a:t>
            </a:r>
            <a:r>
              <a:rPr lang="en-GB" sz="1600" b="0" i="0" u="none" strike="noStrike" baseline="0" dirty="0">
                <a:ln>
                  <a:noFill/>
                </a:ln>
                <a:solidFill>
                  <a:srgbClr val="000000"/>
                </a:solidFill>
                <a:latin typeface="Times" pitchFamily="18"/>
                <a:ea typeface="MS Gothic" pitchFamily="2"/>
                <a:cs typeface="Tahoma" pitchFamily="2"/>
              </a:rPr>
              <a:t>. In </a:t>
            </a:r>
            <a:r>
              <a:rPr lang="en-GB" sz="1600" b="0" i="0" u="none" strike="noStrike" baseline="0" dirty="0" err="1">
                <a:ln>
                  <a:noFill/>
                </a:ln>
                <a:solidFill>
                  <a:srgbClr val="000000"/>
                </a:solidFill>
                <a:latin typeface="Times" pitchFamily="18"/>
                <a:ea typeface="MS Gothic" pitchFamily="2"/>
                <a:cs typeface="Tahoma" pitchFamily="2"/>
              </a:rPr>
              <a:t>dieser</a:t>
            </a:r>
            <a:r>
              <a:rPr lang="en-GB" sz="1600" b="0" i="0" u="none" strike="noStrike" baseline="0" dirty="0">
                <a:ln>
                  <a:noFill/>
                </a:ln>
                <a:solidFill>
                  <a:srgbClr val="000000"/>
                </a:solidFill>
                <a:latin typeface="Times" pitchFamily="18"/>
                <a:ea typeface="MS Gothic" pitchFamily="2"/>
                <a:cs typeface="Tahoma" pitchFamily="2"/>
              </a:rPr>
              <a:t> Weise </a:t>
            </a:r>
            <a:r>
              <a:rPr lang="en-GB" sz="1600" b="0" i="0" u="none" strike="noStrike" baseline="0" dirty="0" err="1">
                <a:ln>
                  <a:noFill/>
                </a:ln>
                <a:solidFill>
                  <a:srgbClr val="000000"/>
                </a:solidFill>
                <a:latin typeface="Times" pitchFamily="18"/>
                <a:ea typeface="MS Gothic" pitchFamily="2"/>
                <a:cs typeface="Tahoma" pitchFamily="2"/>
              </a:rPr>
              <a:t>wurde</a:t>
            </a:r>
            <a:r>
              <a:rPr lang="en-GB" sz="1600" b="0" i="0" u="none" strike="noStrike" baseline="0" dirty="0">
                <a:ln>
                  <a:noFill/>
                </a:ln>
                <a:solidFill>
                  <a:srgbClr val="000000"/>
                </a:solidFill>
                <a:latin typeface="Times" pitchFamily="18"/>
                <a:ea typeface="MS Gothic" pitchFamily="2"/>
                <a:cs typeface="Tahoma" pitchFamily="2"/>
              </a:rPr>
              <a:t> z. B. Lope de Vega von </a:t>
            </a:r>
            <a:r>
              <a:rPr lang="de-DE" sz="1600" b="1" i="0" u="none" strike="noStrike" baseline="0" dirty="0">
                <a:ln>
                  <a:noFill/>
                </a:ln>
                <a:solidFill>
                  <a:srgbClr val="000000"/>
                </a:solidFill>
                <a:latin typeface="Times" pitchFamily="18"/>
                <a:ea typeface="Arial Unicode MS" pitchFamily="34"/>
                <a:cs typeface="Times New Roman" pitchFamily="18"/>
              </a:rPr>
              <a:t>John Garret Underhill</a:t>
            </a:r>
            <a:r>
              <a:rPr lang="en-GB" sz="1600" b="0" i="0" u="none" strike="noStrike" baseline="0" dirty="0">
                <a:ln>
                  <a:noFill/>
                </a:ln>
                <a:solidFill>
                  <a:srgbClr val="000000"/>
                </a:solidFill>
                <a:latin typeface="Times" pitchFamily="18"/>
                <a:ea typeface="MS Gothic" pitchFamily="2"/>
                <a:cs typeface="Tahoma" pitchFamily="2"/>
              </a:rPr>
              <a:t> u. a. ins </a:t>
            </a:r>
            <a:r>
              <a:rPr lang="en-GB" sz="1600" b="0" i="0" u="none" strike="noStrike" baseline="0" dirty="0" err="1">
                <a:ln>
                  <a:noFill/>
                </a:ln>
                <a:solidFill>
                  <a:srgbClr val="000000"/>
                </a:solidFill>
                <a:latin typeface="Times" pitchFamily="18"/>
                <a:ea typeface="MS Gothic" pitchFamily="2"/>
                <a:cs typeface="Tahoma" pitchFamily="2"/>
              </a:rPr>
              <a:t>Englische</a:t>
            </a:r>
            <a:r>
              <a:rPr lang="en-GB" sz="1600" b="0" i="0" u="none" strike="noStrike" baseline="0" dirty="0">
                <a:ln>
                  <a:noFill/>
                </a:ln>
                <a:solidFill>
                  <a:srgbClr val="000000"/>
                </a:solidFill>
                <a:latin typeface="Times" pitchFamily="18"/>
                <a:ea typeface="MS Gothic" pitchFamily="2"/>
                <a:cs typeface="Tahoma" pitchFamily="2"/>
              </a:rPr>
              <a:t> </a:t>
            </a:r>
            <a:r>
              <a:rPr lang="en-GB" sz="1600" b="0" i="0" u="none" strike="noStrike" baseline="0" dirty="0" err="1">
                <a:ln>
                  <a:noFill/>
                </a:ln>
                <a:solidFill>
                  <a:srgbClr val="000000"/>
                </a:solidFill>
                <a:latin typeface="Times" pitchFamily="18"/>
                <a:ea typeface="MS Gothic" pitchFamily="2"/>
                <a:cs typeface="Tahoma" pitchFamily="2"/>
              </a:rPr>
              <a:t>übersetzt</a:t>
            </a:r>
            <a:r>
              <a:rPr lang="en-GB" sz="1600" b="0" i="0" u="none" strike="noStrike" baseline="0" dirty="0">
                <a:ln>
                  <a:noFill/>
                </a:ln>
                <a:solidFill>
                  <a:srgbClr val="000000"/>
                </a:solidFill>
                <a:latin typeface="Times" pitchFamily="18"/>
                <a:ea typeface="MS Gothic" pitchFamily="2"/>
                <a:cs typeface="Tahoma" pitchFamily="2"/>
              </a:rPr>
              <a:t>, Der Richter von </a:t>
            </a:r>
            <a:r>
              <a:rPr lang="en-GB" sz="1600" b="0" i="0" u="none" strike="noStrike" baseline="0" dirty="0" err="1">
                <a:ln>
                  <a:noFill/>
                </a:ln>
                <a:solidFill>
                  <a:srgbClr val="000000"/>
                </a:solidFill>
                <a:latin typeface="Times" pitchFamily="18"/>
                <a:ea typeface="MS Gothic" pitchFamily="2"/>
                <a:cs typeface="Tahoma" pitchFamily="2"/>
              </a:rPr>
              <a:t>Zalamea</a:t>
            </a:r>
            <a:r>
              <a:rPr lang="en-GB" sz="1600" b="0" i="0" u="none" strike="noStrike" baseline="0" dirty="0">
                <a:ln>
                  <a:noFill/>
                </a:ln>
                <a:solidFill>
                  <a:srgbClr val="000000"/>
                </a:solidFill>
                <a:latin typeface="Times" pitchFamily="18"/>
                <a:ea typeface="MS Gothic" pitchFamily="2"/>
                <a:cs typeface="Tahoma" pitchFamily="2"/>
              </a:rPr>
              <a:t> </a:t>
            </a:r>
            <a:r>
              <a:rPr lang="en-GB" sz="1600" b="0" i="0" u="none" strike="noStrike" baseline="0" dirty="0" err="1">
                <a:ln>
                  <a:noFill/>
                </a:ln>
                <a:solidFill>
                  <a:srgbClr val="000000"/>
                </a:solidFill>
                <a:latin typeface="Times" pitchFamily="18"/>
                <a:ea typeface="MS Gothic" pitchFamily="2"/>
                <a:cs typeface="Tahoma" pitchFamily="2"/>
              </a:rPr>
              <a:t>wurde</a:t>
            </a:r>
            <a:r>
              <a:rPr lang="en-GB" sz="1600" b="0" i="0" u="none" strike="noStrike" baseline="0" dirty="0">
                <a:ln>
                  <a:noFill/>
                </a:ln>
                <a:solidFill>
                  <a:srgbClr val="000000"/>
                </a:solidFill>
                <a:latin typeface="Times" pitchFamily="18"/>
                <a:ea typeface="MS Gothic" pitchFamily="2"/>
                <a:cs typeface="Tahoma" pitchFamily="2"/>
              </a:rPr>
              <a:t> von </a:t>
            </a:r>
            <a:r>
              <a:rPr lang="de-DE" sz="1600" b="1" i="0" u="none" strike="noStrike" baseline="0" dirty="0">
                <a:ln>
                  <a:noFill/>
                </a:ln>
                <a:solidFill>
                  <a:srgbClr val="000000"/>
                </a:solidFill>
                <a:latin typeface="Times" pitchFamily="18"/>
                <a:ea typeface="Arial Unicode MS" pitchFamily="34"/>
                <a:cs typeface="Times New Roman" pitchFamily="18"/>
              </a:rPr>
              <a:t>Adolf Wilbrandt</a:t>
            </a:r>
            <a:r>
              <a:rPr lang="de-DE" sz="1600" b="0" i="0" u="none" strike="noStrike" baseline="0" dirty="0">
                <a:ln>
                  <a:noFill/>
                </a:ln>
                <a:solidFill>
                  <a:srgbClr val="000000"/>
                </a:solidFill>
                <a:latin typeface="Times" pitchFamily="18"/>
                <a:ea typeface="Arial Unicode MS" pitchFamily="34"/>
                <a:cs typeface="Times New Roman" pitchFamily="18"/>
              </a:rPr>
              <a:t> in Blankversen ins Deutsche übertragen:</a:t>
            </a:r>
          </a:p>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de-DE" sz="1600" b="0" i="0" u="none" strike="noStrike" baseline="0" dirty="0">
              <a:ln>
                <a:noFill/>
              </a:ln>
              <a:solidFill>
                <a:srgbClr val="000000"/>
              </a:solidFill>
              <a:latin typeface="Times" pitchFamily="18"/>
              <a:ea typeface="Arial Unicode MS" pitchFamily="34"/>
              <a:cs typeface="Times New Roman" pitchFamily="18"/>
            </a:endParaRPr>
          </a:p>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de-DE" sz="1400" b="0" i="0" u="none" strike="noStrike" baseline="0" dirty="0">
                <a:ln>
                  <a:noFill/>
                </a:ln>
                <a:solidFill>
                  <a:srgbClr val="000000"/>
                </a:solidFill>
                <a:latin typeface="Times" pitchFamily="18"/>
                <a:ea typeface="Arial Unicode MS" pitchFamily="34"/>
                <a:cs typeface="Times New Roman" pitchFamily="18"/>
              </a:rPr>
              <a:t>Rebodello: Der Teufel soll uns holen, der uns so</a:t>
            </a:r>
          </a:p>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de-DE" sz="1400" b="0" i="0" u="none" strike="noStrike" baseline="0" dirty="0">
                <a:ln>
                  <a:noFill/>
                </a:ln>
                <a:solidFill>
                  <a:srgbClr val="000000"/>
                </a:solidFill>
                <a:latin typeface="Times" pitchFamily="18"/>
                <a:ea typeface="Arial Unicode MS" pitchFamily="34"/>
                <a:cs typeface="Times New Roman" pitchFamily="18"/>
              </a:rPr>
              <a:t>Von einem Ort zum ändern lässt marschieren</a:t>
            </a:r>
          </a:p>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de-DE" sz="1400" b="0" i="0" u="none" strike="noStrike" baseline="0" dirty="0">
                <a:ln>
                  <a:noFill/>
                </a:ln>
                <a:solidFill>
                  <a:srgbClr val="000000"/>
                </a:solidFill>
                <a:latin typeface="Times" pitchFamily="18"/>
                <a:ea typeface="Arial Unicode MS" pitchFamily="34"/>
                <a:cs typeface="Times New Roman" pitchFamily="18"/>
              </a:rPr>
              <a:t>Und nirgends rasten!</a:t>
            </a:r>
          </a:p>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de-DE" sz="1400" b="0" i="0" u="none" strike="noStrike" baseline="0" dirty="0">
                <a:ln>
                  <a:noFill/>
                </a:ln>
                <a:solidFill>
                  <a:srgbClr val="000000"/>
                </a:solidFill>
                <a:latin typeface="Times" pitchFamily="18"/>
                <a:ea typeface="Arial Unicode MS" pitchFamily="34"/>
                <a:cs typeface="Times New Roman" pitchFamily="18"/>
              </a:rPr>
              <a:t>Mehrere Soldaten: Amen!</a:t>
            </a:r>
          </a:p>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de-DE" sz="1400" b="0" i="0" u="none" strike="noStrike" baseline="0" dirty="0">
                <a:ln>
                  <a:noFill/>
                </a:ln>
                <a:solidFill>
                  <a:srgbClr val="000000"/>
                </a:solidFill>
                <a:latin typeface="Times" pitchFamily="18"/>
                <a:ea typeface="Arial Unicode MS" pitchFamily="34"/>
                <a:cs typeface="Times New Roman" pitchFamily="18"/>
              </a:rPr>
              <a:t>Rebodello: Sind wir denn</a:t>
            </a:r>
          </a:p>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de-DE" sz="1400" b="0" i="0" u="none" strike="noStrike" baseline="0" dirty="0">
                <a:ln>
                  <a:noFill/>
                </a:ln>
                <a:solidFill>
                  <a:srgbClr val="000000"/>
                </a:solidFill>
                <a:latin typeface="Times" pitchFamily="18"/>
                <a:ea typeface="Arial Unicode MS" pitchFamily="34"/>
                <a:cs typeface="Times New Roman" pitchFamily="18"/>
              </a:rPr>
              <a:t>Zigeuner, die das Land durchziehn? Beständig</a:t>
            </a:r>
          </a:p>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de-DE" sz="1400" b="0" i="0" u="none" strike="noStrike" baseline="0" dirty="0">
                <a:ln>
                  <a:noFill/>
                </a:ln>
                <a:solidFill>
                  <a:srgbClr val="000000"/>
                </a:solidFill>
                <a:latin typeface="Times" pitchFamily="18"/>
                <a:ea typeface="Arial Unicode MS" pitchFamily="34"/>
                <a:cs typeface="Times New Roman" pitchFamily="18"/>
              </a:rPr>
              <a:t>Die aufgerollte Fahne vor uns her,</a:t>
            </a:r>
          </a:p>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de-DE" sz="1400" b="0" i="0" u="none" strike="noStrike" baseline="0" dirty="0">
                <a:ln>
                  <a:noFill/>
                </a:ln>
                <a:solidFill>
                  <a:srgbClr val="000000"/>
                </a:solidFill>
                <a:latin typeface="Times" pitchFamily="18"/>
                <a:ea typeface="Arial Unicode MS" pitchFamily="34"/>
                <a:cs typeface="Times New Roman" pitchFamily="18"/>
              </a:rPr>
              <a:t>Samt dieser Trommel –</a:t>
            </a:r>
          </a:p>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de-DE" sz="1400" b="0" i="0" u="none" strike="noStrike" baseline="0" dirty="0">
                <a:ln>
                  <a:noFill/>
                </a:ln>
                <a:solidFill>
                  <a:srgbClr val="000000"/>
                </a:solidFill>
                <a:latin typeface="Times" pitchFamily="18"/>
                <a:ea typeface="Arial Unicode MS" pitchFamily="34"/>
                <a:cs typeface="Times New Roman" pitchFamily="18"/>
              </a:rPr>
              <a:t>Erster Soldat: Fängst du wieder an?</a:t>
            </a:r>
          </a:p>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2400" b="0" i="0" u="none" strike="noStrike" baseline="0" dirty="0">
              <a:ln>
                <a:noFill/>
              </a:ln>
              <a:solidFill>
                <a:srgbClr val="000000"/>
              </a:solidFill>
              <a:latin typeface="Times" pitchFamily="18"/>
              <a:ea typeface="MS Gothic" pitchFamily="2"/>
              <a:cs typeface="Tahoma" pitchFamily="2"/>
            </a:endParaRPr>
          </a:p>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2400" b="0" i="0" u="none" strike="noStrike" baseline="0" dirty="0">
              <a:ln>
                <a:noFill/>
              </a:ln>
              <a:solidFill>
                <a:srgbClr val="000000"/>
              </a:solidFill>
              <a:latin typeface="Verdana" pitchFamily="34"/>
              <a:ea typeface="MS Gothic" pitchFamily="2"/>
              <a:cs typeface="Tahoma" pitchFamily="2"/>
            </a:endParaRPr>
          </a:p>
        </p:txBody>
      </p:sp>
    </p:spTree>
  </p:cSld>
  <p:clrMapOvr>
    <a:masterClrMapping/>
  </p:clrMapOvr>
  <p:transition>
    <p:pull dir="r"/>
  </p:transition>
  <p:timing>
    <p:tnLst>
      <p:par>
        <p:cTn id="1" dur="indefinite" restart="never" nodeType="tmRoot"/>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sp>
        <p:nvSpPr>
          <p:cNvPr id="7" name="Footer Placeholder 2"/>
          <p:cNvSpPr>
            <a:spLocks noGrp="1"/>
          </p:cNvSpPr>
          <p:nvPr>
            <p:ph type="ftr" sz="quarter" idx="11"/>
          </p:nvPr>
        </p:nvSpPr>
        <p:spPr/>
        <p:txBody>
          <a:bodyPr/>
          <a:lstStyle/>
          <a:p>
            <a:pPr lvl="0"/>
            <a:r>
              <a:rPr lang="en-GB" smtClean="0"/>
              <a:t>InterCorp Workshop  září 2013   patrickcorness.wordpress.com</a:t>
            </a:r>
            <a:endParaRPr lang="en-GB"/>
          </a:p>
        </p:txBody>
      </p:sp>
      <p:sp>
        <p:nvSpPr>
          <p:cNvPr id="2" name="Title 1">
            <a:hlinkClick r:id="" action="ppaction://hlinkshowjump?jump=nextslide"/>
          </p:cNvPr>
          <p:cNvSpPr txBox="1">
            <a:spLocks noGrp="1"/>
          </p:cNvSpPr>
          <p:nvPr>
            <p:ph type="title" idx="4294967295"/>
          </p:nvPr>
        </p:nvSpPr>
        <p:spPr>
          <a:xfrm>
            <a:off x="208260" y="367570"/>
            <a:ext cx="7772400" cy="956288"/>
          </a:xfrm>
        </p:spPr>
        <p:txBody>
          <a:bodyPr wrap="square" anchorCtr="0">
            <a:spAutoFit/>
          </a:bodyPr>
          <a:lstStyle/>
          <a:p>
            <a:pPr lvl="0"/>
            <a:r>
              <a:rPr lang="en-GB" sz="2000" dirty="0" err="1"/>
              <a:t>Čtyřjazyčný</a:t>
            </a:r>
            <a:r>
              <a:rPr lang="en-GB" sz="2000" dirty="0"/>
              <a:t> </a:t>
            </a:r>
            <a:r>
              <a:rPr lang="en-GB" sz="2000" dirty="0" err="1"/>
              <a:t>korpus</a:t>
            </a:r>
            <a:r>
              <a:rPr lang="en-GB" sz="2000" dirty="0"/>
              <a:t/>
            </a:r>
            <a:br>
              <a:rPr lang="en-GB" sz="2000" dirty="0"/>
            </a:br>
            <a:r>
              <a:rPr lang="en-GB" sz="2000" dirty="0" err="1"/>
              <a:t>Jiří</a:t>
            </a:r>
            <a:r>
              <a:rPr lang="en-GB" sz="2000" dirty="0"/>
              <a:t> </a:t>
            </a:r>
            <a:r>
              <a:rPr lang="en-GB" sz="2000" dirty="0" err="1"/>
              <a:t>Levý</a:t>
            </a:r>
            <a:r>
              <a:rPr lang="en-GB" sz="2000" dirty="0"/>
              <a:t>, </a:t>
            </a:r>
            <a:r>
              <a:rPr lang="en-GB" sz="2000" i="1" dirty="0" err="1"/>
              <a:t>Umění</a:t>
            </a:r>
            <a:r>
              <a:rPr lang="en-GB" sz="2000" i="1" dirty="0"/>
              <a:t> </a:t>
            </a:r>
            <a:r>
              <a:rPr lang="en-GB" sz="2000" i="1" dirty="0" err="1"/>
              <a:t>překladu</a:t>
            </a:r>
            <a:r>
              <a:rPr lang="en-GB" sz="2800" i="1" dirty="0"/>
              <a:t/>
            </a:r>
            <a:br>
              <a:rPr lang="en-GB" sz="2800" i="1" dirty="0"/>
            </a:br>
            <a:r>
              <a:rPr lang="en-GB" sz="1600" dirty="0" err="1"/>
              <a:t>dodatky</a:t>
            </a:r>
            <a:r>
              <a:rPr lang="en-GB" sz="1600" dirty="0"/>
              <a:t> v </a:t>
            </a:r>
            <a:r>
              <a:rPr lang="en-GB" sz="1600" dirty="0" err="1"/>
              <a:t>tomto</a:t>
            </a:r>
            <a:r>
              <a:rPr lang="en-GB" sz="1600" dirty="0"/>
              <a:t> </a:t>
            </a:r>
            <a:r>
              <a:rPr lang="en-GB" sz="1600" dirty="0" err="1" smtClean="0"/>
              <a:t>korpusu</a:t>
            </a:r>
            <a:endParaRPr lang="en-GB" sz="3600" dirty="0"/>
          </a:p>
        </p:txBody>
      </p:sp>
      <p:sp>
        <p:nvSpPr>
          <p:cNvPr id="3" name="Text Placeholder 2"/>
          <p:cNvSpPr txBox="1">
            <a:spLocks noGrp="1"/>
          </p:cNvSpPr>
          <p:nvPr>
            <p:ph type="body" idx="4294967295"/>
          </p:nvPr>
        </p:nvSpPr>
        <p:spPr>
          <a:xfrm>
            <a:off x="0" y="1980000"/>
            <a:ext cx="8100000" cy="4878000"/>
          </a:xfrm>
        </p:spPr>
        <p:txBody>
          <a:bodyPr wrap="square" anchor="t" anchorCtr="0">
            <a:spAutoFit/>
          </a:bodyPr>
          <a:lstStyle/>
          <a:p>
            <a:pPr lvl="0">
              <a:spcBef>
                <a:spcPts val="697"/>
              </a:spcBef>
            </a:pPr>
            <a:endParaRPr lang="en-GB" sz="2200" dirty="0"/>
          </a:p>
          <a:p>
            <a:pPr lvl="0">
              <a:spcBef>
                <a:spcPts val="697"/>
              </a:spcBef>
            </a:pPr>
            <a:endParaRPr lang="en-GB" sz="2000" i="1" dirty="0"/>
          </a:p>
          <a:p>
            <a:pPr lvl="0">
              <a:spcBef>
                <a:spcPts val="697"/>
              </a:spcBef>
            </a:pPr>
            <a:endParaRPr lang="en-GB" sz="2000" dirty="0"/>
          </a:p>
        </p:txBody>
      </p:sp>
      <p:sp>
        <p:nvSpPr>
          <p:cNvPr id="5" name="TextBox 4"/>
          <p:cNvSpPr txBox="1"/>
          <p:nvPr/>
        </p:nvSpPr>
        <p:spPr>
          <a:xfrm>
            <a:off x="208260" y="1708216"/>
            <a:ext cx="8656200" cy="4184307"/>
          </a:xfrm>
          <a:prstGeom prst="rect">
            <a:avLst/>
          </a:prstGeom>
          <a:noFill/>
          <a:ln>
            <a:noFill/>
          </a:ln>
        </p:spPr>
        <p:txBody>
          <a:bodyPr vert="horz" wrap="square" lIns="90000" tIns="45000" rIns="90000" bIns="4500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de-DE" sz="1400" b="0" i="0" u="none" strike="noStrike" baseline="0" dirty="0" smtClean="0">
                <a:ln>
                  <a:noFill/>
                </a:ln>
                <a:solidFill>
                  <a:srgbClr val="000000"/>
                </a:solidFill>
                <a:latin typeface="Times" pitchFamily="18"/>
                <a:ea typeface="MS Gothic" pitchFamily="2"/>
                <a:cs typeface="Tahoma" pitchFamily="2"/>
              </a:rPr>
              <a:t>Lope </a:t>
            </a:r>
            <a:r>
              <a:rPr lang="de-DE" sz="1400" b="0" i="0" u="none" strike="noStrike" baseline="0" dirty="0">
                <a:ln>
                  <a:noFill/>
                </a:ln>
                <a:solidFill>
                  <a:srgbClr val="000000"/>
                </a:solidFill>
                <a:latin typeface="Times" pitchFamily="18"/>
                <a:ea typeface="MS Gothic" pitchFamily="2"/>
                <a:cs typeface="Tahoma" pitchFamily="2"/>
              </a:rPr>
              <a:t>de Vega was translated this way into English by John G. Underhill:</a:t>
            </a:r>
          </a:p>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de-DE" sz="1400" b="0" i="0" u="none" strike="noStrike" baseline="0" dirty="0">
              <a:ln>
                <a:noFill/>
              </a:ln>
              <a:solidFill>
                <a:srgbClr val="000000"/>
              </a:solidFill>
              <a:latin typeface="Times" pitchFamily="18"/>
              <a:ea typeface="Arial Unicode MS" pitchFamily="34"/>
              <a:cs typeface="Times New Roman" pitchFamily="18"/>
            </a:endParaRPr>
          </a:p>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de-DE" sz="1400" b="0" i="0" u="none" strike="noStrike" baseline="0" dirty="0">
                <a:ln>
                  <a:noFill/>
                </a:ln>
                <a:solidFill>
                  <a:srgbClr val="000000"/>
                </a:solidFill>
                <a:latin typeface="Times" pitchFamily="18"/>
                <a:ea typeface="Arial Unicode MS" pitchFamily="34"/>
                <a:cs typeface="Times New Roman" pitchFamily="18"/>
              </a:rPr>
              <a:t>Enrique: Hermosa playa!</a:t>
            </a:r>
          </a:p>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de-DE" sz="1400" b="0" i="0" u="none" strike="noStrike" baseline="0" dirty="0">
                <a:ln>
                  <a:noFill/>
                </a:ln>
                <a:solidFill>
                  <a:srgbClr val="000000"/>
                </a:solidFill>
                <a:latin typeface="Times" pitchFamily="18"/>
                <a:ea typeface="Arial Unicode MS" pitchFamily="34"/>
                <a:cs typeface="Times New Roman" pitchFamily="18"/>
              </a:rPr>
              <a:t>Ramiro: En su orilla</a:t>
            </a:r>
          </a:p>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de-DE" sz="1400" b="0" i="0" u="none" strike="noStrike" baseline="0" dirty="0">
                <a:ln>
                  <a:noFill/>
                </a:ln>
                <a:solidFill>
                  <a:srgbClr val="000000"/>
                </a:solidFill>
                <a:latin typeface="Times" pitchFamily="18"/>
                <a:ea typeface="Arial Unicode MS" pitchFamily="34"/>
                <a:cs typeface="Times New Roman" pitchFamily="18"/>
              </a:rPr>
              <a:t>mil bellas ninfas estan.</a:t>
            </a:r>
          </a:p>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de-DE" sz="1400" b="0" i="0" u="none" strike="noStrike" baseline="0" dirty="0">
                <a:ln>
                  <a:noFill/>
                </a:ln>
                <a:solidFill>
                  <a:srgbClr val="000000"/>
                </a:solidFill>
                <a:latin typeface="Times" pitchFamily="18"/>
                <a:ea typeface="Arial Unicode MS" pitchFamily="34"/>
                <a:cs typeface="Times New Roman" pitchFamily="18"/>
              </a:rPr>
              <a:t>Enrique: Es la noche se san Iuan</a:t>
            </a:r>
          </a:p>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de-DE" sz="1400" b="0" i="0" u="none" strike="noStrike" baseline="0" dirty="0">
                <a:ln>
                  <a:noFill/>
                </a:ln>
                <a:solidFill>
                  <a:srgbClr val="000000"/>
                </a:solidFill>
                <a:latin typeface="Times" pitchFamily="18"/>
                <a:ea typeface="Arial Unicode MS" pitchFamily="34"/>
                <a:cs typeface="Times New Roman" pitchFamily="18"/>
              </a:rPr>
              <a:t>y la fiesta de Seuilla.</a:t>
            </a:r>
          </a:p>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de-DE" sz="1400" b="0" i="0" u="none" strike="noStrike" baseline="0" dirty="0">
                <a:ln>
                  <a:noFill/>
                </a:ln>
                <a:solidFill>
                  <a:srgbClr val="000000"/>
                </a:solidFill>
                <a:latin typeface="Times" pitchFamily="18"/>
                <a:ea typeface="Arial Unicode MS" pitchFamily="34"/>
                <a:cs typeface="Times New Roman" pitchFamily="18"/>
              </a:rPr>
              <a:t>Todo en esta gran ciudad</a:t>
            </a:r>
          </a:p>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de-DE" sz="1400" b="0" i="0" u="none" strike="noStrike" baseline="0" dirty="0">
                <a:ln>
                  <a:noFill/>
                </a:ln>
                <a:solidFill>
                  <a:srgbClr val="000000"/>
                </a:solidFill>
                <a:latin typeface="Times" pitchFamily="18"/>
                <a:ea typeface="Arial Unicode MS" pitchFamily="34"/>
                <a:cs typeface="Times New Roman" pitchFamily="18"/>
              </a:rPr>
              <a:t>es en estremo perfeto,</a:t>
            </a:r>
          </a:p>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de-DE" sz="1400" b="0" i="0" u="none" strike="noStrike" baseline="0" dirty="0">
                <a:ln>
                  <a:noFill/>
                </a:ln>
                <a:solidFill>
                  <a:srgbClr val="000000"/>
                </a:solidFill>
                <a:latin typeface="Times" pitchFamily="18"/>
                <a:ea typeface="Arial Unicode MS" pitchFamily="34"/>
                <a:cs typeface="Times New Roman" pitchFamily="18"/>
              </a:rPr>
              <a:t>(Lope de Vega, Lo Cierto por lo Dudoso, Acto I)</a:t>
            </a:r>
          </a:p>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de-DE" sz="1400" b="0" i="0" u="none" strike="noStrike" baseline="0" dirty="0">
              <a:ln>
                <a:noFill/>
              </a:ln>
              <a:solidFill>
                <a:srgbClr val="000000"/>
              </a:solidFill>
              <a:latin typeface="Times" pitchFamily="18"/>
              <a:ea typeface="Arial Unicode MS" pitchFamily="34"/>
              <a:cs typeface="Times New Roman" pitchFamily="18"/>
            </a:endParaRPr>
          </a:p>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de-DE" sz="1400" b="0" i="0" u="none" strike="noStrike" baseline="0" dirty="0">
                <a:ln>
                  <a:noFill/>
                </a:ln>
                <a:solidFill>
                  <a:srgbClr val="000000"/>
                </a:solidFill>
                <a:latin typeface="Times" pitchFamily="18"/>
                <a:ea typeface="Arial Unicode MS" pitchFamily="34"/>
                <a:cs typeface="Times New Roman" pitchFamily="18"/>
              </a:rPr>
              <a:t>Don Enrique. Beautiful shore!</a:t>
            </a:r>
          </a:p>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de-DE" sz="1400" b="0" i="0" u="none" strike="noStrike" baseline="0" dirty="0">
                <a:ln>
                  <a:noFill/>
                </a:ln>
                <a:solidFill>
                  <a:srgbClr val="000000"/>
                </a:solidFill>
                <a:latin typeface="Times" pitchFamily="18"/>
                <a:ea typeface="Arial Unicode MS" pitchFamily="34"/>
                <a:cs typeface="Times New Roman" pitchFamily="18"/>
              </a:rPr>
              <a:t>Ramiro. A thousand sportive nymphs</a:t>
            </a:r>
          </a:p>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de-DE" sz="1400" b="0" i="0" u="none" strike="noStrike" baseline="0" dirty="0">
                <a:ln>
                  <a:noFill/>
                </a:ln>
                <a:solidFill>
                  <a:srgbClr val="000000"/>
                </a:solidFill>
                <a:latin typeface="Times" pitchFamily="18"/>
                <a:ea typeface="Arial Unicode MS" pitchFamily="34"/>
                <a:cs typeface="Times New Roman" pitchFamily="18"/>
              </a:rPr>
              <a:t>Consort upon the strand.</a:t>
            </a:r>
          </a:p>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de-DE" sz="1400" b="0" i="0" u="none" strike="noStrike" baseline="0" dirty="0">
                <a:ln>
                  <a:noFill/>
                </a:ln>
                <a:solidFill>
                  <a:srgbClr val="000000"/>
                </a:solidFill>
                <a:latin typeface="Times" pitchFamily="18"/>
                <a:ea typeface="Arial Unicode MS" pitchFamily="34"/>
                <a:cs typeface="Times New Roman" pitchFamily="18"/>
              </a:rPr>
              <a:t>Don Enrique. This is the night</a:t>
            </a:r>
          </a:p>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de-DE" sz="1400" b="0" i="0" u="none" strike="noStrike" baseline="0" dirty="0">
                <a:ln>
                  <a:noFill/>
                </a:ln>
                <a:solidFill>
                  <a:srgbClr val="000000"/>
                </a:solidFill>
                <a:latin typeface="Times" pitchFamily="18"/>
                <a:ea typeface="Arial Unicode MS" pitchFamily="34"/>
                <a:cs typeface="Times New Roman" pitchFamily="18"/>
              </a:rPr>
              <a:t>And festival of our good patron John,</a:t>
            </a:r>
          </a:p>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de-DE" sz="1400" b="0" i="0" u="none" strike="noStrike" baseline="0" dirty="0">
                <a:ln>
                  <a:noFill/>
                </a:ln>
                <a:solidFill>
                  <a:srgbClr val="000000"/>
                </a:solidFill>
                <a:latin typeface="Times" pitchFamily="18"/>
                <a:ea typeface="Arial Unicode MS" pitchFamily="34"/>
                <a:cs typeface="Times New Roman" pitchFamily="18"/>
              </a:rPr>
              <a:t>Fiesta of Sevilla. All the city</a:t>
            </a:r>
          </a:p>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de-DE" sz="1400" b="0" i="0" u="none" strike="noStrike" baseline="0" dirty="0">
                <a:ln>
                  <a:noFill/>
                </a:ln>
                <a:solidFill>
                  <a:srgbClr val="000000"/>
                </a:solidFill>
                <a:latin typeface="Times" pitchFamily="18"/>
                <a:ea typeface="Arial Unicode MS" pitchFamily="34"/>
                <a:cs typeface="Times New Roman" pitchFamily="18"/>
              </a:rPr>
              <a:t>Is of a rare and most extreme perfection.</a:t>
            </a:r>
          </a:p>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de-DE" sz="1400" b="0" i="0" u="none" strike="noStrike" baseline="0" dirty="0">
                <a:ln>
                  <a:noFill/>
                </a:ln>
                <a:solidFill>
                  <a:srgbClr val="000000"/>
                </a:solidFill>
                <a:latin typeface="Times" pitchFamily="18"/>
                <a:ea typeface="Arial Unicode MS" pitchFamily="34"/>
                <a:cs typeface="Times New Roman" pitchFamily="18"/>
              </a:rPr>
              <a:t>(Transl. J. G. Underhill</a:t>
            </a:r>
            <a:r>
              <a:rPr lang="de-DE" sz="1400" b="0" i="0" u="none" strike="noStrike" baseline="0" dirty="0" smtClean="0">
                <a:ln>
                  <a:noFill/>
                </a:ln>
                <a:solidFill>
                  <a:srgbClr val="000000"/>
                </a:solidFill>
                <a:latin typeface="Times" pitchFamily="18"/>
                <a:ea typeface="Arial Unicode MS" pitchFamily="34"/>
                <a:cs typeface="Times New Roman" pitchFamily="18"/>
              </a:rPr>
              <a:t>)</a:t>
            </a:r>
            <a:endParaRPr lang="en-GB" sz="1400" b="0" i="0" u="none" strike="noStrike" baseline="0" dirty="0">
              <a:ln>
                <a:noFill/>
              </a:ln>
              <a:solidFill>
                <a:srgbClr val="000000"/>
              </a:solidFill>
              <a:latin typeface="Verdana" pitchFamily="34"/>
              <a:ea typeface="MS Gothic" pitchFamily="2"/>
              <a:cs typeface="Tahoma" pitchFamily="2"/>
            </a:endParaRPr>
          </a:p>
        </p:txBody>
      </p:sp>
    </p:spTree>
  </p:cSld>
  <p:clrMapOvr>
    <a:masterClrMapping/>
  </p:clrMapOvr>
  <p:transition>
    <p:pull dir="r"/>
  </p:transition>
  <p:timing>
    <p:tnLst>
      <p:par>
        <p:cTn id="1" dur="indefinite" restart="never" nodeType="tmRoot"/>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name="page8">
    <p:spTree>
      <p:nvGrpSpPr>
        <p:cNvPr id="1" name=""/>
        <p:cNvGrpSpPr/>
        <p:nvPr/>
      </p:nvGrpSpPr>
      <p:grpSpPr>
        <a:xfrm>
          <a:off x="0" y="0"/>
          <a:ext cx="0" cy="0"/>
          <a:chOff x="0" y="0"/>
          <a:chExt cx="0" cy="0"/>
        </a:xfrm>
      </p:grpSpPr>
      <p:sp>
        <p:nvSpPr>
          <p:cNvPr id="7" name="Footer Placeholder 2"/>
          <p:cNvSpPr>
            <a:spLocks noGrp="1"/>
          </p:cNvSpPr>
          <p:nvPr>
            <p:ph type="ftr" sz="quarter" idx="11"/>
          </p:nvPr>
        </p:nvSpPr>
        <p:spPr/>
        <p:txBody>
          <a:bodyPr/>
          <a:lstStyle/>
          <a:p>
            <a:pPr lvl="0"/>
            <a:r>
              <a:rPr lang="en-GB" smtClean="0"/>
              <a:t>InterCorp Workshop  září 2013   patrickcorness.wordpress.com</a:t>
            </a:r>
            <a:endParaRPr lang="en-GB"/>
          </a:p>
        </p:txBody>
      </p:sp>
      <p:sp>
        <p:nvSpPr>
          <p:cNvPr id="2" name="Title 1">
            <a:hlinkClick r:id="" action="ppaction://hlinkshowjump?jump=nextslide"/>
          </p:cNvPr>
          <p:cNvSpPr txBox="1">
            <a:spLocks noGrp="1"/>
          </p:cNvSpPr>
          <p:nvPr>
            <p:ph type="title" idx="4294967295"/>
          </p:nvPr>
        </p:nvSpPr>
        <p:spPr>
          <a:xfrm>
            <a:off x="180000" y="382041"/>
            <a:ext cx="7772400" cy="956288"/>
          </a:xfrm>
        </p:spPr>
        <p:txBody>
          <a:bodyPr wrap="square" anchorCtr="0">
            <a:spAutoFit/>
          </a:bodyPr>
          <a:lstStyle/>
          <a:p>
            <a:pPr lvl="0"/>
            <a:r>
              <a:rPr lang="en-GB" sz="2000" dirty="0" err="1"/>
              <a:t>Čtyřjazyčný</a:t>
            </a:r>
            <a:r>
              <a:rPr lang="en-GB" sz="2000" dirty="0"/>
              <a:t> </a:t>
            </a:r>
            <a:r>
              <a:rPr lang="en-GB" sz="2000" dirty="0" err="1"/>
              <a:t>korpus</a:t>
            </a:r>
            <a:r>
              <a:rPr lang="en-GB" sz="2000" dirty="0"/>
              <a:t/>
            </a:r>
            <a:br>
              <a:rPr lang="en-GB" sz="2000" dirty="0"/>
            </a:br>
            <a:r>
              <a:rPr lang="en-GB" sz="2000" dirty="0" err="1"/>
              <a:t>Jiří</a:t>
            </a:r>
            <a:r>
              <a:rPr lang="en-GB" sz="2000" dirty="0"/>
              <a:t> </a:t>
            </a:r>
            <a:r>
              <a:rPr lang="en-GB" sz="2000" dirty="0" err="1"/>
              <a:t>Levý</a:t>
            </a:r>
            <a:r>
              <a:rPr lang="en-GB" sz="2000" dirty="0"/>
              <a:t>, </a:t>
            </a:r>
            <a:r>
              <a:rPr lang="en-GB" sz="2000" i="1" dirty="0" err="1"/>
              <a:t>Umění</a:t>
            </a:r>
            <a:r>
              <a:rPr lang="en-GB" sz="2000" i="1" dirty="0"/>
              <a:t> </a:t>
            </a:r>
            <a:r>
              <a:rPr lang="en-GB" sz="2000" i="1" dirty="0" err="1"/>
              <a:t>překladu</a:t>
            </a:r>
            <a:r>
              <a:rPr lang="en-GB" sz="2800" i="1" dirty="0"/>
              <a:t/>
            </a:r>
            <a:br>
              <a:rPr lang="en-GB" sz="2800" i="1" dirty="0"/>
            </a:br>
            <a:r>
              <a:rPr lang="en-GB" sz="1600" dirty="0" err="1"/>
              <a:t>vynechávky</a:t>
            </a:r>
            <a:r>
              <a:rPr lang="en-GB" sz="1600" dirty="0"/>
              <a:t> v </a:t>
            </a:r>
            <a:r>
              <a:rPr lang="en-GB" sz="1600" dirty="0" err="1"/>
              <a:t>tomto</a:t>
            </a:r>
            <a:r>
              <a:rPr lang="en-GB" sz="1600" dirty="0"/>
              <a:t> </a:t>
            </a:r>
            <a:r>
              <a:rPr lang="en-GB" sz="1600" dirty="0" err="1" smtClean="0"/>
              <a:t>korpusu</a:t>
            </a:r>
            <a:endParaRPr lang="en-GB" sz="3600" dirty="0"/>
          </a:p>
        </p:txBody>
      </p:sp>
      <p:sp>
        <p:nvSpPr>
          <p:cNvPr id="3" name="Text Placeholder 2"/>
          <p:cNvSpPr txBox="1">
            <a:spLocks noGrp="1"/>
          </p:cNvSpPr>
          <p:nvPr>
            <p:ph type="body" idx="4294967295"/>
          </p:nvPr>
        </p:nvSpPr>
        <p:spPr>
          <a:xfrm>
            <a:off x="0" y="1980000"/>
            <a:ext cx="8100000" cy="4878000"/>
          </a:xfrm>
        </p:spPr>
        <p:txBody>
          <a:bodyPr wrap="square" anchor="t" anchorCtr="0">
            <a:spAutoFit/>
          </a:bodyPr>
          <a:lstStyle/>
          <a:p>
            <a:pPr lvl="0">
              <a:spcBef>
                <a:spcPts val="697"/>
              </a:spcBef>
            </a:pPr>
            <a:endParaRPr lang="en-GB" sz="2200" dirty="0"/>
          </a:p>
          <a:p>
            <a:pPr lvl="0">
              <a:spcBef>
                <a:spcPts val="697"/>
              </a:spcBef>
            </a:pPr>
            <a:endParaRPr lang="en-GB" sz="2000" i="1" dirty="0"/>
          </a:p>
          <a:p>
            <a:pPr lvl="0">
              <a:spcBef>
                <a:spcPts val="697"/>
              </a:spcBef>
            </a:pPr>
            <a:endParaRPr lang="en-GB" sz="2000" dirty="0"/>
          </a:p>
        </p:txBody>
      </p:sp>
      <p:sp>
        <p:nvSpPr>
          <p:cNvPr id="5" name="TextBox 4"/>
          <p:cNvSpPr txBox="1"/>
          <p:nvPr/>
        </p:nvSpPr>
        <p:spPr>
          <a:xfrm>
            <a:off x="180000" y="1980000"/>
            <a:ext cx="8640000" cy="2553091"/>
          </a:xfrm>
          <a:prstGeom prst="rect">
            <a:avLst/>
          </a:prstGeom>
          <a:noFill/>
          <a:ln>
            <a:noFill/>
          </a:ln>
        </p:spPr>
        <p:txBody>
          <a:bodyPr vert="horz" wrap="square" lIns="90000" tIns="45000" rIns="90000" bIns="4500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de-DE" sz="1600" b="0" i="0" u="none" strike="noStrike" baseline="0" dirty="0" smtClean="0">
                <a:ln>
                  <a:noFill/>
                </a:ln>
                <a:solidFill>
                  <a:srgbClr val="000000"/>
                </a:solidFill>
                <a:latin typeface="Times New Roman" pitchFamily="18"/>
                <a:ea typeface="Arial Unicode MS" pitchFamily="34"/>
                <a:cs typeface="Times New Roman" pitchFamily="18"/>
              </a:rPr>
              <a:t>A </a:t>
            </a:r>
            <a:r>
              <a:rPr lang="de-DE" sz="1600" b="0" i="0" u="none" strike="noStrike" baseline="0" dirty="0">
                <a:ln>
                  <a:noFill/>
                </a:ln>
                <a:solidFill>
                  <a:srgbClr val="000000"/>
                </a:solidFill>
                <a:latin typeface="Times New Roman" pitchFamily="18"/>
                <a:ea typeface="Arial Unicode MS" pitchFamily="34"/>
                <a:cs typeface="Times New Roman" pitchFamily="18"/>
              </a:rPr>
              <a:t>téměř neomezenou příležitost ke stylistickému rozrůzňování dává češtině možnost vytvářet předponami a příponami ze základního slova stále nové a stylisticky účinné odvozeniny:</a:t>
            </a:r>
          </a:p>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de-DE" sz="1600" b="0" i="0" u="none" strike="noStrike" baseline="0" dirty="0">
              <a:ln>
                <a:noFill/>
              </a:ln>
              <a:solidFill>
                <a:srgbClr val="000000"/>
              </a:solidFill>
              <a:latin typeface="Times New Roman" pitchFamily="18"/>
              <a:ea typeface="Arial Unicode MS" pitchFamily="34"/>
              <a:cs typeface="Times New Roman" pitchFamily="18"/>
            </a:endParaRPr>
          </a:p>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de-DE" sz="1600" b="0" i="0" u="none" strike="noStrike" baseline="0" dirty="0">
                <a:ln>
                  <a:noFill/>
                </a:ln>
                <a:solidFill>
                  <a:srgbClr val="000080"/>
                </a:solidFill>
                <a:latin typeface="Times New Roman" pitchFamily="18"/>
                <a:ea typeface="Arial Unicode MS" pitchFamily="34"/>
                <a:cs typeface="Times New Roman" pitchFamily="18"/>
              </a:rPr>
              <a:t>An almost limitless stylistic variety is made possible by the capability of Czech to create new stylistically effective derivatives by adding various prefixes and suffixes to a word stem. […]  </a:t>
            </a:r>
          </a:p>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cs-CZ" sz="1600" b="1" i="0" u="none" strike="noStrike" baseline="0" dirty="0">
              <a:ln>
                <a:noFill/>
              </a:ln>
              <a:solidFill>
                <a:srgbClr val="000000"/>
              </a:solidFill>
              <a:latin typeface="Times New Roman" pitchFamily="18"/>
              <a:ea typeface="Times New Roman CE" pitchFamily="18"/>
              <a:cs typeface="Times New Roman CE" pitchFamily="18"/>
            </a:endParaRPr>
          </a:p>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cs-CZ" sz="1600" b="1" i="0" u="none" strike="noStrike" baseline="0" dirty="0">
              <a:ln>
                <a:noFill/>
              </a:ln>
              <a:solidFill>
                <a:srgbClr val="000000"/>
              </a:solidFill>
              <a:latin typeface="Times New Roman" pitchFamily="18"/>
              <a:ea typeface="Times New Roman CE" pitchFamily="18"/>
              <a:cs typeface="Times New Roman CE" pitchFamily="18"/>
            </a:endParaRPr>
          </a:p>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cs-CZ" sz="1600" b="1" i="0" u="none" strike="noStrike" baseline="0" dirty="0">
                <a:ln>
                  <a:noFill/>
                </a:ln>
                <a:solidFill>
                  <a:srgbClr val="000000"/>
                </a:solidFill>
                <a:latin typeface="Times New Roman" pitchFamily="18"/>
                <a:ea typeface="Times New Roman CE" pitchFamily="18"/>
                <a:cs typeface="Times New Roman CE" pitchFamily="18"/>
              </a:rPr>
              <a:t>lehký, lehounký, lehoučký, lehoulinký, nadlehčený  vylehčený; žlutý, žlutavý žluťoučký, </a:t>
            </a:r>
            <a:r>
              <a:rPr lang="cs-CZ" sz="1600" b="1" i="0" u="none" strike="noStrike" baseline="0" dirty="0" err="1">
                <a:ln>
                  <a:noFill/>
                </a:ln>
                <a:solidFill>
                  <a:srgbClr val="000000"/>
                </a:solidFill>
                <a:latin typeface="Times New Roman" pitchFamily="18"/>
                <a:ea typeface="Times New Roman CE" pitchFamily="18"/>
                <a:cs typeface="Times New Roman CE" pitchFamily="18"/>
              </a:rPr>
              <a:t>žlutkavý,nažloutlý</a:t>
            </a:r>
            <a:r>
              <a:rPr lang="cs-CZ" sz="1600" b="1" i="0" u="none" strike="noStrike" baseline="0" dirty="0">
                <a:ln>
                  <a:noFill/>
                </a:ln>
                <a:solidFill>
                  <a:srgbClr val="000000"/>
                </a:solidFill>
                <a:latin typeface="Times New Roman" pitchFamily="18"/>
                <a:ea typeface="Times New Roman CE" pitchFamily="18"/>
                <a:cs typeface="Times New Roman CE" pitchFamily="18"/>
              </a:rPr>
              <a:t>, zažloutlý zežloutlý, </a:t>
            </a:r>
            <a:r>
              <a:rPr lang="cs-CZ" sz="1600" b="1" i="0" u="none" strike="noStrike" baseline="0" dirty="0" err="1">
                <a:ln>
                  <a:noFill/>
                </a:ln>
                <a:solidFill>
                  <a:srgbClr val="000000"/>
                </a:solidFill>
                <a:latin typeface="Times New Roman" pitchFamily="18"/>
                <a:ea typeface="Times New Roman CE" pitchFamily="18"/>
                <a:cs typeface="Times New Roman CE" pitchFamily="18"/>
              </a:rPr>
              <a:t>přižloutlý</a:t>
            </a:r>
            <a:r>
              <a:rPr lang="cs-CZ" sz="1600" b="1" i="0" u="none" strike="noStrike" baseline="0" dirty="0">
                <a:ln>
                  <a:noFill/>
                </a:ln>
                <a:solidFill>
                  <a:srgbClr val="000000"/>
                </a:solidFill>
                <a:latin typeface="Times New Roman" pitchFamily="18"/>
                <a:ea typeface="Times New Roman CE" pitchFamily="18"/>
                <a:cs typeface="Times New Roman CE" pitchFamily="18"/>
              </a:rPr>
              <a:t> </a:t>
            </a:r>
            <a:r>
              <a:rPr lang="cs-CZ" sz="1600" b="1" i="0" u="none" strike="noStrike" baseline="0" dirty="0" err="1">
                <a:ln>
                  <a:noFill/>
                </a:ln>
                <a:solidFill>
                  <a:srgbClr val="000000"/>
                </a:solidFill>
                <a:latin typeface="Times New Roman" pitchFamily="18"/>
                <a:ea typeface="Times New Roman CE" pitchFamily="18"/>
                <a:cs typeface="Times New Roman CE" pitchFamily="18"/>
              </a:rPr>
              <a:t>vyžloutlý</a:t>
            </a:r>
            <a:r>
              <a:rPr lang="cs-CZ" sz="1600" b="1" i="0" u="none" strike="noStrike" baseline="0" dirty="0">
                <a:ln>
                  <a:noFill/>
                </a:ln>
                <a:solidFill>
                  <a:srgbClr val="000000"/>
                </a:solidFill>
                <a:latin typeface="Times New Roman" pitchFamily="18"/>
                <a:ea typeface="Times New Roman CE" pitchFamily="18"/>
                <a:cs typeface="Times New Roman CE" pitchFamily="18"/>
              </a:rPr>
              <a:t> žlucený; otevřít, pootevřít, </a:t>
            </a:r>
            <a:r>
              <a:rPr lang="cs-CZ" sz="1600" b="1" i="0" u="none" strike="noStrike" baseline="0" dirty="0" err="1">
                <a:ln>
                  <a:noFill/>
                </a:ln>
                <a:solidFill>
                  <a:srgbClr val="000000"/>
                </a:solidFill>
                <a:latin typeface="Times New Roman" pitchFamily="18"/>
                <a:ea typeface="Times New Roman CE" pitchFamily="18"/>
                <a:cs typeface="Times New Roman CE" pitchFamily="18"/>
              </a:rPr>
              <a:t>připootevřít</a:t>
            </a:r>
            <a:r>
              <a:rPr lang="cs-CZ" sz="1600" b="1" i="0" u="none" strike="noStrike" baseline="0" dirty="0">
                <a:ln>
                  <a:noFill/>
                </a:ln>
                <a:solidFill>
                  <a:srgbClr val="000000"/>
                </a:solidFill>
                <a:latin typeface="Times New Roman" pitchFamily="18"/>
                <a:ea typeface="Times New Roman CE" pitchFamily="18"/>
                <a:cs typeface="Times New Roman CE" pitchFamily="18"/>
              </a:rPr>
              <a:t>, nedovřít, přivřít, rozevřít atd. atd. </a:t>
            </a:r>
            <a:r>
              <a:rPr lang="de-DE" sz="1600" b="1" i="0" u="none" strike="noStrike" baseline="0" dirty="0" smtClean="0">
                <a:ln>
                  <a:noFill/>
                </a:ln>
                <a:solidFill>
                  <a:srgbClr val="000000"/>
                </a:solidFill>
                <a:latin typeface="Times New Roman" pitchFamily="18"/>
                <a:ea typeface="Arial Unicode MS" pitchFamily="34"/>
                <a:cs typeface="Times New Roman" pitchFamily="18"/>
              </a:rPr>
              <a:t>…</a:t>
            </a:r>
            <a:endParaRPr lang="en-GB" sz="2400" b="0" i="0" u="none" strike="noStrike" baseline="0" dirty="0">
              <a:ln>
                <a:noFill/>
              </a:ln>
              <a:solidFill>
                <a:srgbClr val="000000"/>
              </a:solidFill>
              <a:latin typeface="Verdana" pitchFamily="34"/>
              <a:ea typeface="MS Gothic" pitchFamily="2"/>
              <a:cs typeface="Tahoma" pitchFamily="2"/>
            </a:endParaRPr>
          </a:p>
        </p:txBody>
      </p:sp>
    </p:spTree>
  </p:cSld>
  <p:clrMapOvr>
    <a:masterClrMapping/>
  </p:clrMapOvr>
  <p:transition>
    <p:pull dir="r"/>
  </p:transition>
  <p:timing>
    <p:tnLst>
      <p:par>
        <p:cTn id="1" dur="indefinite" restart="never" nodeType="tmRoot"/>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name="page9">
    <p:spTree>
      <p:nvGrpSpPr>
        <p:cNvPr id="1" name=""/>
        <p:cNvGrpSpPr/>
        <p:nvPr/>
      </p:nvGrpSpPr>
      <p:grpSpPr>
        <a:xfrm>
          <a:off x="0" y="0"/>
          <a:ext cx="0" cy="0"/>
          <a:chOff x="0" y="0"/>
          <a:chExt cx="0" cy="0"/>
        </a:xfrm>
      </p:grpSpPr>
      <p:sp>
        <p:nvSpPr>
          <p:cNvPr id="7" name="Footer Placeholder 2"/>
          <p:cNvSpPr>
            <a:spLocks noGrp="1"/>
          </p:cNvSpPr>
          <p:nvPr>
            <p:ph type="ftr" sz="quarter" idx="11"/>
          </p:nvPr>
        </p:nvSpPr>
        <p:spPr/>
        <p:txBody>
          <a:bodyPr/>
          <a:lstStyle/>
          <a:p>
            <a:pPr lvl="0"/>
            <a:r>
              <a:rPr lang="en-GB" smtClean="0"/>
              <a:t>InterCorp Workshop  září 2013   patrickcorness.wordpress.com</a:t>
            </a:r>
            <a:endParaRPr lang="en-GB"/>
          </a:p>
        </p:txBody>
      </p:sp>
      <p:sp>
        <p:nvSpPr>
          <p:cNvPr id="2" name="Title 1">
            <a:hlinkClick r:id="" action="ppaction://hlinkshowjump?jump=nextslide"/>
          </p:cNvPr>
          <p:cNvSpPr txBox="1">
            <a:spLocks noGrp="1"/>
          </p:cNvSpPr>
          <p:nvPr>
            <p:ph type="title" idx="4294967295"/>
          </p:nvPr>
        </p:nvSpPr>
        <p:spPr>
          <a:xfrm>
            <a:off x="163800" y="317793"/>
            <a:ext cx="8294400" cy="1510286"/>
          </a:xfrm>
        </p:spPr>
        <p:txBody>
          <a:bodyPr wrap="square" anchorCtr="0">
            <a:spAutoFit/>
          </a:bodyPr>
          <a:lstStyle/>
          <a:p>
            <a:pPr lvl="0"/>
            <a:r>
              <a:rPr lang="en-GB" sz="2000" dirty="0" err="1"/>
              <a:t>Čtyřjazyčný</a:t>
            </a:r>
            <a:r>
              <a:rPr lang="en-GB" sz="2000" dirty="0"/>
              <a:t> </a:t>
            </a:r>
            <a:r>
              <a:rPr lang="en-GB" sz="2000" dirty="0" err="1"/>
              <a:t>korpus</a:t>
            </a:r>
            <a:r>
              <a:rPr lang="en-GB" sz="2000" dirty="0"/>
              <a:t/>
            </a:r>
            <a:br>
              <a:rPr lang="en-GB" sz="2000" dirty="0"/>
            </a:br>
            <a:r>
              <a:rPr lang="en-GB" sz="2000" dirty="0" err="1"/>
              <a:t>Jiří</a:t>
            </a:r>
            <a:r>
              <a:rPr lang="en-GB" sz="2000" dirty="0"/>
              <a:t> </a:t>
            </a:r>
            <a:r>
              <a:rPr lang="en-GB" sz="2000" dirty="0" err="1"/>
              <a:t>Levý</a:t>
            </a:r>
            <a:r>
              <a:rPr lang="en-GB" sz="2000" dirty="0"/>
              <a:t>, </a:t>
            </a:r>
            <a:r>
              <a:rPr lang="en-GB" sz="2000" i="1" dirty="0" err="1"/>
              <a:t>Umění</a:t>
            </a:r>
            <a:r>
              <a:rPr lang="en-GB" sz="2000" i="1" dirty="0"/>
              <a:t> </a:t>
            </a:r>
            <a:r>
              <a:rPr lang="en-GB" sz="2000" i="1" dirty="0" err="1"/>
              <a:t>překladu</a:t>
            </a:r>
            <a:r>
              <a:rPr lang="en-GB" sz="2000" i="1" dirty="0"/>
              <a:t/>
            </a:r>
            <a:br>
              <a:rPr lang="en-GB" sz="2000" i="1" dirty="0"/>
            </a:br>
            <a:r>
              <a:rPr lang="en-GB" sz="1600" dirty="0" err="1"/>
              <a:t>vynechávky</a:t>
            </a:r>
            <a:r>
              <a:rPr lang="en-GB" sz="1600" dirty="0"/>
              <a:t> v </a:t>
            </a:r>
            <a:r>
              <a:rPr lang="en-GB" sz="1600" dirty="0" err="1"/>
              <a:t>tomto</a:t>
            </a:r>
            <a:r>
              <a:rPr lang="en-GB" sz="1600" dirty="0"/>
              <a:t> </a:t>
            </a:r>
            <a:r>
              <a:rPr lang="en-GB" sz="1600" dirty="0" err="1"/>
              <a:t>korpusu</a:t>
            </a:r>
            <a:r>
              <a:rPr lang="en-GB" sz="3600" dirty="0"/>
              <a:t/>
            </a:r>
            <a:br>
              <a:rPr lang="en-GB" sz="3600" dirty="0"/>
            </a:br>
            <a:endParaRPr lang="en-GB" sz="3600" dirty="0"/>
          </a:p>
        </p:txBody>
      </p:sp>
      <p:sp>
        <p:nvSpPr>
          <p:cNvPr id="3" name="Text Placeholder 2"/>
          <p:cNvSpPr txBox="1">
            <a:spLocks noGrp="1"/>
          </p:cNvSpPr>
          <p:nvPr>
            <p:ph type="body" idx="4294967295"/>
          </p:nvPr>
        </p:nvSpPr>
        <p:spPr>
          <a:xfrm>
            <a:off x="0" y="1980000"/>
            <a:ext cx="8100000" cy="4878000"/>
          </a:xfrm>
        </p:spPr>
        <p:txBody>
          <a:bodyPr wrap="square" anchor="t" anchorCtr="0">
            <a:spAutoFit/>
          </a:bodyPr>
          <a:lstStyle/>
          <a:p>
            <a:pPr lvl="0">
              <a:spcBef>
                <a:spcPts val="697"/>
              </a:spcBef>
            </a:pPr>
            <a:endParaRPr lang="en-GB" sz="2200" dirty="0"/>
          </a:p>
          <a:p>
            <a:pPr lvl="0">
              <a:spcBef>
                <a:spcPts val="697"/>
              </a:spcBef>
            </a:pPr>
            <a:endParaRPr lang="en-GB" sz="2000" i="1" dirty="0"/>
          </a:p>
          <a:p>
            <a:pPr lvl="0">
              <a:spcBef>
                <a:spcPts val="697"/>
              </a:spcBef>
            </a:pPr>
            <a:endParaRPr lang="en-GB" sz="2000" dirty="0"/>
          </a:p>
        </p:txBody>
      </p:sp>
      <p:sp>
        <p:nvSpPr>
          <p:cNvPr id="5" name="TextBox 4"/>
          <p:cNvSpPr txBox="1"/>
          <p:nvPr/>
        </p:nvSpPr>
        <p:spPr>
          <a:xfrm>
            <a:off x="163800" y="2043942"/>
            <a:ext cx="8656200" cy="1075764"/>
          </a:xfrm>
          <a:prstGeom prst="rect">
            <a:avLst/>
          </a:prstGeom>
          <a:noFill/>
          <a:ln>
            <a:noFill/>
          </a:ln>
        </p:spPr>
        <p:txBody>
          <a:bodyPr vert="horz" wrap="square" lIns="90000" tIns="45000" rIns="90000" bIns="45000" compatLnSpc="1">
            <a:spAutoFit/>
          </a:bodyPr>
          <a:lstStyle/>
          <a:p>
            <a:pPr marL="0" marR="0" lvl="0" indent="0" algn="l"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de-DE" sz="1600" b="0" i="0" u="none" strike="noStrike" baseline="0" dirty="0" smtClean="0">
                <a:ln>
                  <a:noFill/>
                </a:ln>
                <a:solidFill>
                  <a:srgbClr val="000000"/>
                </a:solidFill>
                <a:latin typeface="Times" pitchFamily="18"/>
                <a:ea typeface="Arial Unicode MS" pitchFamily="34"/>
                <a:cs typeface="Times New Roman" pitchFamily="18"/>
              </a:rPr>
              <a:t>Názorně </a:t>
            </a:r>
            <a:r>
              <a:rPr lang="de-DE" sz="1600" b="0" i="0" u="none" strike="noStrike" baseline="0" dirty="0">
                <a:ln>
                  <a:noFill/>
                </a:ln>
                <a:solidFill>
                  <a:srgbClr val="000000"/>
                </a:solidFill>
                <a:latin typeface="Times" pitchFamily="18"/>
                <a:ea typeface="Arial Unicode MS" pitchFamily="34"/>
                <a:cs typeface="Times New Roman" pitchFamily="18"/>
              </a:rPr>
              <a:t>lze možnosti výběru ukázat např. na krátké větě z Babičky „ozvali se myslivec i mlynář". Pro slovo „mlynář" čeština nemá možnost jiné volby Zato již místo „myslivec" se najdou synonyma „hajný", „lesník", místo „ozvali se", „připojili", „pravil", „řekl", „rozhlásil"; stejně i ke spojení obou substantiv je možno použít variačních prostředků: „a", „s",,jak-tak</a:t>
            </a:r>
            <a:r>
              <a:rPr lang="de-DE" sz="1600" b="0" i="0" u="none" strike="noStrike" baseline="0" dirty="0" smtClean="0">
                <a:ln>
                  <a:noFill/>
                </a:ln>
                <a:solidFill>
                  <a:srgbClr val="000000"/>
                </a:solidFill>
                <a:latin typeface="Times" pitchFamily="18"/>
                <a:ea typeface="Arial Unicode MS" pitchFamily="34"/>
                <a:cs typeface="Times New Roman" pitchFamily="18"/>
              </a:rPr>
              <a:t>".</a:t>
            </a:r>
            <a:endParaRPr lang="en-GB" sz="2400" b="0" i="0" u="none" strike="noStrike" baseline="0" dirty="0">
              <a:ln>
                <a:noFill/>
              </a:ln>
              <a:solidFill>
                <a:srgbClr val="000000"/>
              </a:solidFill>
              <a:latin typeface="Verdana" pitchFamily="34"/>
              <a:ea typeface="MS Gothic" pitchFamily="2"/>
              <a:cs typeface="Tahoma" pitchFamily="2"/>
            </a:endParaRPr>
          </a:p>
        </p:txBody>
      </p:sp>
    </p:spTree>
  </p:cSld>
  <p:clrMapOvr>
    <a:masterClrMapping/>
  </p:clrMapOvr>
  <p:transition>
    <p:pull dir="r"/>
  </p:transition>
  <p:timing>
    <p:tnLst>
      <p:par>
        <p:cTn id="1" dur="indefinite" restart="never" nodeType="tmRoot"/>
      </p:par>
    </p:tnLst>
    <p:bldLst>
      <p:bldP spid="3" grpId="0" build="p"/>
    </p:bldLst>
  </p:timing>
</p:sld>
</file>

<file path=ppt/theme/theme1.xml><?xml version="1.0" encoding="utf-8"?>
<a:theme xmlns:a="http://schemas.openxmlformats.org/drawingml/2006/main" name="Defaul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jc%20present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25959</TotalTime>
  <Words>7693</Words>
  <Application>Microsoft Office PowerPoint</Application>
  <PresentationFormat>On-screen Show (4:3)</PresentationFormat>
  <Paragraphs>1183</Paragraphs>
  <Slides>55</Slides>
  <Notes>55</Notes>
  <HiddenSlides>0</HiddenSlides>
  <MMClips>0</MMClips>
  <ScaleCrop>false</ScaleCrop>
  <HeadingPairs>
    <vt:vector size="8" baseType="variant">
      <vt:variant>
        <vt:lpstr>Fonts Used</vt:lpstr>
      </vt:variant>
      <vt:variant>
        <vt:i4>11</vt:i4>
      </vt:variant>
      <vt:variant>
        <vt:lpstr>Theme</vt:lpstr>
      </vt:variant>
      <vt:variant>
        <vt:i4>2</vt:i4>
      </vt:variant>
      <vt:variant>
        <vt:lpstr>Embedded OLE Servers</vt:lpstr>
      </vt:variant>
      <vt:variant>
        <vt:i4>1</vt:i4>
      </vt:variant>
      <vt:variant>
        <vt:lpstr>Slide Titles</vt:lpstr>
      </vt:variant>
      <vt:variant>
        <vt:i4>55</vt:i4>
      </vt:variant>
    </vt:vector>
  </HeadingPairs>
  <TitlesOfParts>
    <vt:vector size="69" baseType="lpstr">
      <vt:lpstr>Arial Unicode MS</vt:lpstr>
      <vt:lpstr>MingLiU</vt:lpstr>
      <vt:lpstr>MS Gothic</vt:lpstr>
      <vt:lpstr>Arial</vt:lpstr>
      <vt:lpstr>Calibri</vt:lpstr>
      <vt:lpstr>Tahoma</vt:lpstr>
      <vt:lpstr>Times</vt:lpstr>
      <vt:lpstr>Times New Roman</vt:lpstr>
      <vt:lpstr>Times New Roman CE</vt:lpstr>
      <vt:lpstr>Times New Roman Cyr</vt:lpstr>
      <vt:lpstr>Verdana</vt:lpstr>
      <vt:lpstr>Default</vt:lpstr>
      <vt:lpstr>pjc%20presentation</vt:lpstr>
      <vt:lpstr>Document</vt:lpstr>
      <vt:lpstr>Čtyřjazyčný korpus Jiří Levý, Umění překladu česky-anglicky-německy-rusky</vt:lpstr>
      <vt:lpstr>Čtyřjazyčný korpus Jiří Levý, Umění překladu česky-anglicky-německy-rusky</vt:lpstr>
      <vt:lpstr>Čtyřjazyčný korpus Jiří Levý, Umění překladu popis korpusu</vt:lpstr>
      <vt:lpstr>Jiří Levý, Umění překladu historie vydání a překládání </vt:lpstr>
      <vt:lpstr>Jiří Levý, Umění překladu historie vydání a překládání</vt:lpstr>
      <vt:lpstr>Čtyřjazyčný korpus Jiří Levý, Umění překladu dodatky v tomto korpusu</vt:lpstr>
      <vt:lpstr>Čtyřjazyčný korpus Jiří Levý, Umění překladu dodatky v tomto korpusu</vt:lpstr>
      <vt:lpstr>Čtyřjazyčný korpus Jiří Levý, Umění překladu vynechávky v tomto korpusu</vt:lpstr>
      <vt:lpstr>Čtyřjazyčný korpus Jiří Levý, Umění překladu vynechávky v tomto korpusu </vt:lpstr>
      <vt:lpstr>Čtyřjazyčný korpus Jiří Levý, Umění překladu vynechávky v tomto korpusu</vt:lpstr>
      <vt:lpstr>Čtyřjazyčný korpus Jiří Levý, Umění překladu vynechávky v tomto korpusu </vt:lpstr>
      <vt:lpstr>Co čtyřjazyčný korpus přináší InterCorpu</vt:lpstr>
      <vt:lpstr>Čtyřjazyčný korpus  vyhledávání v InterCorpu</vt:lpstr>
      <vt:lpstr>Čtyřjazyčný korpus  vyhledávání v InterCorpu</vt:lpstr>
      <vt:lpstr>vyhledávání a čtyřjazyčný výstup:  příklady</vt:lpstr>
      <vt:lpstr>vyhledávání a čtyřjazyčný výstup  terminologie: fenomenologie Romana Ingardena</vt:lpstr>
      <vt:lpstr>vyhledávání a čtyřjazyčný výstup translatologické termíny</vt:lpstr>
      <vt:lpstr>vyhledávání a čtyřjazyčný výstup translatologické termíny </vt:lpstr>
      <vt:lpstr>vyhledávání a čtyřjazyčný výstup translatologické termíny  vinterpretovávání   over-interpretation</vt:lpstr>
      <vt:lpstr>vyhledávání a čtyřjazyčný výstup translatologické termíny  vinterpretovat  read into  hineininterpretieren  воспроизвести</vt:lpstr>
      <vt:lpstr>vyhledávání a čtyřjazyčný výstup translatologické termíny  vinterpretovány  read into</vt:lpstr>
      <vt:lpstr>vyhledávání a čtyřjazyčný výstup translatologické termíny  vinterpretuje  build...into  interpretiert...hinein  раскрывает</vt:lpstr>
      <vt:lpstr>vyhledávání a čtyřjazyčný výstup translatologické termíny  dokreslovat  fill out  zuende zeichnen  дописывать</vt:lpstr>
      <vt:lpstr>vyhledávání a čtyřjazyčný výstup angličtina/ostatní jazyky</vt:lpstr>
      <vt:lpstr>vyhledávání a čtyřjazyčný výstup angličtina/ostatní jazyky  č. problematika</vt:lpstr>
      <vt:lpstr>vyhledávání a čtyřjazyčný výstup angličtina/ostatní jazyky  č. problematika</vt:lpstr>
      <vt:lpstr>vyhledávání a čtyřjazyčný výstup angličtina/ostatní jazyky  č. problematika</vt:lpstr>
      <vt:lpstr>vyhledávání a čtyřjazyčný výstup angličtina/ostatní jazyky replika = dialogue, dialogue turn</vt:lpstr>
      <vt:lpstr>vyhledávání a čtyřjazyčný výstup angličtina/ostatní jazyky replika = dialogue turn, exchange</vt:lpstr>
      <vt:lpstr>vyhledávání a čtyřjazyčný výstup angličtina/ostatní jazyky replika = lines</vt:lpstr>
      <vt:lpstr>vyhledávání a čtyřjazyčný výstup angličtina/ostatní jazyky replika = lines</vt:lpstr>
      <vt:lpstr>vyhledávání a čtyřjazyčný výstup angličtina/ostatní jazyky replika = utterance</vt:lpstr>
      <vt:lpstr>vyhledávání a čtyřjazyčný výstup angličtina/ostatní jazyky aktuální = topical, contemporaneous, up-to-date aktualizace = contemporisation, up-dating</vt:lpstr>
      <vt:lpstr>vyhledávání a čtyřjazyčný výstup angličtina/ostatní jazyky aktuální = topical, contemporaneous, up-to-date aktualizace = contemporisation, up-dating</vt:lpstr>
      <vt:lpstr>vyhledávání a čtyřjazyčný výstup  materiály pro versologický glosář</vt:lpstr>
      <vt:lpstr>vyhledávání a čtyřjazyčný výstup  materiály pro versologický glosář: rým</vt:lpstr>
      <vt:lpstr>vyhledávání a čtyřjazyčný výstup  materiály pro versologický glosář: rým</vt:lpstr>
      <vt:lpstr>vyhledávání a čtyřjazyčný výstup  materiály pro versologický glosář: rým</vt:lpstr>
      <vt:lpstr>vyhledávání a čtyřjazyčný výstup  materiály pro versologický glosář: rým</vt:lpstr>
      <vt:lpstr>vyhledávání a čtyřjazyčný výstup  materiály pro versologický glosář: rým</vt:lpstr>
      <vt:lpstr>vyhledávání a čtyřjazyčný výstup  materiály pro versologický glosář: rým</vt:lpstr>
      <vt:lpstr>vyhledávání a čtyřjazyčný výstup  materiály pro versologický glosář: rým</vt:lpstr>
      <vt:lpstr>vyhledávání a čtyřjazyčný výstup  materiály pro versologický glosář: rým</vt:lpstr>
      <vt:lpstr>vyhledávání a čtyřjazyčný výstup  materiály pro versologický glosář: rým</vt:lpstr>
      <vt:lpstr>vyhledávání a čtyřjazyčný výstup  materiály pro versologický glosář: rým</vt:lpstr>
      <vt:lpstr>vyhledávání a čtyřjazyčný výstup  materiály pro versologický glosář: rým</vt:lpstr>
      <vt:lpstr>vyhledávání a čtyřjazyčný výstup  materiály pro versologický glosář: rým</vt:lpstr>
      <vt:lpstr>vyhledávání a čtyřjazyčný výstup  materiály pro versologický glosář: rým</vt:lpstr>
      <vt:lpstr>vyhledávání a čtyřjazyčný výstup  materiály pro versologický glosář: rým</vt:lpstr>
      <vt:lpstr>vyhledávání a čtyřjazyčný výstup  materiály pro versologický glosář: rým</vt:lpstr>
      <vt:lpstr>vyhledávání a čtyřjazyčný výstup  materiály pro versologický glosář: rým</vt:lpstr>
      <vt:lpstr>vyhledávání a čtyřjazyčný výstup  materiály pro versologický glosář: rým</vt:lpstr>
      <vt:lpstr>vyhledávání a čtyřjazyčný výstup  materiály pro versologický glosář: rým</vt:lpstr>
      <vt:lpstr>vyhledávání a čtyřjazyčný výstup  materiály pro versologický glosář: rým</vt:lpstr>
      <vt:lpstr>Čtyřjazyčný korpus Umění překladu Jiřího Levého   Děkuji za pozornost!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Information Systems Services</dc:creator>
  <cp:lastModifiedBy>pjc</cp:lastModifiedBy>
  <cp:revision>299</cp:revision>
  <cp:lastPrinted>2013-08-05T19:59:59Z</cp:lastPrinted>
  <dcterms:created xsi:type="dcterms:W3CDTF">2007-06-11T12:23:59Z</dcterms:created>
  <dcterms:modified xsi:type="dcterms:W3CDTF">2013-09-05T11:55:02Z</dcterms:modified>
</cp:coreProperties>
</file>