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70" r:id="rId6"/>
    <p:sldId id="260" r:id="rId7"/>
    <p:sldId id="268" r:id="rId8"/>
    <p:sldId id="269" r:id="rId9"/>
    <p:sldId id="271" r:id="rId10"/>
    <p:sldId id="272" r:id="rId11"/>
    <p:sldId id="283" r:id="rId12"/>
    <p:sldId id="261" r:id="rId13"/>
    <p:sldId id="273" r:id="rId14"/>
    <p:sldId id="274" r:id="rId15"/>
    <p:sldId id="284" r:id="rId16"/>
    <p:sldId id="285" r:id="rId17"/>
    <p:sldId id="263" r:id="rId18"/>
    <p:sldId id="264" r:id="rId19"/>
    <p:sldId id="265" r:id="rId20"/>
    <p:sldId id="287" r:id="rId21"/>
    <p:sldId id="279" r:id="rId22"/>
    <p:sldId id="290" r:id="rId23"/>
    <p:sldId id="266" r:id="rId24"/>
    <p:sldId id="280" r:id="rId25"/>
    <p:sldId id="267" r:id="rId26"/>
    <p:sldId id="281" r:id="rId27"/>
    <p:sldId id="291" r:id="rId28"/>
    <p:sldId id="282" r:id="rId29"/>
    <p:sldId id="292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FF"/>
    <a:srgbClr val="669900"/>
    <a:srgbClr val="9900CC"/>
    <a:srgbClr val="FFFA00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52" autoAdjust="0"/>
  </p:normalViewPr>
  <p:slideViewPr>
    <p:cSldViewPr>
      <p:cViewPr>
        <p:scale>
          <a:sx n="69" d="100"/>
          <a:sy n="69" d="100"/>
        </p:scale>
        <p:origin x="-267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42F63-845D-0F41-A4D7-76FBDFA884C3}" type="datetimeFigureOut">
              <a:rPr lang="en-US" smtClean="0"/>
              <a:pPr/>
              <a:t>16.9.11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6A80-4542-2B4A-8628-29DD49BC5E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09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???  </a:t>
            </a:r>
            <a:r>
              <a:rPr lang="cs-CZ" i="1" dirty="0" smtClean="0"/>
              <a:t>Dáme to</a:t>
            </a:r>
            <a:r>
              <a:rPr lang="cs-CZ" i="1" baseline="0" dirty="0" smtClean="0"/>
              <a:t> tam?</a:t>
            </a:r>
            <a:endParaRPr lang="cs-CZ" dirty="0" smtClean="0"/>
          </a:p>
          <a:p>
            <a:pPr>
              <a:buFontTx/>
              <a:buChar char="-"/>
            </a:pP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goal is to emend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input conservatively, modifying incorrect and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inappropriate forms and expressions to arrive at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coherent and well-formed result, without any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ambition to produce a stylistically optimal solution.</a:t>
            </a:r>
            <a:endParaRPr lang="cs-CZ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např. slovosled jen gramatický, postupná 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emedace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(tj. oprava na chybnou formu na L1, když je to nutný) atd.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- </a:t>
            </a:r>
            <a:r>
              <a:rPr lang="en-US" dirty="0" smtClean="0"/>
              <a:t>Different emendation partly responsible for lower IAA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Spell</a:t>
            </a:r>
            <a:r>
              <a:rPr lang="cs-CZ" dirty="0" smtClean="0"/>
              <a:t> checker: Korektor (Richter 2010)</a:t>
            </a:r>
          </a:p>
          <a:p>
            <a:r>
              <a:rPr lang="cs-CZ" dirty="0" err="1" smtClean="0"/>
              <a:t>Taggers</a:t>
            </a:r>
            <a:r>
              <a:rPr lang="cs-CZ" dirty="0" smtClean="0"/>
              <a:t>: </a:t>
            </a:r>
            <a:r>
              <a:rPr lang="cs-CZ" dirty="0" err="1" smtClean="0"/>
              <a:t>TnT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Morče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dirty="0" err="1" smtClean="0"/>
              <a:t>Planned</a:t>
            </a:r>
            <a:r>
              <a:rPr lang="cs-CZ" dirty="0" smtClean="0"/>
              <a:t> </a:t>
            </a:r>
            <a:r>
              <a:rPr lang="cs-CZ" dirty="0" err="1" smtClean="0"/>
              <a:t>size</a:t>
            </a:r>
            <a:r>
              <a:rPr lang="cs-CZ" dirty="0" smtClean="0"/>
              <a:t>: </a:t>
            </a:r>
            <a:r>
              <a:rPr lang="en-US" dirty="0" smtClean="0"/>
              <a:t>Will become one of the largest learner corpora for languages other than English</a:t>
            </a:r>
            <a:endParaRPr lang="cs-C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78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Romani: largest linguistic minority, not clear if</a:t>
            </a:r>
            <a:r>
              <a:rPr lang="en-US" baseline="0" dirty="0" smtClean="0"/>
              <a:t> Czech is L2</a:t>
            </a:r>
            <a:endParaRPr lang="cs-CZ" baseline="0" dirty="0" smtClean="0"/>
          </a:p>
          <a:p>
            <a:r>
              <a:rPr lang="cs-CZ" baseline="0" dirty="0" smtClean="0"/>
              <a:t>CEFRL – </a:t>
            </a:r>
            <a:r>
              <a:rPr lang="cs-CZ" baseline="0" dirty="0" err="1" smtClean="0"/>
              <a:t>Common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European</a:t>
            </a:r>
            <a:r>
              <a:rPr lang="cs-CZ" baseline="0" dirty="0" smtClean="0"/>
              <a:t> Framework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Reference </a:t>
            </a:r>
            <a:r>
              <a:rPr lang="cs-CZ" baseline="0" dirty="0" err="1" smtClean="0"/>
              <a:t>for</a:t>
            </a:r>
            <a:r>
              <a:rPr lang="cs-CZ" baseline="0" dirty="0" smtClean="0"/>
              <a:t> </a:t>
            </a:r>
            <a:r>
              <a:rPr lang="cs-CZ" baseline="0" dirty="0" err="1" smtClean="0"/>
              <a:t>Languages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73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Respondent: celkem</a:t>
            </a:r>
            <a:r>
              <a:rPr lang="cs-CZ" baseline="0" dirty="0" smtClean="0"/>
              <a:t> 12 – 8 </a:t>
            </a:r>
            <a:r>
              <a:rPr lang="cs-CZ" baseline="0" dirty="0" err="1" smtClean="0"/>
              <a:t>obligatory</a:t>
            </a:r>
            <a:r>
              <a:rPr lang="cs-CZ" baseline="0" dirty="0" smtClean="0"/>
              <a:t>, 4 </a:t>
            </a:r>
            <a:r>
              <a:rPr lang="cs-CZ" baseline="0" dirty="0" err="1" smtClean="0"/>
              <a:t>optional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AKCES </a:t>
            </a:r>
            <a:r>
              <a:rPr lang="cs-CZ" dirty="0" err="1" smtClean="0"/>
              <a:t>info</a:t>
            </a:r>
            <a:r>
              <a:rPr lang="cs-CZ" dirty="0" smtClean="0"/>
              <a:t>:</a:t>
            </a:r>
          </a:p>
          <a:p>
            <a:r>
              <a:rPr lang="cs-CZ" dirty="0" smtClean="0"/>
              <a:t>- </a:t>
            </a:r>
            <a:r>
              <a:rPr lang="cs-CZ" dirty="0" err="1" smtClean="0"/>
              <a:t>From</a:t>
            </a:r>
            <a:r>
              <a:rPr lang="cs-CZ" dirty="0" smtClean="0"/>
              <a:t> 2005 na FF UK in </a:t>
            </a:r>
            <a:r>
              <a:rPr lang="cs-CZ" dirty="0" err="1" smtClean="0"/>
              <a:t>Prague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 Corpus SCHOLA (</a:t>
            </a:r>
            <a:r>
              <a:rPr lang="cs-CZ" dirty="0" err="1" smtClean="0"/>
              <a:t>built</a:t>
            </a:r>
            <a:r>
              <a:rPr lang="cs-CZ" dirty="0" smtClean="0"/>
              <a:t> 2005 – 2008):</a:t>
            </a:r>
            <a:r>
              <a:rPr lang="cs-CZ" baseline="0" dirty="0" smtClean="0"/>
              <a:t> </a:t>
            </a:r>
            <a:r>
              <a:rPr lang="cs-CZ" baseline="0" dirty="0" err="1" smtClean="0"/>
              <a:t>records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teaching</a:t>
            </a:r>
            <a:r>
              <a:rPr lang="cs-CZ" baseline="0" dirty="0" smtClean="0"/>
              <a:t> </a:t>
            </a:r>
            <a:r>
              <a:rPr lang="cs-CZ" baseline="0" dirty="0" err="1" smtClean="0"/>
              <a:t>lessons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elementary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school</a:t>
            </a:r>
            <a:endParaRPr lang="cs-CZ" baseline="0" dirty="0" smtClean="0"/>
          </a:p>
          <a:p>
            <a:pPr>
              <a:buFontTx/>
              <a:buChar char="-"/>
            </a:pPr>
            <a:r>
              <a:rPr lang="cs-CZ" baseline="0" dirty="0" smtClean="0"/>
              <a:t> Corpus SCRIPT: </a:t>
            </a:r>
            <a:r>
              <a:rPr lang="cs-CZ" baseline="0" dirty="0" err="1" smtClean="0"/>
              <a:t>written</a:t>
            </a:r>
            <a:r>
              <a:rPr lang="cs-CZ" baseline="0" dirty="0" smtClean="0"/>
              <a:t> text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pupils</a:t>
            </a:r>
            <a:r>
              <a:rPr lang="cs-CZ" baseline="0" dirty="0" smtClean="0"/>
              <a:t> (</a:t>
            </a:r>
            <a:r>
              <a:rPr lang="cs-CZ" baseline="0" dirty="0" err="1" smtClean="0"/>
              <a:t>under</a:t>
            </a:r>
            <a:r>
              <a:rPr lang="cs-CZ" baseline="0" dirty="0" smtClean="0"/>
              <a:t> </a:t>
            </a:r>
            <a:r>
              <a:rPr lang="cs-CZ" baseline="0" dirty="0" err="1" smtClean="0"/>
              <a:t>development</a:t>
            </a:r>
            <a:r>
              <a:rPr lang="cs-CZ" baseline="0" dirty="0" smtClean="0"/>
              <a:t>)</a:t>
            </a:r>
          </a:p>
          <a:p>
            <a:pPr>
              <a:buFontTx/>
              <a:buChar char="-"/>
            </a:pPr>
            <a:r>
              <a:rPr lang="cs-CZ" baseline="0" dirty="0" smtClean="0"/>
              <a:t> corpus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authentic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communication</a:t>
            </a:r>
            <a:r>
              <a:rPr lang="cs-CZ" baseline="0" dirty="0" smtClean="0"/>
              <a:t> (oral) (</a:t>
            </a:r>
            <a:r>
              <a:rPr lang="cs-CZ" baseline="0" dirty="0" err="1" smtClean="0"/>
              <a:t>primary</a:t>
            </a:r>
            <a:r>
              <a:rPr lang="cs-CZ" baseline="0" dirty="0" smtClean="0"/>
              <a:t> </a:t>
            </a:r>
            <a:r>
              <a:rPr lang="cs-CZ" baseline="0" dirty="0" err="1" smtClean="0"/>
              <a:t>elementary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school</a:t>
            </a:r>
            <a:r>
              <a:rPr lang="cs-CZ" baseline="0" dirty="0" smtClean="0"/>
              <a:t>): </a:t>
            </a:r>
            <a:r>
              <a:rPr lang="cs-CZ" baseline="0" dirty="0" err="1" smtClean="0"/>
              <a:t>planned</a:t>
            </a:r>
            <a:endParaRPr lang="cs-CZ" baseline="0" dirty="0" smtClean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Ad 2.</a:t>
            </a:r>
          </a:p>
          <a:p>
            <a:r>
              <a:rPr lang="cs-CZ" baseline="0" dirty="0" smtClean="0"/>
              <a:t>- no </a:t>
            </a:r>
            <a:r>
              <a:rPr lang="cs-CZ" baseline="0" dirty="0" err="1" smtClean="0"/>
              <a:t>Czech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teaching</a:t>
            </a:r>
            <a:r>
              <a:rPr lang="cs-CZ" baseline="0" dirty="0" smtClean="0"/>
              <a:t> </a:t>
            </a:r>
            <a:r>
              <a:rPr lang="cs-CZ" baseline="0" dirty="0" err="1" smtClean="0"/>
              <a:t>methodology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so</a:t>
            </a:r>
            <a:r>
              <a:rPr lang="cs-CZ" baseline="0" dirty="0" smtClean="0"/>
              <a:t> far  // no metodologické materiály pro učitele … // ???</a:t>
            </a:r>
          </a:p>
          <a:p>
            <a:endParaRPr lang="cs-CZ" baseline="0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- </a:t>
            </a:r>
            <a:r>
              <a:rPr lang="cs-CZ" dirty="0" smtClean="0"/>
              <a:t>to </a:t>
            </a:r>
            <a:r>
              <a:rPr lang="cs-CZ" dirty="0" err="1" smtClean="0"/>
              <a:t>improve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teaching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a </a:t>
            </a:r>
            <a:r>
              <a:rPr lang="de-DE" dirty="0" err="1" smtClean="0"/>
              <a:t>focus</a:t>
            </a:r>
            <a:r>
              <a:rPr lang="de-DE" dirty="0" smtClean="0"/>
              <a:t> on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errors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endParaRPr lang="cs-CZ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baseline="0" dirty="0" smtClean="0"/>
              <a:t> help </a:t>
            </a:r>
            <a:r>
              <a:rPr lang="cs-CZ" baseline="0" dirty="0" err="1" smtClean="0"/>
              <a:t>tailor</a:t>
            </a:r>
            <a:r>
              <a:rPr lang="cs-CZ" baseline="0" dirty="0" smtClean="0"/>
              <a:t> … (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(e.g.,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groups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different native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languages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groups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different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ages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cs-CZ" baseline="0" dirty="0" smtClean="0"/>
              <a:t>: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olidFill>
                  <a:schemeClr val="accent2"/>
                </a:solidFill>
              </a:rPr>
              <a:t>- </a:t>
            </a:r>
            <a:r>
              <a:rPr lang="cs-CZ" baseline="0" dirty="0" err="1" smtClean="0">
                <a:solidFill>
                  <a:schemeClr val="accent2"/>
                </a:solidFill>
              </a:rPr>
              <a:t>Examples</a:t>
            </a:r>
            <a:r>
              <a:rPr lang="cs-CZ" baseline="0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that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can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be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used</a:t>
            </a:r>
            <a:r>
              <a:rPr lang="de-DE" dirty="0" smtClean="0">
                <a:solidFill>
                  <a:schemeClr val="accent2"/>
                </a:solidFill>
              </a:rPr>
              <a:t> in </a:t>
            </a:r>
            <a:r>
              <a:rPr lang="de-DE" dirty="0" err="1" smtClean="0">
                <a:solidFill>
                  <a:schemeClr val="accent2"/>
                </a:solidFill>
              </a:rPr>
              <a:t>the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classroom</a:t>
            </a:r>
            <a:r>
              <a:rPr lang="de-DE" dirty="0" smtClean="0">
                <a:solidFill>
                  <a:schemeClr val="accent2"/>
                </a:solidFill>
              </a:rPr>
              <a:t>, in </a:t>
            </a:r>
            <a:r>
              <a:rPr lang="de-DE" dirty="0" err="1" smtClean="0">
                <a:solidFill>
                  <a:schemeClr val="accent2"/>
                </a:solidFill>
              </a:rPr>
              <a:t>the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production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of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teaching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materials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and</a:t>
            </a:r>
            <a:r>
              <a:rPr lang="de-DE" dirty="0" smtClean="0">
                <a:solidFill>
                  <a:schemeClr val="accent2"/>
                </a:solidFill>
              </a:rPr>
              <a:t> in </a:t>
            </a:r>
            <a:r>
              <a:rPr lang="de-DE" dirty="0" err="1" smtClean="0">
                <a:solidFill>
                  <a:schemeClr val="accent2"/>
                </a:solidFill>
              </a:rPr>
              <a:t>the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instruction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of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future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teachers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of</a:t>
            </a:r>
            <a:r>
              <a:rPr lang="de-DE" dirty="0" smtClean="0">
                <a:solidFill>
                  <a:schemeClr val="accent2"/>
                </a:solidFill>
              </a:rPr>
              <a:t> Czech </a:t>
            </a:r>
            <a:r>
              <a:rPr lang="de-DE" dirty="0" err="1" smtClean="0">
                <a:solidFill>
                  <a:schemeClr val="accent2"/>
                </a:solidFill>
              </a:rPr>
              <a:t>as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cs-CZ" dirty="0" smtClean="0">
                <a:solidFill>
                  <a:schemeClr val="accent2"/>
                </a:solidFill>
              </a:rPr>
              <a:t>L2</a:t>
            </a:r>
            <a:endParaRPr lang="de-DE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Ad</a:t>
            </a:r>
            <a:r>
              <a:rPr lang="cs-CZ" baseline="0" dirty="0" smtClean="0"/>
              <a:t> A. – </a:t>
            </a:r>
            <a:r>
              <a:rPr lang="cs-CZ" baseline="0" dirty="0" err="1" smtClean="0"/>
              <a:t>we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colect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also</a:t>
            </a:r>
            <a:r>
              <a:rPr lang="cs-CZ" baseline="0" dirty="0" smtClean="0"/>
              <a:t> </a:t>
            </a:r>
            <a:r>
              <a:rPr lang="cs-CZ" baseline="0" dirty="0" err="1" smtClean="0"/>
              <a:t>electronic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texts</a:t>
            </a:r>
            <a:r>
              <a:rPr lang="cs-CZ" baseline="0" dirty="0" smtClean="0"/>
              <a:t> (minority, BA </a:t>
            </a:r>
            <a:r>
              <a:rPr lang="cs-CZ" baseline="0" dirty="0" err="1" smtClean="0"/>
              <a:t>and</a:t>
            </a:r>
            <a:r>
              <a:rPr lang="cs-CZ" baseline="0" dirty="0" smtClean="0"/>
              <a:t> MA </a:t>
            </a:r>
            <a:r>
              <a:rPr lang="cs-CZ" baseline="0" dirty="0" err="1" smtClean="0"/>
              <a:t>theses</a:t>
            </a:r>
            <a:r>
              <a:rPr lang="cs-CZ" baseline="0" dirty="0" smtClean="0"/>
              <a:t>)</a:t>
            </a:r>
          </a:p>
          <a:p>
            <a:r>
              <a:rPr lang="cs-CZ" baseline="0" dirty="0" smtClean="0"/>
              <a:t>Ad B. – </a:t>
            </a:r>
            <a:r>
              <a:rPr lang="cs-CZ" baseline="0" dirty="0" err="1" smtClean="0"/>
              <a:t>scan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database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available</a:t>
            </a:r>
            <a:r>
              <a:rPr lang="cs-CZ" baseline="0" dirty="0" smtClean="0"/>
              <a:t> (</a:t>
            </a:r>
            <a:r>
              <a:rPr lang="cs-CZ" baseline="0" dirty="0" err="1" smtClean="0"/>
              <a:t>for</a:t>
            </a:r>
            <a:r>
              <a:rPr lang="cs-CZ" baseline="0" dirty="0" smtClean="0"/>
              <a:t> </a:t>
            </a:r>
            <a:r>
              <a:rPr lang="cs-CZ" baseline="0" dirty="0" err="1" smtClean="0"/>
              <a:t>researchers</a:t>
            </a:r>
            <a:r>
              <a:rPr lang="cs-CZ" baseline="0" dirty="0" smtClean="0"/>
              <a:t>)</a:t>
            </a:r>
          </a:p>
          <a:p>
            <a:r>
              <a:rPr lang="cs-CZ" baseline="0" dirty="0" smtClean="0"/>
              <a:t>Ad C. -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transcripts are not spell-checked automatically.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 highly inflectional language,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deviations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spelling very often do not only reflect wrong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graphemics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but indicate </a:t>
            </a:r>
            <a:r>
              <a:rPr lang="cs-CZ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error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morphology.</a:t>
            </a:r>
            <a:endParaRPr lang="cs-CZ" b="1" baseline="0" dirty="0" smtClean="0"/>
          </a:p>
          <a:p>
            <a:endParaRPr lang="cs-CZ" baseline="0" dirty="0" smtClean="0"/>
          </a:p>
          <a:p>
            <a:endParaRPr lang="cs-CZ" baseline="0" dirty="0" smtClean="0"/>
          </a:p>
          <a:p>
            <a:r>
              <a:rPr lang="cs-CZ" baseline="0" dirty="0" err="1" smtClean="0"/>
              <a:t>Why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so</a:t>
            </a:r>
            <a:r>
              <a:rPr lang="cs-CZ" baseline="0" dirty="0" smtClean="0"/>
              <a:t> detail </a:t>
            </a:r>
            <a:r>
              <a:rPr lang="cs-CZ" baseline="0" dirty="0" err="1" smtClean="0"/>
              <a:t>transription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rules</a:t>
            </a:r>
            <a:r>
              <a:rPr lang="cs-CZ" baseline="0" dirty="0" smtClean="0"/>
              <a:t>? </a:t>
            </a:r>
          </a:p>
          <a:p>
            <a:r>
              <a:rPr lang="cs-CZ" baseline="0" dirty="0" smtClean="0"/>
              <a:t>- to </a:t>
            </a:r>
            <a:r>
              <a:rPr lang="cs-CZ" baseline="0" dirty="0" err="1" smtClean="0"/>
              <a:t>preserve</a:t>
            </a:r>
            <a:r>
              <a:rPr lang="cs-CZ" baseline="0" dirty="0" smtClean="0"/>
              <a:t> as many </a:t>
            </a:r>
            <a:r>
              <a:rPr lang="cs-CZ" baseline="0" dirty="0" err="1" smtClean="0"/>
              <a:t>info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about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original</a:t>
            </a:r>
            <a:r>
              <a:rPr lang="cs-CZ" baseline="0" dirty="0" smtClean="0"/>
              <a:t> text as </a:t>
            </a:r>
            <a:r>
              <a:rPr lang="cs-CZ" baseline="0" dirty="0" err="1" smtClean="0"/>
              <a:t>it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is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possible</a:t>
            </a:r>
            <a:r>
              <a:rPr lang="cs-CZ" baseline="0" dirty="0" smtClean="0"/>
              <a:t> (např. pro budoucí výzkum písma u studentů s jinou alfabetou, 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investigating</a:t>
            </a:r>
            <a:endParaRPr lang="cs-CZ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process of language acquisition</a:t>
            </a:r>
            <a:r>
              <a:rPr lang="cs-CZ" baseline="0" dirty="0" smtClean="0"/>
              <a:t>  apod. ???)</a:t>
            </a:r>
          </a:p>
          <a:p>
            <a:r>
              <a:rPr lang="cs-CZ" baseline="0" dirty="0" smtClean="0"/>
              <a:t>     -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corrections made by the student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insertions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deletions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cs-CZ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</a:t>
            </a:r>
          </a:p>
          <a:p>
            <a:r>
              <a:rPr lang="cs-CZ" baseline="0" dirty="0" smtClean="0"/>
              <a:t>- to </a:t>
            </a:r>
            <a:r>
              <a:rPr lang="cs-CZ" baseline="0" dirty="0" err="1" smtClean="0"/>
              <a:t>make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possible</a:t>
            </a:r>
            <a:r>
              <a:rPr lang="cs-CZ" baseline="0" dirty="0" smtClean="0"/>
              <a:t> multiple </a:t>
            </a:r>
            <a:r>
              <a:rPr lang="cs-CZ" baseline="0" dirty="0" err="1" smtClean="0"/>
              <a:t>interpretation</a:t>
            </a:r>
            <a:r>
              <a:rPr lang="cs-CZ" baseline="0" dirty="0" smtClean="0"/>
              <a:t>  </a:t>
            </a:r>
            <a:r>
              <a:rPr lang="cs-CZ" i="1" baseline="0" dirty="0" smtClean="0"/>
              <a:t>(</a:t>
            </a:r>
            <a:r>
              <a:rPr lang="cs-CZ" i="1" baseline="0" dirty="0" err="1" smtClean="0"/>
              <a:t>initial</a:t>
            </a:r>
            <a:r>
              <a:rPr lang="cs-CZ" i="1" baseline="0" dirty="0" smtClean="0"/>
              <a:t> </a:t>
            </a:r>
            <a:r>
              <a:rPr lang="cs-CZ" i="1" baseline="0" dirty="0" err="1" smtClean="0"/>
              <a:t>letters</a:t>
            </a:r>
            <a:r>
              <a:rPr lang="cs-CZ" i="1" baseline="0" dirty="0" smtClean="0"/>
              <a:t> </a:t>
            </a:r>
            <a:r>
              <a:rPr lang="cs-CZ" i="1" baseline="0" dirty="0" err="1" smtClean="0"/>
              <a:t>or</a:t>
            </a:r>
            <a:r>
              <a:rPr lang="cs-CZ" i="1" baseline="0" dirty="0" smtClean="0"/>
              <a:t> např.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same glyph may be interpreted</a:t>
            </a:r>
            <a:r>
              <a:rPr lang="cs-CZ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</a:t>
            </a:r>
            <a:r>
              <a:rPr lang="cs-CZ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hand-writing of one student, e of another,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of yet another)</a:t>
            </a:r>
            <a:endParaRPr lang="cs-CZ" sz="1200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Additional</a:t>
            </a:r>
            <a:r>
              <a:rPr lang="cs-CZ" dirty="0" smtClean="0"/>
              <a:t> </a:t>
            </a:r>
            <a:r>
              <a:rPr lang="cs-CZ" dirty="0" err="1" smtClean="0"/>
              <a:t>error</a:t>
            </a:r>
            <a:r>
              <a:rPr lang="cs-CZ" dirty="0" smtClean="0"/>
              <a:t> </a:t>
            </a:r>
            <a:r>
              <a:rPr lang="cs-CZ" dirty="0" err="1" smtClean="0"/>
              <a:t>types</a:t>
            </a:r>
            <a:r>
              <a:rPr lang="cs-CZ" dirty="0" smtClean="0"/>
              <a:t>, </a:t>
            </a:r>
            <a:r>
              <a:rPr lang="cs-CZ" dirty="0" err="1" smtClean="0"/>
              <a:t>napr</a:t>
            </a:r>
            <a:r>
              <a:rPr lang="cs-CZ" dirty="0" smtClean="0"/>
              <a:t>. </a:t>
            </a:r>
            <a:r>
              <a:rPr lang="cs-CZ" i="1" dirty="0" err="1" smtClean="0"/>
              <a:t>missing</a:t>
            </a:r>
            <a:r>
              <a:rPr lang="cs-CZ" i="1" dirty="0" smtClean="0"/>
              <a:t> prefix, </a:t>
            </a:r>
            <a:r>
              <a:rPr lang="cs-CZ" i="1" dirty="0" err="1" smtClean="0"/>
              <a:t>palatalization</a:t>
            </a:r>
            <a:r>
              <a:rPr lang="cs-CZ" i="1" dirty="0" smtClean="0"/>
              <a:t> </a:t>
            </a:r>
            <a:r>
              <a:rPr lang="cs-CZ" i="1" dirty="0" err="1" smtClean="0"/>
              <a:t>mistake</a:t>
            </a:r>
            <a:r>
              <a:rPr lang="cs-CZ" i="1" dirty="0" smtClean="0"/>
              <a:t> </a:t>
            </a:r>
            <a:r>
              <a:rPr lang="cs-CZ" i="0" dirty="0" err="1" smtClean="0"/>
              <a:t>etc</a:t>
            </a:r>
            <a:r>
              <a:rPr lang="cs-CZ" i="0" dirty="0" smtClean="0"/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6A80-4542-2B4A-8628-29DD49BC5E7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7CEF6BF-EFD3-4455-9195-C83084AB8A05}" type="datetime1">
              <a:rPr lang="cs-CZ" smtClean="0"/>
              <a:t>16.9.11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C6BC7-D544-4243-86DD-0F8D505BB7DC}" type="datetime1">
              <a:rPr lang="cs-CZ" smtClean="0"/>
              <a:t>16.9.11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5CC-0329-4E63-B4DE-9DA3CC4789FD}" type="datetime1">
              <a:rPr lang="cs-CZ" smtClean="0"/>
              <a:t>16.9.11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2A7C6-43BA-47B9-AF8A-3BBF9C5C5045}" type="datetime1">
              <a:rPr lang="cs-CZ" smtClean="0"/>
              <a:t>16.9.11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7434-7F69-4783-B6E6-C9AED71E0B75}" type="datetime1">
              <a:rPr lang="cs-CZ" smtClean="0"/>
              <a:t>16.9.11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7D772-0D04-47CB-8364-9A6A5B0BA05B}" type="datetime1">
              <a:rPr lang="cs-CZ" smtClean="0"/>
              <a:t>16.9.11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1F1CF6-A16E-4A8F-ADC0-60DDF34179E8}" type="datetime1">
              <a:rPr lang="cs-CZ" smtClean="0"/>
              <a:t>16.9.11</a:t>
            </a:fld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23440B0-C64E-4F4E-A19D-8B6D9852B891}" type="datetime1">
              <a:rPr lang="cs-CZ" smtClean="0"/>
              <a:t>16.9.11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7E733-734B-4B42-BDAB-4E4D3B6B4DBA}" type="datetime1">
              <a:rPr lang="cs-CZ" smtClean="0"/>
              <a:t>16.9.11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31FFF-3CA0-4AE8-8CE2-692705102702}" type="datetime1">
              <a:rPr lang="cs-CZ" smtClean="0"/>
              <a:t>16.9.11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007D-9182-435C-9DB8-06D10101BB40}" type="datetime1">
              <a:rPr lang="cs-CZ" smtClean="0"/>
              <a:t>16.9.11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476A608-7D95-47C5-9793-1A7E93E230CA}" type="datetime1">
              <a:rPr lang="cs-CZ" smtClean="0"/>
              <a:t>16.9.11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1455961-6644-4A87-AE26-CD1DDEF422C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57200" y="692696"/>
            <a:ext cx="8458200" cy="31792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A </a:t>
            </a:r>
            <a:r>
              <a:rPr lang="nl-NL" sz="3600" b="1" dirty="0" smtClean="0"/>
              <a:t>LEARNER CORPUS OF CZECH: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nl-NL" sz="3600" b="1" dirty="0" smtClean="0"/>
              <a:t>CURRENT STATE AND FUTURE DIRECTION</a:t>
            </a:r>
            <a:r>
              <a:rPr lang="en-US" sz="3600" b="1" dirty="0" smtClean="0"/>
              <a:t>S</a:t>
            </a: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3300" dirty="0" smtClean="0"/>
              <a:t>Barbora Štindlová</a:t>
            </a:r>
            <a:r>
              <a:rPr lang="cs-CZ" sz="3300" baseline="30000" dirty="0" smtClean="0"/>
              <a:t>1	</a:t>
            </a:r>
            <a:r>
              <a:rPr lang="cs-CZ" sz="3300" dirty="0" smtClean="0"/>
              <a:t>Svatava Škodová</a:t>
            </a:r>
            <a:r>
              <a:rPr lang="cs-CZ" sz="3300" baseline="30000" dirty="0" smtClean="0"/>
              <a:t>1</a:t>
            </a:r>
            <a:r>
              <a:rPr lang="cs-CZ" sz="3300" dirty="0" smtClean="0"/>
              <a:t/>
            </a:r>
            <a:br>
              <a:rPr lang="cs-CZ" sz="3300" dirty="0" smtClean="0"/>
            </a:br>
            <a:r>
              <a:rPr lang="cs-CZ" sz="3300" dirty="0" smtClean="0"/>
              <a:t>Jirka Hana</a:t>
            </a:r>
            <a:r>
              <a:rPr lang="cs-CZ" sz="3300" baseline="30000" dirty="0" smtClean="0"/>
              <a:t>2		</a:t>
            </a:r>
            <a:r>
              <a:rPr lang="cs-CZ" sz="3300" dirty="0" smtClean="0"/>
              <a:t>Alexandr Rosen</a:t>
            </a:r>
            <a:r>
              <a:rPr lang="cs-CZ" sz="3300" baseline="30000" dirty="0" smtClean="0"/>
              <a:t>2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57200" y="4293096"/>
            <a:ext cx="7499176" cy="2376264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1</a:t>
            </a:r>
            <a:r>
              <a:rPr lang="cs-CZ" sz="1800" dirty="0" smtClean="0"/>
              <a:t> </a:t>
            </a:r>
            <a:r>
              <a:rPr lang="en-US" sz="1800" dirty="0" smtClean="0"/>
              <a:t>Technical University, Liberec, Czech Republic</a:t>
            </a:r>
            <a:endParaRPr lang="cs-CZ" sz="1800" dirty="0" smtClean="0"/>
          </a:p>
          <a:p>
            <a:pPr algn="ctr"/>
            <a:endParaRPr lang="cs-CZ" sz="1800" dirty="0" smtClean="0"/>
          </a:p>
          <a:p>
            <a:pPr algn="ctr"/>
            <a:r>
              <a:rPr lang="en-US" sz="1800" dirty="0" smtClean="0"/>
              <a:t>2</a:t>
            </a:r>
            <a:r>
              <a:rPr lang="cs-CZ" sz="1800" dirty="0" smtClean="0"/>
              <a:t> </a:t>
            </a:r>
            <a:r>
              <a:rPr lang="en-US" sz="1800" dirty="0" smtClean="0"/>
              <a:t>Charles University, Prague, Czech Republic</a:t>
            </a:r>
            <a:endParaRPr lang="cs-CZ" sz="1800" dirty="0" smtClean="0"/>
          </a:p>
          <a:p>
            <a:pPr algn="ctr"/>
            <a:endParaRPr lang="cs-CZ" sz="2000" dirty="0" smtClean="0"/>
          </a:p>
          <a:p>
            <a:pPr algn="ctr"/>
            <a:r>
              <a:rPr lang="cs-CZ" dirty="0" smtClean="0"/>
              <a:t>LCR 2011</a:t>
            </a:r>
          </a:p>
          <a:p>
            <a:pPr algn="ctr"/>
            <a:r>
              <a:rPr lang="fr-FR" dirty="0" smtClean="0"/>
              <a:t>Louvain-la-Neuve, 15-17 September 2011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PLANNED USE OF </a:t>
            </a:r>
            <a:r>
              <a:rPr lang="cs-CZ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CzeSL</a:t>
            </a:r>
            <a:endParaRPr lang="en-US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873728"/>
          </a:xfrm>
        </p:spPr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 startAt="2"/>
            </a:pPr>
            <a:r>
              <a:rPr lang="cs-CZ" dirty="0" smtClean="0"/>
              <a:t>T</a:t>
            </a:r>
            <a:r>
              <a:rPr lang="de-DE" dirty="0" err="1" smtClean="0"/>
              <a:t>raining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teachers</a:t>
            </a:r>
            <a:r>
              <a:rPr lang="de-DE" dirty="0" smtClean="0"/>
              <a:t> </a:t>
            </a:r>
            <a:r>
              <a:rPr lang="cs-CZ" dirty="0" err="1" smtClean="0"/>
              <a:t>of</a:t>
            </a:r>
            <a:r>
              <a:rPr lang="cs-CZ" dirty="0" smtClean="0"/>
              <a:t> Czech as a </a:t>
            </a:r>
            <a:r>
              <a:rPr lang="cs-CZ" dirty="0" err="1" smtClean="0"/>
              <a:t>foreign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endParaRPr lang="cs-CZ" dirty="0" smtClean="0"/>
          </a:p>
          <a:p>
            <a:pPr marL="624078" lvl="0" indent="-514350">
              <a:buFont typeface="+mj-lt"/>
              <a:buAutoNum type="arabicPeriod" startAt="2"/>
            </a:pPr>
            <a:endParaRPr lang="cs-CZ" dirty="0" smtClean="0"/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nalysis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non-native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speakers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’ Czech</a:t>
            </a:r>
          </a:p>
          <a:p>
            <a:pPr lvl="1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source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examples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particular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phenomena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676656" lvl="2" indent="0">
              <a:buNone/>
            </a:pP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complete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authentic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texts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used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language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analysis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Czech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L2 </a:t>
            </a:r>
          </a:p>
          <a:p>
            <a:pPr marL="676656" lvl="2" indent="0">
              <a:buNone/>
            </a:pP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at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TU Liberec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CU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Prague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624078" lvl="0" indent="-514350">
              <a:buFont typeface="+mj-lt"/>
              <a:buAutoNum type="arabicPeriod" startAt="2"/>
            </a:pPr>
            <a:endParaRPr lang="cs-CZ" dirty="0" smtClean="0"/>
          </a:p>
          <a:p>
            <a:pPr lvl="1"/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624078" lvl="0" indent="-514350">
              <a:buFont typeface="+mj-lt"/>
              <a:buAutoNum type="arabicPeriod" startAt="3"/>
            </a:pPr>
            <a:endParaRPr lang="cs-CZ" dirty="0" smtClean="0"/>
          </a:p>
          <a:p>
            <a:pPr marL="624078" lvl="0" indent="-51435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10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011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cs-CZ" b="1" dirty="0" smtClean="0"/>
              <a:t>OUTLINE OF THE TALK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–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learner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corpus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Czech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/>
            </a:pPr>
            <a:endParaRPr lang="cs-CZ" dirty="0" smtClean="0"/>
          </a:p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tx2"/>
                </a:solidFill>
              </a:rPr>
              <a:t>Annotation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scheme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and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 err="1" smtClean="0">
                <a:solidFill>
                  <a:schemeClr val="tx2"/>
                </a:solidFill>
              </a:rPr>
              <a:t>process</a:t>
            </a:r>
            <a:endParaRPr lang="cs-CZ" dirty="0" smtClean="0">
              <a:solidFill>
                <a:schemeClr val="tx2"/>
              </a:solidFill>
            </a:endParaRPr>
          </a:p>
          <a:p>
            <a:pPr marL="624078" indent="-514350">
              <a:buAutoNum type="arabicPlain" startAt="2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3"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Taxonomy and types of errors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cs-CZ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11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rmAutofit/>
          </a:bodyPr>
          <a:lstStyle/>
          <a:p>
            <a:r>
              <a:rPr lang="cs-CZ" b="1" dirty="0" smtClean="0"/>
              <a:t>TRANSCRIPTION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</a:pPr>
            <a:endParaRPr lang="cs-CZ" dirty="0" smtClean="0"/>
          </a:p>
          <a:p>
            <a:pPr marL="457200" indent="-457200">
              <a:spcBef>
                <a:spcPts val="0"/>
              </a:spcBef>
            </a:pPr>
            <a:r>
              <a:rPr lang="cs-CZ" dirty="0" err="1" smtClean="0"/>
              <a:t>Original</a:t>
            </a:r>
            <a:r>
              <a:rPr lang="cs-CZ" dirty="0" smtClean="0"/>
              <a:t> </a:t>
            </a:r>
            <a:r>
              <a:rPr lang="cs-CZ" dirty="0" err="1" smtClean="0"/>
              <a:t>texts</a:t>
            </a:r>
            <a:r>
              <a:rPr lang="cs-CZ" dirty="0" smtClean="0"/>
              <a:t> are </a:t>
            </a:r>
            <a:r>
              <a:rPr lang="cs-CZ" dirty="0" err="1" smtClean="0"/>
              <a:t>hand</a:t>
            </a:r>
            <a:r>
              <a:rPr lang="cs-CZ" dirty="0" smtClean="0"/>
              <a:t>-</a:t>
            </a:r>
            <a:r>
              <a:rPr lang="cs-CZ" dirty="0" err="1" smtClean="0"/>
              <a:t>written</a:t>
            </a:r>
            <a:r>
              <a:rPr lang="cs-CZ" dirty="0" smtClean="0"/>
              <a:t> </a:t>
            </a:r>
          </a:p>
          <a:p>
            <a:pPr marL="457200" indent="-457200">
              <a:spcBef>
                <a:spcPts val="0"/>
              </a:spcBef>
            </a:pPr>
            <a:endParaRPr lang="cs-CZ" dirty="0" smtClean="0"/>
          </a:p>
          <a:p>
            <a:pPr marL="457200" indent="-457200">
              <a:spcBef>
                <a:spcPts val="0"/>
              </a:spcBef>
            </a:pPr>
            <a:r>
              <a:rPr lang="en-US" dirty="0" smtClean="0"/>
              <a:t>Transcribed according to detailed rules </a:t>
            </a:r>
            <a:endParaRPr lang="cs-CZ" dirty="0" smtClean="0"/>
          </a:p>
          <a:p>
            <a:pPr marL="749808" lvl="1" indent="-457200">
              <a:spcBef>
                <a:spcPts val="0"/>
              </a:spcBef>
            </a:pPr>
            <a:r>
              <a:rPr lang="cs-CZ" sz="2800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n a highly inflectional language, deviations</a:t>
            </a:r>
            <a:r>
              <a:rPr lang="cs-CZ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in spelling very often do not only reflect wrong</a:t>
            </a:r>
            <a:r>
              <a:rPr lang="cs-CZ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graphemics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, but indicate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error</a:t>
            </a:r>
            <a:r>
              <a:rPr lang="cs-CZ" sz="2800" dirty="0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in morphology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spcBef>
                <a:spcPts val="0"/>
              </a:spcBef>
            </a:pPr>
            <a:endParaRPr lang="cs-CZ" dirty="0" smtClean="0"/>
          </a:p>
          <a:p>
            <a:pPr marL="457200" indent="-457200">
              <a:spcBef>
                <a:spcPts val="0"/>
              </a:spcBef>
            </a:pPr>
            <a:r>
              <a:rPr lang="en-US" dirty="0" smtClean="0"/>
              <a:t>The transcript preserves self-corrections etc.</a:t>
            </a:r>
          </a:p>
          <a:p>
            <a:pPr marL="457200" indent="-457200">
              <a:spcBef>
                <a:spcPts val="0"/>
              </a:spcBef>
            </a:pP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12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indlovaB - disertacni prace - final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5400" cmpd="sng">
            <a:solidFill>
              <a:schemeClr val="tx1"/>
            </a:solidFill>
          </a:ln>
        </p:spPr>
      </p:pic>
      <p:sp>
        <p:nvSpPr>
          <p:cNvPr id="3" name="Elipsa 2"/>
          <p:cNvSpPr/>
          <p:nvPr/>
        </p:nvSpPr>
        <p:spPr>
          <a:xfrm>
            <a:off x="4067944" y="0"/>
            <a:ext cx="1080120" cy="980728"/>
          </a:xfrm>
          <a:prstGeom prst="ellipse">
            <a:avLst/>
          </a:prstGeom>
          <a:noFill/>
          <a:ln w="28575" cap="sq" cmpd="sng">
            <a:solidFill>
              <a:srgbClr val="FF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Elipsa 4"/>
          <p:cNvSpPr/>
          <p:nvPr/>
        </p:nvSpPr>
        <p:spPr>
          <a:xfrm>
            <a:off x="5508104" y="0"/>
            <a:ext cx="1224136" cy="792088"/>
          </a:xfrm>
          <a:prstGeom prst="ellipse">
            <a:avLst/>
          </a:prstGeom>
          <a:noFill/>
          <a:ln w="28575" cmpd="sng">
            <a:solidFill>
              <a:srgbClr val="FF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Elipsa 5"/>
          <p:cNvSpPr/>
          <p:nvPr/>
        </p:nvSpPr>
        <p:spPr>
          <a:xfrm>
            <a:off x="1835696" y="2708920"/>
            <a:ext cx="2088232" cy="720080"/>
          </a:xfrm>
          <a:prstGeom prst="ellipse">
            <a:avLst/>
          </a:prstGeom>
          <a:noFill/>
          <a:ln w="28575" cmpd="sng">
            <a:solidFill>
              <a:srgbClr val="FF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792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cs-CZ" sz="2400" dirty="0">
                <a:solidFill>
                  <a:srgbClr val="669900"/>
                </a:solidFill>
              </a:rPr>
              <a:t>&lt;</a:t>
            </a:r>
            <a:r>
              <a:rPr lang="cs-CZ" sz="2400" dirty="0" err="1">
                <a:solidFill>
                  <a:srgbClr val="669900"/>
                </a:solidFill>
              </a:rPr>
              <a:t>li</a:t>
            </a:r>
            <a:r>
              <a:rPr lang="cs-CZ" sz="2400" dirty="0">
                <a:solidFill>
                  <a:srgbClr val="669900"/>
                </a:solidFill>
              </a:rPr>
              <a:t>&gt;</a:t>
            </a:r>
            <a:r>
              <a:rPr lang="cs-CZ" sz="2400" dirty="0"/>
              <a:t>Viktor je mladý pan z </a:t>
            </a:r>
            <a:r>
              <a:rPr lang="cs-CZ" sz="2400" strike="sngStrike" dirty="0">
                <a:solidFill>
                  <a:srgbClr val="669900"/>
                </a:solidFill>
              </a:rPr>
              <a:t>Polska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/>
              <a:t>Ruska. Studuje </a:t>
            </a:r>
            <a:r>
              <a:rPr lang="cs-CZ" sz="2400" dirty="0">
                <a:solidFill>
                  <a:srgbClr val="669900"/>
                </a:solidFill>
              </a:rPr>
              <a:t>{češtinu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 </a:t>
            </a:r>
            <a:r>
              <a:rPr lang="cs-CZ" sz="2400" dirty="0"/>
              <a:t>ve škole, </a:t>
            </a:r>
            <a:r>
              <a:rPr lang="cs-CZ" sz="2400" dirty="0" smtClean="0"/>
              <a:t>protože </a:t>
            </a:r>
            <a:r>
              <a:rPr lang="cs-CZ" sz="2400" dirty="0"/>
              <a:t>ne umí </a:t>
            </a:r>
            <a:r>
              <a:rPr lang="cs-CZ" sz="2400" dirty="0" err="1"/>
              <a:t>psat</a:t>
            </a:r>
            <a:r>
              <a:rPr lang="cs-CZ" sz="2400" dirty="0"/>
              <a:t> a čist </a:t>
            </a:r>
            <a:r>
              <a:rPr lang="cs-CZ" sz="2400" dirty="0" err="1"/>
              <a:t>spravně</a:t>
            </a:r>
            <a:r>
              <a:rPr lang="cs-CZ" sz="2400" dirty="0"/>
              <a:t>. Bydlí na koleje vedle školy, má jednu sestru Irenu, která se učí na </a:t>
            </a:r>
            <a:r>
              <a:rPr lang="cs-CZ" sz="2400" dirty="0" err="1"/>
              <a:t>univerzite</a:t>
            </a:r>
            <a:r>
              <a:rPr lang="cs-CZ" sz="2400" dirty="0"/>
              <a:t> u profesora </a:t>
            </a:r>
            <a:r>
              <a:rPr lang="cs-CZ" sz="2400" dirty="0" err="1"/>
              <a:t>Smutneveselého</a:t>
            </a:r>
            <a:r>
              <a:rPr lang="cs-CZ" sz="2400" dirty="0"/>
              <a:t>. </a:t>
            </a:r>
            <a:r>
              <a:rPr lang="cs-CZ" sz="2400" dirty="0" smtClean="0"/>
              <a:t>Bohužel</a:t>
            </a:r>
            <a:r>
              <a:rPr lang="cs-CZ" sz="2400" dirty="0"/>
              <a:t>, Viktor není </a:t>
            </a:r>
            <a:r>
              <a:rPr lang="cs-CZ" sz="2400" dirty="0" err="1" smtClean="0"/>
              <a:t>dobrym</a:t>
            </a:r>
            <a:r>
              <a:rPr lang="cs-CZ" sz="2400" dirty="0" smtClean="0"/>
              <a:t> </a:t>
            </a:r>
            <a:r>
              <a:rPr lang="cs-CZ" sz="2400" dirty="0"/>
              <a:t>student, </a:t>
            </a:r>
            <a:r>
              <a:rPr lang="cs-CZ" sz="2400" dirty="0" smtClean="0"/>
              <a:t>protože </a:t>
            </a:r>
            <a:r>
              <a:rPr lang="cs-CZ" sz="2400" dirty="0"/>
              <a:t>spí na lekci, ale jeho sestra </a:t>
            </a:r>
            <a:r>
              <a:rPr lang="cs-CZ" sz="2400" dirty="0">
                <a:solidFill>
                  <a:srgbClr val="669900"/>
                </a:solidFill>
              </a:rPr>
              <a:t>{</a:t>
            </a:r>
            <a:r>
              <a:rPr lang="cs-CZ" sz="2400" dirty="0" err="1">
                <a:solidFill>
                  <a:srgbClr val="669900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 všechno -&gt; všechno </a:t>
            </a:r>
            <a:r>
              <a:rPr lang="cs-CZ" sz="2400" dirty="0" err="1">
                <a:solidFill>
                  <a:srgbClr val="669900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} </a:t>
            </a:r>
            <a:r>
              <a:rPr lang="cs-CZ" sz="2400" dirty="0"/>
              <a:t>a </a:t>
            </a:r>
            <a:r>
              <a:rPr lang="cs-CZ" sz="2400" dirty="0" err="1"/>
              <a:t>vyborně</a:t>
            </a:r>
            <a:r>
              <a:rPr lang="cs-CZ" sz="2400" dirty="0"/>
              <a:t> rozumí </a:t>
            </a:r>
            <a:r>
              <a:rPr lang="cs-CZ" sz="2400" dirty="0" err="1"/>
              <a:t>českeho</a:t>
            </a:r>
            <a:r>
              <a:rPr lang="cs-CZ" sz="2400" dirty="0"/>
              <a:t> profesora </a:t>
            </a:r>
            <a:r>
              <a:rPr lang="cs-CZ" sz="2400" dirty="0" err="1"/>
              <a:t>Smutneveselého</a:t>
            </a:r>
            <a:r>
              <a:rPr lang="cs-CZ" sz="2400" dirty="0">
                <a:solidFill>
                  <a:srgbClr val="669900"/>
                </a:solidFill>
              </a:rPr>
              <a:t> {a brzo </a:t>
            </a:r>
            <a:r>
              <a:rPr lang="cs-CZ" sz="2400" dirty="0" err="1">
                <a:solidFill>
                  <a:srgbClr val="669900"/>
                </a:solidFill>
              </a:rPr>
              <a:t>delá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 err="1">
                <a:solidFill>
                  <a:srgbClr val="669900"/>
                </a:solidFill>
              </a:rPr>
              <a:t>domací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 err="1">
                <a:solidFill>
                  <a:srgbClr val="669900"/>
                </a:solidFill>
              </a:rPr>
              <a:t>ukol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in&gt;. </a:t>
            </a:r>
            <a:r>
              <a:rPr lang="cs-CZ" sz="2400" dirty="0"/>
              <a:t>Večeře Irena jde na </a:t>
            </a:r>
            <a:r>
              <a:rPr lang="cs-CZ" sz="2400" dirty="0" err="1" smtClean="0"/>
              <a:t>prohaska</a:t>
            </a:r>
            <a:r>
              <a:rPr lang="cs-CZ" sz="2400" dirty="0" smtClean="0"/>
              <a:t> </a:t>
            </a:r>
            <a:r>
              <a:rPr lang="cs-CZ" sz="2400" dirty="0"/>
              <a:t>spolu z </a:t>
            </a:r>
            <a:r>
              <a:rPr lang="cs-CZ" sz="2400" dirty="0" err="1"/>
              <a:t>kamaradem</a:t>
            </a:r>
            <a:r>
              <a:rPr lang="cs-CZ" sz="2400" dirty="0"/>
              <a:t>, ale její bratr dělá nic. Jeho čeština je špatná, vím, </a:t>
            </a:r>
            <a:r>
              <a:rPr lang="cs-CZ" sz="2400" dirty="0" smtClean="0"/>
              <a:t>že </a:t>
            </a:r>
            <a:r>
              <a:rPr lang="cs-CZ" sz="2400" dirty="0"/>
              <a:t>se </a:t>
            </a:r>
            <a:r>
              <a:rPr lang="cs-CZ" sz="2400" dirty="0" err="1"/>
              <a:t>vratit</a:t>
            </a:r>
            <a:r>
              <a:rPr lang="cs-CZ" sz="2400" dirty="0"/>
              <a:t> ve </a:t>
            </a:r>
            <a:r>
              <a:rPr lang="cs-CZ" sz="2400" strike="sngStrike" dirty="0">
                <a:solidFill>
                  <a:srgbClr val="669900"/>
                </a:solidFill>
              </a:rPr>
              <a:t>Polsko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/>
              <a:t>Rusk</a:t>
            </a:r>
            <a:r>
              <a:rPr lang="cs-CZ" sz="2400" strike="sngStrike" dirty="0">
                <a:solidFill>
                  <a:srgbClr val="669900"/>
                </a:solidFill>
              </a:rPr>
              <a:t>o</a:t>
            </a:r>
            <a:r>
              <a:rPr lang="cs-CZ" sz="2400" dirty="0"/>
              <a:t>u a tam budí studovat u pomalu myt podlahy. </a:t>
            </a:r>
            <a:r>
              <a:rPr lang="cs-CZ" sz="2400" dirty="0" smtClean="0">
                <a:solidFill>
                  <a:srgbClr val="669900"/>
                </a:solidFill>
              </a:rPr>
              <a:t>&lt;</a:t>
            </a:r>
            <a:r>
              <a:rPr lang="cs-CZ" sz="2400" dirty="0">
                <a:solidFill>
                  <a:srgbClr val="669900"/>
                </a:solidFill>
              </a:rPr>
              <a:t>li&gt;</a:t>
            </a:r>
            <a:r>
              <a:rPr lang="cs-CZ" sz="2400" dirty="0" err="1"/>
              <a:t>Kamarad</a:t>
            </a:r>
            <a:r>
              <a:rPr lang="cs-CZ" sz="2400" dirty="0"/>
              <a:t> Ireny je </a:t>
            </a:r>
            <a:r>
              <a:rPr lang="cs-CZ" sz="2400" dirty="0">
                <a:solidFill>
                  <a:srgbClr val="669900"/>
                </a:solidFill>
              </a:rPr>
              <a:t>{A|a}</a:t>
            </a:r>
            <a:r>
              <a:rPr lang="cs-CZ" sz="2400" dirty="0" err="1"/>
              <a:t>meričan</a:t>
            </a:r>
            <a:r>
              <a:rPr lang="cs-CZ" sz="2400" dirty="0"/>
              <a:t> a </a:t>
            </a:r>
            <a:r>
              <a:rPr lang="cs-CZ" sz="2400" dirty="0" err="1"/>
              <a:t>chytry</a:t>
            </a:r>
            <a:r>
              <a:rPr lang="cs-CZ" sz="2400" dirty="0"/>
              <a:t> </a:t>
            </a:r>
            <a:r>
              <a:rPr lang="cs-CZ" sz="2400" dirty="0" err="1" smtClean="0"/>
              <a:t>můž</a:t>
            </a:r>
            <a:r>
              <a:rPr lang="cs-CZ" sz="2400" dirty="0" smtClean="0"/>
              <a:t>. </a:t>
            </a:r>
            <a:r>
              <a:rPr lang="cs-CZ" sz="2400" dirty="0"/>
              <a:t>On miluje Irenu a chce se vzít na ní. </a:t>
            </a:r>
            <a:r>
              <a:rPr lang="cs-CZ" sz="2400" dirty="0" smtClean="0"/>
              <a:t>protože </a:t>
            </a:r>
            <a:r>
              <a:rPr lang="cs-CZ" sz="2400" dirty="0"/>
              <a:t>ona je hezká, taky </a:t>
            </a:r>
            <a:r>
              <a:rPr lang="cs-CZ" sz="2400" dirty="0" err="1"/>
              <a:t>chytra</a:t>
            </a:r>
            <a:r>
              <a:rPr lang="cs-CZ" sz="2400" dirty="0"/>
              <a:t>, rozumí ho a </a:t>
            </a:r>
            <a:r>
              <a:rPr lang="cs-CZ" sz="2400" dirty="0" smtClean="0"/>
              <a:t>umí </a:t>
            </a:r>
            <a:r>
              <a:rPr lang="cs-CZ" sz="2400" dirty="0" err="1" smtClean="0"/>
              <a:t>vyborný</a:t>
            </a:r>
            <a:r>
              <a:rPr lang="cs-CZ" sz="2400" dirty="0" smtClean="0"/>
              <a:t> </a:t>
            </a:r>
            <a:r>
              <a:rPr lang="cs-CZ" sz="2400" dirty="0"/>
              <a:t>vařit.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14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20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solidFill>
                  <a:srgbClr val="669900"/>
                </a:solidFill>
              </a:rPr>
              <a:t>&lt;li&gt;</a:t>
            </a:r>
            <a:r>
              <a:rPr lang="cs-CZ" sz="2400" dirty="0" smtClean="0"/>
              <a:t>Viktor je </a:t>
            </a:r>
            <a:r>
              <a:rPr lang="cs-CZ" sz="2400" dirty="0"/>
              <a:t>mladý pan z </a:t>
            </a:r>
            <a:r>
              <a:rPr lang="cs-CZ" sz="2400" strike="sngStrike" dirty="0">
                <a:solidFill>
                  <a:srgbClr val="669900"/>
                </a:solidFill>
              </a:rPr>
              <a:t>Polska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/>
              <a:t>Ruska. Studuje </a:t>
            </a:r>
            <a:r>
              <a:rPr lang="cs-CZ" sz="2400" dirty="0">
                <a:solidFill>
                  <a:srgbClr val="669900"/>
                </a:solidFill>
              </a:rPr>
              <a:t>{češtinu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 </a:t>
            </a:r>
            <a:r>
              <a:rPr lang="cs-CZ" sz="2400" dirty="0"/>
              <a:t>ve škole, </a:t>
            </a:r>
            <a:r>
              <a:rPr lang="cs-CZ" sz="2400" dirty="0" smtClean="0"/>
              <a:t>protože </a:t>
            </a:r>
            <a:r>
              <a:rPr lang="cs-CZ" sz="2400" dirty="0"/>
              <a:t>ne umí </a:t>
            </a:r>
            <a:r>
              <a:rPr lang="cs-CZ" sz="2400" dirty="0" err="1">
                <a:solidFill>
                  <a:srgbClr val="CC00FF"/>
                </a:solidFill>
              </a:rPr>
              <a:t>psat</a:t>
            </a:r>
            <a:r>
              <a:rPr lang="cs-CZ" sz="2400" dirty="0"/>
              <a:t> a </a:t>
            </a:r>
            <a:r>
              <a:rPr lang="cs-CZ" sz="2400" dirty="0">
                <a:solidFill>
                  <a:srgbClr val="CC00FF"/>
                </a:solidFill>
              </a:rPr>
              <a:t>čist</a:t>
            </a:r>
            <a:r>
              <a:rPr lang="cs-CZ" sz="2400" dirty="0"/>
              <a:t> </a:t>
            </a:r>
            <a:r>
              <a:rPr lang="cs-CZ" sz="2400" dirty="0" err="1">
                <a:solidFill>
                  <a:srgbClr val="CC00FF"/>
                </a:solidFill>
              </a:rPr>
              <a:t>spravně</a:t>
            </a:r>
            <a:r>
              <a:rPr lang="cs-CZ" sz="2400" dirty="0">
                <a:solidFill>
                  <a:srgbClr val="CC00FF"/>
                </a:solidFill>
              </a:rPr>
              <a:t>. </a:t>
            </a:r>
            <a:r>
              <a:rPr lang="cs-CZ" sz="2400" dirty="0"/>
              <a:t>Bydlí na koleje vedle školy, má jednu sestru Irenu, která se učí na </a:t>
            </a:r>
            <a:r>
              <a:rPr lang="cs-CZ" sz="2400" dirty="0" err="1">
                <a:solidFill>
                  <a:srgbClr val="CC00FF"/>
                </a:solidFill>
              </a:rPr>
              <a:t>univerzite</a:t>
            </a:r>
            <a:r>
              <a:rPr lang="cs-CZ" sz="2400" dirty="0"/>
              <a:t> u profesora </a:t>
            </a:r>
            <a:r>
              <a:rPr lang="cs-CZ" sz="2400" dirty="0" err="1">
                <a:solidFill>
                  <a:srgbClr val="CC00FF"/>
                </a:solidFill>
              </a:rPr>
              <a:t>Smutneveselého</a:t>
            </a:r>
            <a:r>
              <a:rPr lang="cs-CZ" sz="2400" dirty="0">
                <a:solidFill>
                  <a:srgbClr val="CC00FF"/>
                </a:solidFill>
              </a:rPr>
              <a:t>.</a:t>
            </a:r>
            <a:r>
              <a:rPr lang="cs-CZ" sz="2400" dirty="0"/>
              <a:t> </a:t>
            </a:r>
            <a:r>
              <a:rPr lang="cs-CZ" sz="2400" dirty="0" smtClean="0"/>
              <a:t>Bohužel</a:t>
            </a:r>
            <a:r>
              <a:rPr lang="cs-CZ" sz="2400" dirty="0"/>
              <a:t>, Viktor není </a:t>
            </a:r>
            <a:r>
              <a:rPr lang="cs-CZ" sz="2400" dirty="0" err="1" smtClean="0">
                <a:solidFill>
                  <a:srgbClr val="CC00FF"/>
                </a:solidFill>
              </a:rPr>
              <a:t>dobrym</a:t>
            </a:r>
            <a:r>
              <a:rPr lang="cs-CZ" sz="2400" dirty="0" smtClean="0"/>
              <a:t> </a:t>
            </a:r>
            <a:r>
              <a:rPr lang="cs-CZ" sz="2400" dirty="0"/>
              <a:t>student, </a:t>
            </a:r>
            <a:r>
              <a:rPr lang="cs-CZ" sz="2400" dirty="0" smtClean="0"/>
              <a:t>protože </a:t>
            </a:r>
            <a:r>
              <a:rPr lang="cs-CZ" sz="2400" dirty="0"/>
              <a:t>spí na lekci, ale jeho sestra </a:t>
            </a:r>
            <a:r>
              <a:rPr lang="cs-CZ" sz="2400" dirty="0">
                <a:solidFill>
                  <a:srgbClr val="669900"/>
                </a:solidFill>
              </a:rPr>
              <a:t>{</a:t>
            </a:r>
            <a:r>
              <a:rPr lang="cs-CZ" sz="2400" dirty="0" err="1">
                <a:solidFill>
                  <a:srgbClr val="669900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 všechno -&gt; všechno </a:t>
            </a:r>
            <a:r>
              <a:rPr lang="cs-CZ" sz="2400" dirty="0" err="1">
                <a:solidFill>
                  <a:srgbClr val="CC00FF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} </a:t>
            </a:r>
            <a:r>
              <a:rPr lang="cs-CZ" sz="2400" dirty="0"/>
              <a:t>a </a:t>
            </a:r>
            <a:r>
              <a:rPr lang="cs-CZ" sz="2400" dirty="0" err="1">
                <a:solidFill>
                  <a:srgbClr val="CC00FF"/>
                </a:solidFill>
              </a:rPr>
              <a:t>vyborně</a:t>
            </a:r>
            <a:r>
              <a:rPr lang="cs-CZ" sz="2400" dirty="0"/>
              <a:t> rozumí </a:t>
            </a:r>
            <a:r>
              <a:rPr lang="cs-CZ" sz="2400" dirty="0" err="1">
                <a:solidFill>
                  <a:srgbClr val="CC00FF"/>
                </a:solidFill>
              </a:rPr>
              <a:t>českeho</a:t>
            </a:r>
            <a:r>
              <a:rPr lang="cs-CZ" sz="2400" dirty="0"/>
              <a:t> profesora </a:t>
            </a:r>
            <a:r>
              <a:rPr lang="cs-CZ" sz="2400" dirty="0" err="1">
                <a:solidFill>
                  <a:srgbClr val="CC00FF"/>
                </a:solidFill>
              </a:rPr>
              <a:t>Smutneveselého</a:t>
            </a:r>
            <a:r>
              <a:rPr lang="cs-CZ" sz="2400" dirty="0">
                <a:solidFill>
                  <a:srgbClr val="669900"/>
                </a:solidFill>
              </a:rPr>
              <a:t> {a brzo </a:t>
            </a:r>
            <a:r>
              <a:rPr lang="cs-CZ" sz="2400" dirty="0" err="1">
                <a:solidFill>
                  <a:srgbClr val="CC00FF"/>
                </a:solidFill>
              </a:rPr>
              <a:t>delá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>
                <a:solidFill>
                  <a:srgbClr val="CC00FF"/>
                </a:solidFill>
              </a:rPr>
              <a:t>domací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>
                <a:solidFill>
                  <a:srgbClr val="CC00FF"/>
                </a:solidFill>
              </a:rPr>
              <a:t>ukol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in&gt;. </a:t>
            </a:r>
            <a:r>
              <a:rPr lang="cs-CZ" sz="2400" dirty="0"/>
              <a:t>Večeře Irena jde na </a:t>
            </a:r>
            <a:r>
              <a:rPr lang="cs-CZ" sz="2400" dirty="0" err="1" smtClean="0">
                <a:solidFill>
                  <a:srgbClr val="CC00FF"/>
                </a:solidFill>
              </a:rPr>
              <a:t>prohaska</a:t>
            </a:r>
            <a:r>
              <a:rPr lang="cs-CZ" sz="2400" dirty="0" smtClean="0"/>
              <a:t> </a:t>
            </a:r>
            <a:r>
              <a:rPr lang="cs-CZ" sz="2400" dirty="0"/>
              <a:t>spolu z </a:t>
            </a:r>
            <a:r>
              <a:rPr lang="cs-CZ" sz="2400" dirty="0" err="1">
                <a:solidFill>
                  <a:srgbClr val="CC00FF"/>
                </a:solidFill>
              </a:rPr>
              <a:t>kamaradem</a:t>
            </a:r>
            <a:r>
              <a:rPr lang="cs-CZ" sz="2400" dirty="0"/>
              <a:t>, ale její bratr dělá nic. Jeho čeština je špatná, vím, </a:t>
            </a:r>
            <a:r>
              <a:rPr lang="cs-CZ" sz="2400" dirty="0" smtClean="0"/>
              <a:t>že </a:t>
            </a:r>
            <a:r>
              <a:rPr lang="cs-CZ" sz="2400" dirty="0"/>
              <a:t>se </a:t>
            </a:r>
            <a:r>
              <a:rPr lang="cs-CZ" sz="2400" dirty="0" err="1">
                <a:solidFill>
                  <a:srgbClr val="CC00FF"/>
                </a:solidFill>
              </a:rPr>
              <a:t>vratit</a:t>
            </a:r>
            <a:r>
              <a:rPr lang="cs-CZ" sz="2400" dirty="0"/>
              <a:t> ve </a:t>
            </a:r>
            <a:r>
              <a:rPr lang="cs-CZ" sz="2400" strike="sngStrike" dirty="0">
                <a:solidFill>
                  <a:srgbClr val="669900"/>
                </a:solidFill>
              </a:rPr>
              <a:t>Polsko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/>
              <a:t>Rusk</a:t>
            </a:r>
            <a:r>
              <a:rPr lang="cs-CZ" sz="2400" strike="sngStrike" dirty="0">
                <a:solidFill>
                  <a:srgbClr val="669900"/>
                </a:solidFill>
              </a:rPr>
              <a:t>o</a:t>
            </a:r>
            <a:r>
              <a:rPr lang="cs-CZ" sz="2400" dirty="0"/>
              <a:t>u a tam budí studovat u pomalu </a:t>
            </a:r>
            <a:r>
              <a:rPr lang="cs-CZ" sz="2400" dirty="0">
                <a:solidFill>
                  <a:srgbClr val="CC00FF"/>
                </a:solidFill>
              </a:rPr>
              <a:t>myt</a:t>
            </a:r>
            <a:r>
              <a:rPr lang="cs-CZ" sz="2400" dirty="0"/>
              <a:t> podlahy. </a:t>
            </a:r>
            <a:r>
              <a:rPr lang="cs-CZ" sz="2400" dirty="0" smtClean="0">
                <a:solidFill>
                  <a:srgbClr val="669900"/>
                </a:solidFill>
              </a:rPr>
              <a:t>&lt;</a:t>
            </a:r>
            <a:r>
              <a:rPr lang="cs-CZ" sz="2400" dirty="0">
                <a:solidFill>
                  <a:srgbClr val="669900"/>
                </a:solidFill>
              </a:rPr>
              <a:t>li&gt;</a:t>
            </a:r>
            <a:r>
              <a:rPr lang="cs-CZ" sz="2400" dirty="0" err="1">
                <a:solidFill>
                  <a:srgbClr val="CC00FF"/>
                </a:solidFill>
              </a:rPr>
              <a:t>Kamarad</a:t>
            </a:r>
            <a:r>
              <a:rPr lang="cs-CZ" sz="2400" dirty="0">
                <a:solidFill>
                  <a:srgbClr val="FF0000"/>
                </a:solidFill>
              </a:rPr>
              <a:t> </a:t>
            </a:r>
            <a:r>
              <a:rPr lang="cs-CZ" sz="2400" dirty="0"/>
              <a:t>Ireny je </a:t>
            </a:r>
            <a:r>
              <a:rPr lang="cs-CZ" sz="2400" dirty="0">
                <a:solidFill>
                  <a:srgbClr val="669900"/>
                </a:solidFill>
              </a:rPr>
              <a:t>{A|a}</a:t>
            </a:r>
            <a:r>
              <a:rPr lang="cs-CZ" sz="2400" dirty="0" err="1"/>
              <a:t>meričan</a:t>
            </a:r>
            <a:r>
              <a:rPr lang="cs-CZ" sz="2400" dirty="0"/>
              <a:t> a </a:t>
            </a:r>
            <a:r>
              <a:rPr lang="cs-CZ" sz="2400" dirty="0" err="1">
                <a:solidFill>
                  <a:srgbClr val="CC00FF"/>
                </a:solidFill>
              </a:rPr>
              <a:t>chytry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 smtClean="0">
                <a:solidFill>
                  <a:srgbClr val="CC00FF"/>
                </a:solidFill>
              </a:rPr>
              <a:t>můž</a:t>
            </a:r>
            <a:r>
              <a:rPr lang="cs-CZ" sz="2400" dirty="0" smtClean="0">
                <a:solidFill>
                  <a:srgbClr val="FF0000"/>
                </a:solidFill>
              </a:rPr>
              <a:t>. </a:t>
            </a:r>
            <a:r>
              <a:rPr lang="cs-CZ" sz="2400" dirty="0"/>
              <a:t>On miluje Irenu a chce se vzít na ní. </a:t>
            </a:r>
            <a:r>
              <a:rPr lang="cs-CZ" sz="2400" dirty="0" smtClean="0">
                <a:solidFill>
                  <a:srgbClr val="CC00FF"/>
                </a:solidFill>
              </a:rPr>
              <a:t>protože</a:t>
            </a:r>
            <a:r>
              <a:rPr lang="cs-CZ" sz="2400" dirty="0" smtClean="0"/>
              <a:t> </a:t>
            </a:r>
            <a:r>
              <a:rPr lang="cs-CZ" sz="2400" dirty="0"/>
              <a:t>ona je hezká, taky </a:t>
            </a:r>
            <a:r>
              <a:rPr lang="cs-CZ" sz="2400" dirty="0" err="1">
                <a:solidFill>
                  <a:srgbClr val="CC00FF"/>
                </a:solidFill>
              </a:rPr>
              <a:t>chytra</a:t>
            </a:r>
            <a:r>
              <a:rPr lang="cs-CZ" sz="2400" dirty="0">
                <a:solidFill>
                  <a:srgbClr val="CC00FF"/>
                </a:solidFill>
              </a:rPr>
              <a:t>,</a:t>
            </a:r>
            <a:r>
              <a:rPr lang="cs-CZ" sz="2400" dirty="0"/>
              <a:t> rozumí ho a umí </a:t>
            </a:r>
            <a:r>
              <a:rPr lang="cs-CZ" sz="2400" dirty="0" err="1" smtClean="0">
                <a:solidFill>
                  <a:srgbClr val="CC00FF"/>
                </a:solidFill>
              </a:rPr>
              <a:t>vyborný</a:t>
            </a:r>
            <a:r>
              <a:rPr lang="cs-CZ" sz="2400" dirty="0" smtClean="0"/>
              <a:t> </a:t>
            </a:r>
            <a:r>
              <a:rPr lang="cs-CZ" sz="2400" dirty="0"/>
              <a:t>vařit.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15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20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solidFill>
                  <a:srgbClr val="669900"/>
                </a:solidFill>
              </a:rPr>
              <a:t>&lt;li&gt;</a:t>
            </a:r>
            <a:r>
              <a:rPr lang="cs-CZ" sz="2400" dirty="0" smtClean="0"/>
              <a:t>Viktor je </a:t>
            </a:r>
            <a:r>
              <a:rPr lang="cs-CZ" sz="2400" dirty="0"/>
              <a:t>mladý </a:t>
            </a:r>
            <a:r>
              <a:rPr lang="cs-CZ" sz="2400" dirty="0">
                <a:solidFill>
                  <a:srgbClr val="FF0000"/>
                </a:solidFill>
              </a:rPr>
              <a:t>pan</a:t>
            </a:r>
            <a:r>
              <a:rPr lang="cs-CZ" sz="2400" dirty="0"/>
              <a:t> z </a:t>
            </a:r>
            <a:r>
              <a:rPr lang="cs-CZ" sz="2400" strike="sngStrike" dirty="0">
                <a:solidFill>
                  <a:srgbClr val="669900"/>
                </a:solidFill>
              </a:rPr>
              <a:t>Polska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/>
              <a:t>Ruska. Studuje </a:t>
            </a:r>
            <a:r>
              <a:rPr lang="cs-CZ" sz="2400" dirty="0">
                <a:solidFill>
                  <a:srgbClr val="669900"/>
                </a:solidFill>
              </a:rPr>
              <a:t>{češtinu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 </a:t>
            </a:r>
            <a:r>
              <a:rPr lang="cs-CZ" sz="2400" dirty="0"/>
              <a:t>ve škole, </a:t>
            </a:r>
            <a:r>
              <a:rPr lang="cs-CZ" sz="2400" dirty="0" smtClean="0"/>
              <a:t>protože </a:t>
            </a:r>
            <a:r>
              <a:rPr lang="cs-CZ" sz="2400" dirty="0">
                <a:solidFill>
                  <a:srgbClr val="FF0000"/>
                </a:solidFill>
              </a:rPr>
              <a:t>ne umí </a:t>
            </a:r>
            <a:r>
              <a:rPr lang="cs-CZ" sz="2400" dirty="0" err="1">
                <a:solidFill>
                  <a:srgbClr val="CC00FF"/>
                </a:solidFill>
              </a:rPr>
              <a:t>psat</a:t>
            </a:r>
            <a:r>
              <a:rPr lang="cs-CZ" sz="2400" dirty="0"/>
              <a:t> a </a:t>
            </a:r>
            <a:r>
              <a:rPr lang="cs-CZ" sz="2400" dirty="0">
                <a:solidFill>
                  <a:srgbClr val="CC00FF"/>
                </a:solidFill>
              </a:rPr>
              <a:t>čist</a:t>
            </a:r>
            <a:r>
              <a:rPr lang="cs-CZ" sz="2400" dirty="0"/>
              <a:t> </a:t>
            </a:r>
            <a:r>
              <a:rPr lang="cs-CZ" sz="2400" dirty="0" err="1">
                <a:solidFill>
                  <a:srgbClr val="CC00FF"/>
                </a:solidFill>
              </a:rPr>
              <a:t>spravně</a:t>
            </a:r>
            <a:r>
              <a:rPr lang="cs-CZ" sz="2400" dirty="0">
                <a:solidFill>
                  <a:srgbClr val="CC00FF"/>
                </a:solidFill>
              </a:rPr>
              <a:t>. </a:t>
            </a:r>
            <a:r>
              <a:rPr lang="cs-CZ" sz="2400" dirty="0"/>
              <a:t>Bydlí na </a:t>
            </a:r>
            <a:r>
              <a:rPr lang="cs-CZ" sz="2400" dirty="0">
                <a:solidFill>
                  <a:srgbClr val="FF0000"/>
                </a:solidFill>
              </a:rPr>
              <a:t>koleje</a:t>
            </a:r>
            <a:r>
              <a:rPr lang="cs-CZ" sz="2400" dirty="0"/>
              <a:t> vedle školy, má jednu sestru Irenu, která se učí na </a:t>
            </a:r>
            <a:r>
              <a:rPr lang="cs-CZ" sz="2400" dirty="0" err="1">
                <a:solidFill>
                  <a:srgbClr val="CC00FF"/>
                </a:solidFill>
              </a:rPr>
              <a:t>univerzite</a:t>
            </a:r>
            <a:r>
              <a:rPr lang="cs-CZ" sz="2400" dirty="0"/>
              <a:t> u profesora </a:t>
            </a:r>
            <a:r>
              <a:rPr lang="cs-CZ" sz="2400" dirty="0" err="1">
                <a:solidFill>
                  <a:srgbClr val="CC00FF"/>
                </a:solidFill>
              </a:rPr>
              <a:t>Smutneveselého</a:t>
            </a:r>
            <a:r>
              <a:rPr lang="cs-CZ" sz="2400" dirty="0">
                <a:solidFill>
                  <a:srgbClr val="CC00FF"/>
                </a:solidFill>
              </a:rPr>
              <a:t>.</a:t>
            </a:r>
            <a:r>
              <a:rPr lang="cs-CZ" sz="2400" dirty="0"/>
              <a:t> </a:t>
            </a:r>
            <a:r>
              <a:rPr lang="cs-CZ" sz="2400" dirty="0" smtClean="0"/>
              <a:t>Bohužel</a:t>
            </a:r>
            <a:r>
              <a:rPr lang="cs-CZ" sz="2400" dirty="0"/>
              <a:t>, Viktor není </a:t>
            </a:r>
            <a:r>
              <a:rPr lang="cs-CZ" sz="2400" dirty="0" err="1" smtClean="0">
                <a:solidFill>
                  <a:srgbClr val="FF0000"/>
                </a:solidFill>
              </a:rPr>
              <a:t>dobrym</a:t>
            </a:r>
            <a:r>
              <a:rPr lang="cs-CZ" sz="2400" dirty="0" smtClean="0"/>
              <a:t> </a:t>
            </a:r>
            <a:r>
              <a:rPr lang="cs-CZ" sz="2400" dirty="0"/>
              <a:t>student, </a:t>
            </a:r>
            <a:r>
              <a:rPr lang="cs-CZ" sz="2400" dirty="0" smtClean="0"/>
              <a:t>protože </a:t>
            </a:r>
            <a:r>
              <a:rPr lang="cs-CZ" sz="2400" dirty="0"/>
              <a:t>spí na lekci, ale jeho sestra </a:t>
            </a:r>
            <a:r>
              <a:rPr lang="cs-CZ" sz="2400" dirty="0">
                <a:solidFill>
                  <a:srgbClr val="669900"/>
                </a:solidFill>
              </a:rPr>
              <a:t>{</a:t>
            </a:r>
            <a:r>
              <a:rPr lang="cs-CZ" sz="2400" dirty="0" err="1">
                <a:solidFill>
                  <a:srgbClr val="669900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 všechno -&gt; všechno </a:t>
            </a:r>
            <a:r>
              <a:rPr lang="cs-CZ" sz="2400" dirty="0" err="1">
                <a:solidFill>
                  <a:srgbClr val="CC00FF"/>
                </a:solidFill>
              </a:rPr>
              <a:t>piše</a:t>
            </a:r>
            <a:r>
              <a:rPr lang="cs-CZ" sz="2400" dirty="0">
                <a:solidFill>
                  <a:srgbClr val="669900"/>
                </a:solidFill>
              </a:rPr>
              <a:t>} </a:t>
            </a:r>
            <a:r>
              <a:rPr lang="cs-CZ" sz="2400" dirty="0"/>
              <a:t>a </a:t>
            </a:r>
            <a:r>
              <a:rPr lang="cs-CZ" sz="2400" dirty="0" err="1">
                <a:solidFill>
                  <a:srgbClr val="CC00FF"/>
                </a:solidFill>
              </a:rPr>
              <a:t>vyborně</a:t>
            </a:r>
            <a:r>
              <a:rPr lang="cs-CZ" sz="2400" dirty="0"/>
              <a:t> rozumí </a:t>
            </a:r>
            <a:r>
              <a:rPr lang="cs-CZ" sz="2400" dirty="0" err="1">
                <a:solidFill>
                  <a:srgbClr val="FF0000"/>
                </a:solidFill>
              </a:rPr>
              <a:t>českeho</a:t>
            </a:r>
            <a:r>
              <a:rPr lang="cs-CZ" sz="2400" dirty="0">
                <a:solidFill>
                  <a:srgbClr val="FF0000"/>
                </a:solidFill>
              </a:rPr>
              <a:t> profesora </a:t>
            </a:r>
            <a:r>
              <a:rPr lang="cs-CZ" sz="2400" dirty="0" err="1">
                <a:solidFill>
                  <a:srgbClr val="FF0000"/>
                </a:solidFill>
              </a:rPr>
              <a:t>Smutneveselého</a:t>
            </a:r>
            <a:r>
              <a:rPr lang="cs-CZ" sz="2400" dirty="0">
                <a:solidFill>
                  <a:srgbClr val="669900"/>
                </a:solidFill>
              </a:rPr>
              <a:t> {a brzo </a:t>
            </a:r>
            <a:r>
              <a:rPr lang="cs-CZ" sz="2400" dirty="0" err="1">
                <a:solidFill>
                  <a:srgbClr val="CC00FF"/>
                </a:solidFill>
              </a:rPr>
              <a:t>delá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>
                <a:solidFill>
                  <a:srgbClr val="CC00FF"/>
                </a:solidFill>
              </a:rPr>
              <a:t>domací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>
                <a:solidFill>
                  <a:srgbClr val="CC00FF"/>
                </a:solidFill>
              </a:rPr>
              <a:t>ukol</a:t>
            </a:r>
            <a:r>
              <a:rPr lang="cs-CZ" sz="2400" dirty="0" smtClean="0">
                <a:solidFill>
                  <a:srgbClr val="669900"/>
                </a:solidFill>
              </a:rPr>
              <a:t>}&lt;</a:t>
            </a:r>
            <a:r>
              <a:rPr lang="cs-CZ" sz="2400" dirty="0">
                <a:solidFill>
                  <a:srgbClr val="669900"/>
                </a:solidFill>
              </a:rPr>
              <a:t>in&gt;. </a:t>
            </a:r>
            <a:r>
              <a:rPr lang="cs-CZ" sz="2400" dirty="0">
                <a:solidFill>
                  <a:srgbClr val="FF0000"/>
                </a:solidFill>
              </a:rPr>
              <a:t>Večeře</a:t>
            </a:r>
            <a:r>
              <a:rPr lang="cs-CZ" sz="2400" dirty="0"/>
              <a:t> Irena jde na </a:t>
            </a:r>
            <a:r>
              <a:rPr lang="cs-CZ" sz="2400" dirty="0" err="1" smtClean="0">
                <a:solidFill>
                  <a:srgbClr val="FF0000"/>
                </a:solidFill>
              </a:rPr>
              <a:t>prohaska</a:t>
            </a:r>
            <a:r>
              <a:rPr lang="cs-CZ" sz="2400" dirty="0" smtClean="0"/>
              <a:t> </a:t>
            </a:r>
            <a:r>
              <a:rPr lang="cs-CZ" sz="2400" dirty="0"/>
              <a:t>spolu </a:t>
            </a:r>
            <a:r>
              <a:rPr lang="cs-CZ" sz="2400" dirty="0">
                <a:solidFill>
                  <a:srgbClr val="FF0000"/>
                </a:solidFill>
              </a:rPr>
              <a:t>z</a:t>
            </a:r>
            <a:r>
              <a:rPr lang="cs-CZ" sz="2400" dirty="0"/>
              <a:t> </a:t>
            </a:r>
            <a:r>
              <a:rPr lang="cs-CZ" sz="2400" dirty="0" err="1">
                <a:solidFill>
                  <a:srgbClr val="CC00FF"/>
                </a:solidFill>
              </a:rPr>
              <a:t>kamaradem</a:t>
            </a:r>
            <a:r>
              <a:rPr lang="cs-CZ" sz="2400" dirty="0"/>
              <a:t>, ale její bratr </a:t>
            </a:r>
            <a:r>
              <a:rPr lang="cs-CZ" sz="2400" dirty="0">
                <a:solidFill>
                  <a:srgbClr val="FF0000"/>
                </a:solidFill>
              </a:rPr>
              <a:t>dělá</a:t>
            </a:r>
            <a:r>
              <a:rPr lang="cs-CZ" sz="2400" dirty="0"/>
              <a:t> nic. Jeho čeština je špatná, </a:t>
            </a:r>
            <a:r>
              <a:rPr lang="cs-CZ" sz="2400" dirty="0">
                <a:solidFill>
                  <a:srgbClr val="FF0000"/>
                </a:solidFill>
              </a:rPr>
              <a:t>vím</a:t>
            </a:r>
            <a:r>
              <a:rPr lang="cs-CZ" sz="2400" dirty="0"/>
              <a:t>, </a:t>
            </a:r>
            <a:r>
              <a:rPr lang="cs-CZ" sz="2400" dirty="0" smtClean="0"/>
              <a:t>že </a:t>
            </a:r>
            <a:r>
              <a:rPr lang="cs-CZ" sz="2400" dirty="0"/>
              <a:t>se </a:t>
            </a:r>
            <a:r>
              <a:rPr lang="cs-CZ" sz="2400" dirty="0" err="1">
                <a:solidFill>
                  <a:srgbClr val="FF0000"/>
                </a:solidFill>
              </a:rPr>
              <a:t>vratit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FF0000"/>
                </a:solidFill>
              </a:rPr>
              <a:t>ve</a:t>
            </a:r>
            <a:r>
              <a:rPr lang="cs-CZ" sz="2400" dirty="0"/>
              <a:t> </a:t>
            </a:r>
            <a:r>
              <a:rPr lang="cs-CZ" sz="2400" strike="sngStrike" dirty="0">
                <a:solidFill>
                  <a:srgbClr val="669900"/>
                </a:solidFill>
              </a:rPr>
              <a:t>Polsko</a:t>
            </a:r>
            <a:r>
              <a:rPr lang="cs-CZ" sz="2400" dirty="0">
                <a:solidFill>
                  <a:srgbClr val="669900"/>
                </a:solidFill>
              </a:rPr>
              <a:t> </a:t>
            </a:r>
            <a:r>
              <a:rPr lang="cs-CZ" sz="2400" dirty="0">
                <a:solidFill>
                  <a:srgbClr val="FF0000"/>
                </a:solidFill>
              </a:rPr>
              <a:t>Rusk</a:t>
            </a:r>
            <a:r>
              <a:rPr lang="cs-CZ" sz="2400" strike="sngStrike" dirty="0">
                <a:solidFill>
                  <a:srgbClr val="FF0000"/>
                </a:solidFill>
              </a:rPr>
              <a:t>o</a:t>
            </a:r>
            <a:r>
              <a:rPr lang="cs-CZ" sz="2400" dirty="0">
                <a:solidFill>
                  <a:srgbClr val="FF0000"/>
                </a:solidFill>
              </a:rPr>
              <a:t>u </a:t>
            </a:r>
            <a:r>
              <a:rPr lang="cs-CZ" sz="2400" dirty="0"/>
              <a:t>a tam </a:t>
            </a:r>
            <a:r>
              <a:rPr lang="cs-CZ" sz="2400" dirty="0">
                <a:solidFill>
                  <a:srgbClr val="FF0000"/>
                </a:solidFill>
              </a:rPr>
              <a:t>budí </a:t>
            </a:r>
            <a:r>
              <a:rPr lang="cs-CZ" sz="2400" dirty="0"/>
              <a:t>studovat </a:t>
            </a:r>
            <a:r>
              <a:rPr lang="cs-CZ" sz="2400" dirty="0">
                <a:solidFill>
                  <a:srgbClr val="FF0000"/>
                </a:solidFill>
              </a:rPr>
              <a:t>u </a:t>
            </a:r>
            <a:r>
              <a:rPr lang="cs-CZ" sz="2400" dirty="0"/>
              <a:t>pomalu </a:t>
            </a:r>
            <a:r>
              <a:rPr lang="cs-CZ" sz="2400" dirty="0">
                <a:solidFill>
                  <a:srgbClr val="FF0000"/>
                </a:solidFill>
              </a:rPr>
              <a:t>myt</a:t>
            </a:r>
            <a:r>
              <a:rPr lang="cs-CZ" sz="2400" dirty="0"/>
              <a:t> podlahy. </a:t>
            </a:r>
            <a:r>
              <a:rPr lang="cs-CZ" sz="2400" dirty="0" smtClean="0">
                <a:solidFill>
                  <a:srgbClr val="669900"/>
                </a:solidFill>
              </a:rPr>
              <a:t>&lt;</a:t>
            </a:r>
            <a:r>
              <a:rPr lang="cs-CZ" sz="2400" dirty="0">
                <a:solidFill>
                  <a:srgbClr val="669900"/>
                </a:solidFill>
              </a:rPr>
              <a:t>li&gt;</a:t>
            </a:r>
            <a:r>
              <a:rPr lang="cs-CZ" sz="2400" dirty="0" err="1">
                <a:solidFill>
                  <a:srgbClr val="CC00FF"/>
                </a:solidFill>
              </a:rPr>
              <a:t>Kamarad</a:t>
            </a:r>
            <a:r>
              <a:rPr lang="cs-CZ" sz="2400" dirty="0">
                <a:solidFill>
                  <a:srgbClr val="FF0000"/>
                </a:solidFill>
              </a:rPr>
              <a:t> </a:t>
            </a:r>
            <a:r>
              <a:rPr lang="cs-CZ" sz="2400" dirty="0"/>
              <a:t>Ireny je </a:t>
            </a:r>
            <a:r>
              <a:rPr lang="cs-CZ" sz="2400" dirty="0">
                <a:solidFill>
                  <a:srgbClr val="669900"/>
                </a:solidFill>
              </a:rPr>
              <a:t>{A|a}</a:t>
            </a:r>
            <a:r>
              <a:rPr lang="cs-CZ" sz="2400" dirty="0" err="1"/>
              <a:t>meričan</a:t>
            </a:r>
            <a:r>
              <a:rPr lang="cs-CZ" sz="2400" dirty="0"/>
              <a:t> a </a:t>
            </a:r>
            <a:r>
              <a:rPr lang="cs-CZ" sz="2400" dirty="0" err="1">
                <a:solidFill>
                  <a:srgbClr val="CC00FF"/>
                </a:solidFill>
              </a:rPr>
              <a:t>chytry</a:t>
            </a:r>
            <a:r>
              <a:rPr lang="cs-CZ" sz="2400" dirty="0">
                <a:solidFill>
                  <a:srgbClr val="CC00FF"/>
                </a:solidFill>
              </a:rPr>
              <a:t> </a:t>
            </a:r>
            <a:r>
              <a:rPr lang="cs-CZ" sz="2400" dirty="0" err="1" smtClean="0">
                <a:solidFill>
                  <a:srgbClr val="CC00FF"/>
                </a:solidFill>
              </a:rPr>
              <a:t>můž</a:t>
            </a:r>
            <a:r>
              <a:rPr lang="cs-CZ" sz="2400" dirty="0" smtClean="0">
                <a:solidFill>
                  <a:srgbClr val="FF0000"/>
                </a:solidFill>
              </a:rPr>
              <a:t>. </a:t>
            </a:r>
            <a:r>
              <a:rPr lang="cs-CZ" sz="2400" dirty="0"/>
              <a:t>On miluje Irenu a chce </a:t>
            </a:r>
            <a:r>
              <a:rPr lang="cs-CZ" sz="2400" dirty="0">
                <a:solidFill>
                  <a:srgbClr val="FF0000"/>
                </a:solidFill>
              </a:rPr>
              <a:t>se vzít na ní</a:t>
            </a:r>
            <a:r>
              <a:rPr lang="cs-CZ" sz="2400" dirty="0"/>
              <a:t>. </a:t>
            </a:r>
            <a:r>
              <a:rPr lang="cs-CZ" sz="2400" dirty="0" smtClean="0">
                <a:solidFill>
                  <a:srgbClr val="CC00FF"/>
                </a:solidFill>
              </a:rPr>
              <a:t>protože</a:t>
            </a:r>
            <a:r>
              <a:rPr lang="cs-CZ" sz="2400" dirty="0" smtClean="0"/>
              <a:t> </a:t>
            </a:r>
            <a:r>
              <a:rPr lang="cs-CZ" sz="2400" dirty="0"/>
              <a:t>ona je hezká, taky </a:t>
            </a:r>
            <a:r>
              <a:rPr lang="cs-CZ" sz="2400" dirty="0" err="1">
                <a:solidFill>
                  <a:srgbClr val="CC00FF"/>
                </a:solidFill>
              </a:rPr>
              <a:t>chytra</a:t>
            </a:r>
            <a:r>
              <a:rPr lang="cs-CZ" sz="2400" dirty="0">
                <a:solidFill>
                  <a:srgbClr val="CC00FF"/>
                </a:solidFill>
              </a:rPr>
              <a:t>,</a:t>
            </a:r>
            <a:r>
              <a:rPr lang="cs-CZ" sz="2400" dirty="0"/>
              <a:t> rozumí </a:t>
            </a:r>
            <a:r>
              <a:rPr lang="cs-CZ" sz="2400" dirty="0">
                <a:solidFill>
                  <a:srgbClr val="FF0000"/>
                </a:solidFill>
              </a:rPr>
              <a:t>ho</a:t>
            </a:r>
            <a:r>
              <a:rPr lang="cs-CZ" sz="2400" dirty="0"/>
              <a:t> a umí </a:t>
            </a:r>
            <a:r>
              <a:rPr lang="cs-CZ" sz="2400" dirty="0" err="1" smtClean="0">
                <a:solidFill>
                  <a:srgbClr val="FF0000"/>
                </a:solidFill>
              </a:rPr>
              <a:t>vyborný</a:t>
            </a:r>
            <a:r>
              <a:rPr lang="cs-CZ" sz="2400" dirty="0" smtClean="0"/>
              <a:t> </a:t>
            </a:r>
            <a:r>
              <a:rPr lang="cs-CZ" sz="2400" dirty="0"/>
              <a:t>vařit. 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4" name="Elipsa 3"/>
          <p:cNvSpPr/>
          <p:nvPr/>
        </p:nvSpPr>
        <p:spPr>
          <a:xfrm>
            <a:off x="3059832" y="980728"/>
            <a:ext cx="576064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Elipsa 4"/>
          <p:cNvSpPr/>
          <p:nvPr/>
        </p:nvSpPr>
        <p:spPr>
          <a:xfrm>
            <a:off x="1691680" y="3068960"/>
            <a:ext cx="1008112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Elipsa 5"/>
          <p:cNvSpPr/>
          <p:nvPr/>
        </p:nvSpPr>
        <p:spPr>
          <a:xfrm>
            <a:off x="3779912" y="3140968"/>
            <a:ext cx="2088232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Elipsa 6"/>
          <p:cNvSpPr/>
          <p:nvPr/>
        </p:nvSpPr>
        <p:spPr>
          <a:xfrm>
            <a:off x="6948264" y="3933056"/>
            <a:ext cx="792088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Elipsa 7"/>
          <p:cNvSpPr/>
          <p:nvPr/>
        </p:nvSpPr>
        <p:spPr>
          <a:xfrm>
            <a:off x="5940152" y="4365104"/>
            <a:ext cx="576064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Elipsa 8"/>
          <p:cNvSpPr/>
          <p:nvPr/>
        </p:nvSpPr>
        <p:spPr>
          <a:xfrm>
            <a:off x="4355976" y="3501008"/>
            <a:ext cx="1152128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Elipsa 9"/>
          <p:cNvSpPr/>
          <p:nvPr/>
        </p:nvSpPr>
        <p:spPr>
          <a:xfrm>
            <a:off x="1331640" y="5661248"/>
            <a:ext cx="1080120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Elipsa 10"/>
          <p:cNvSpPr/>
          <p:nvPr/>
        </p:nvSpPr>
        <p:spPr>
          <a:xfrm>
            <a:off x="5220072" y="2276872"/>
            <a:ext cx="1008112" cy="4320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16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20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sz="3400" b="1" dirty="0" smtClean="0"/>
              <a:t>PROPOSED ANNOTATION SCHEME</a:t>
            </a:r>
            <a:r>
              <a:rPr lang="cs-CZ" sz="3400" b="1" dirty="0" smtClean="0"/>
              <a:t> – REQUIREMENTS</a:t>
            </a:r>
            <a:endParaRPr lang="cs-CZ" sz="3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900"/>
              </a:spcBef>
              <a:buClrTx/>
            </a:pPr>
            <a:r>
              <a:rPr lang="cs-CZ" sz="3100" dirty="0"/>
              <a:t>P</a:t>
            </a:r>
            <a:r>
              <a:rPr lang="en-US" sz="3100" dirty="0"/>
              <a:t>reservation of the original text alongside with the</a:t>
            </a:r>
            <a:r>
              <a:rPr lang="cs-CZ" sz="3100" dirty="0"/>
              <a:t> </a:t>
            </a:r>
            <a:r>
              <a:rPr lang="cs-CZ" sz="3100" dirty="0" err="1" smtClean="0"/>
              <a:t>emendations</a:t>
            </a:r>
            <a:endParaRPr lang="cs-CZ" sz="3100" dirty="0" smtClean="0"/>
          </a:p>
          <a:p>
            <a:pPr>
              <a:lnSpc>
                <a:spcPct val="120000"/>
              </a:lnSpc>
              <a:spcBef>
                <a:spcPts val="900"/>
              </a:spcBef>
              <a:buClrTx/>
            </a:pPr>
            <a:r>
              <a:rPr lang="cs-CZ" sz="3100" dirty="0" err="1"/>
              <a:t>Successive</a:t>
            </a:r>
            <a:r>
              <a:rPr lang="cs-CZ" sz="3100" dirty="0"/>
              <a:t> </a:t>
            </a:r>
            <a:r>
              <a:rPr lang="cs-CZ" sz="3100" dirty="0" err="1" smtClean="0"/>
              <a:t>emendation</a:t>
            </a:r>
            <a:endParaRPr lang="cs-CZ" sz="3100" dirty="0"/>
          </a:p>
          <a:p>
            <a:pPr>
              <a:lnSpc>
                <a:spcPct val="120000"/>
              </a:lnSpc>
              <a:spcBef>
                <a:spcPts val="900"/>
              </a:spcBef>
              <a:buClrTx/>
            </a:pPr>
            <a:r>
              <a:rPr lang="en-US" sz="3100" dirty="0" smtClean="0"/>
              <a:t>Able to capture errors in single forms as well as</a:t>
            </a:r>
            <a:r>
              <a:rPr lang="cs-CZ" sz="3100" dirty="0" smtClean="0"/>
              <a:t> </a:t>
            </a:r>
            <a:r>
              <a:rPr lang="en-US" sz="3100" dirty="0" smtClean="0"/>
              <a:t>in multi-word</a:t>
            </a:r>
            <a:r>
              <a:rPr lang="cs-CZ" sz="3100" dirty="0" smtClean="0"/>
              <a:t> </a:t>
            </a:r>
            <a:r>
              <a:rPr lang="cs-CZ" sz="3100" dirty="0" err="1" smtClean="0"/>
              <a:t>discontinuous</a:t>
            </a:r>
            <a:r>
              <a:rPr lang="cs-CZ" sz="3100" dirty="0" smtClean="0"/>
              <a:t> </a:t>
            </a:r>
            <a:r>
              <a:rPr lang="cs-CZ" sz="3100" dirty="0" err="1" smtClean="0"/>
              <a:t>expressions</a:t>
            </a:r>
            <a:endParaRPr lang="cs-CZ" sz="3100" dirty="0" smtClean="0"/>
          </a:p>
          <a:p>
            <a:pPr>
              <a:lnSpc>
                <a:spcPct val="120000"/>
              </a:lnSpc>
              <a:spcBef>
                <a:spcPts val="900"/>
              </a:spcBef>
              <a:buClrTx/>
            </a:pPr>
            <a:r>
              <a:rPr lang="en-US" sz="3100" dirty="0"/>
              <a:t>Syntactic relations for some error</a:t>
            </a:r>
            <a:r>
              <a:rPr lang="cs-CZ" sz="3100" dirty="0"/>
              <a:t> </a:t>
            </a:r>
            <a:r>
              <a:rPr lang="en-US" sz="3100" dirty="0"/>
              <a:t>types: agreement, </a:t>
            </a:r>
            <a:r>
              <a:rPr lang="en-US" sz="3100" dirty="0" err="1"/>
              <a:t>valency</a:t>
            </a:r>
            <a:r>
              <a:rPr lang="en-US" sz="3100" dirty="0"/>
              <a:t>, pronominal </a:t>
            </a:r>
            <a:r>
              <a:rPr lang="en-US" sz="3100" dirty="0" smtClean="0"/>
              <a:t>reference</a:t>
            </a:r>
            <a:endParaRPr lang="cs-CZ" sz="3100" dirty="0" smtClean="0"/>
          </a:p>
          <a:p>
            <a:pPr>
              <a:lnSpc>
                <a:spcPct val="120000"/>
              </a:lnSpc>
              <a:spcBef>
                <a:spcPts val="900"/>
              </a:spcBef>
              <a:buClrTx/>
            </a:pPr>
            <a:r>
              <a:rPr lang="en-US" sz="3100" dirty="0" smtClean="0"/>
              <a:t>Automatic assignment of errors whenever possible, based on comparing faulty and</a:t>
            </a:r>
            <a:r>
              <a:rPr lang="cs-CZ" sz="3100" dirty="0" smtClean="0"/>
              <a:t> </a:t>
            </a:r>
            <a:r>
              <a:rPr lang="cs-CZ" sz="3100" dirty="0" err="1" smtClean="0"/>
              <a:t>corrected</a:t>
            </a:r>
            <a:r>
              <a:rPr lang="cs-CZ" sz="3100" dirty="0" smtClean="0"/>
              <a:t> </a:t>
            </a:r>
            <a:r>
              <a:rPr lang="cs-CZ" sz="3100" dirty="0" err="1" smtClean="0"/>
              <a:t>forms</a:t>
            </a:r>
            <a:r>
              <a:rPr lang="cs-CZ" sz="3100" dirty="0" smtClean="0"/>
              <a:t>, </a:t>
            </a:r>
            <a:r>
              <a:rPr lang="cs-CZ" sz="3100" dirty="0" err="1" smtClean="0"/>
              <a:t>using</a:t>
            </a:r>
            <a:r>
              <a:rPr lang="cs-CZ" sz="3100" dirty="0" smtClean="0"/>
              <a:t> m</a:t>
            </a:r>
            <a:r>
              <a:rPr lang="en-US" sz="3100" dirty="0" err="1" smtClean="0"/>
              <a:t>orphosyntactic</a:t>
            </a:r>
            <a:r>
              <a:rPr lang="en-US" sz="3100" dirty="0" smtClean="0"/>
              <a:t> tags, assigned by a tagger</a:t>
            </a:r>
            <a:endParaRPr lang="cs-CZ" sz="31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17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PROPOSED ANNOTATION SCHEME</a:t>
            </a:r>
            <a:r>
              <a:rPr lang="cs-CZ" b="1" dirty="0" smtClean="0"/>
              <a:t> - DESIGN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4657704"/>
          </a:xfrm>
        </p:spPr>
        <p:txBody>
          <a:bodyPr>
            <a:normAutofit/>
          </a:bodyPr>
          <a:lstStyle/>
          <a:p>
            <a:pPr>
              <a:buNone/>
            </a:pPr>
            <a:endParaRPr lang="cs-CZ" dirty="0" smtClean="0"/>
          </a:p>
          <a:p>
            <a:r>
              <a:rPr lang="cs-CZ" dirty="0" err="1" smtClean="0"/>
              <a:t>multilevel</a:t>
            </a:r>
            <a:r>
              <a:rPr lang="cs-CZ" dirty="0" smtClean="0"/>
              <a:t> design</a:t>
            </a:r>
          </a:p>
          <a:p>
            <a:pPr lvl="1"/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two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stage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annotation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based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levels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cs-CZ" dirty="0" smtClean="0"/>
          </a:p>
          <a:p>
            <a:r>
              <a:rPr lang="cs-CZ" dirty="0" smtClean="0"/>
              <a:t>FEAT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lexible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rror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nnotation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ool – an environment 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buNone/>
            </a:pP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for layered error annotation of learner corpora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Jirka Hana (Hana et al., 2010)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Institute of Formal and Applied Linguistics,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CU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Prague</a:t>
            </a:r>
            <a:endParaRPr lang="cs-CZ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18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92088"/>
          </a:xfrm>
        </p:spPr>
        <p:txBody>
          <a:bodyPr/>
          <a:lstStyle/>
          <a:p>
            <a:r>
              <a:rPr lang="cs-CZ" b="1" dirty="0" smtClean="0"/>
              <a:t>LEVELS OF ANNOTATION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0897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cs-CZ" dirty="0" smtClean="0"/>
              <a:t>LEVEL 0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ranscribed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input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cs-CZ" dirty="0" smtClean="0"/>
              <a:t>LEVEL 1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rthographical and morphological emendation of isolated forms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esult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>
              <a:lnSpc>
                <a:spcPct val="120000"/>
              </a:lnSpc>
              <a:spcBef>
                <a:spcPts val="500"/>
              </a:spcBef>
            </a:pPr>
            <a:r>
              <a:rPr lang="en-US" dirty="0" smtClean="0"/>
              <a:t>string consisting of existing Czech forms</a:t>
            </a:r>
            <a:endParaRPr lang="cs-CZ" dirty="0" smtClean="0"/>
          </a:p>
          <a:p>
            <a:pPr lvl="2">
              <a:lnSpc>
                <a:spcPct val="120000"/>
              </a:lnSpc>
              <a:spcBef>
                <a:spcPts val="500"/>
              </a:spcBef>
            </a:pPr>
            <a:r>
              <a:rPr lang="en-US" dirty="0" smtClean="0"/>
              <a:t>the sentence as a whole can be still incorrect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cs-CZ" dirty="0" smtClean="0"/>
              <a:t>LEVEL 2</a:t>
            </a: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ll other types of errors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yntactic, lexical, word order, usage, style, reference, negation,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overuse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underuse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syntactic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items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20000"/>
              </a:lnSpc>
              <a:spcBef>
                <a:spcPts val="500"/>
              </a:spcBef>
            </a:pP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esult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>
              <a:lnSpc>
                <a:spcPct val="120000"/>
              </a:lnSpc>
              <a:spcBef>
                <a:spcPts val="500"/>
              </a:spcBef>
            </a:pPr>
            <a:r>
              <a:rPr lang="cs-CZ" dirty="0" err="1" smtClean="0"/>
              <a:t>gramatically</a:t>
            </a:r>
            <a:r>
              <a:rPr lang="cs-CZ" dirty="0" smtClean="0"/>
              <a:t> </a:t>
            </a:r>
            <a:r>
              <a:rPr lang="cs-CZ" dirty="0" err="1" smtClean="0"/>
              <a:t>correct</a:t>
            </a:r>
            <a:r>
              <a:rPr lang="cs-CZ" dirty="0" smtClean="0"/>
              <a:t> sentence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19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/>
          <a:lstStyle/>
          <a:p>
            <a:r>
              <a:rPr lang="cs-CZ" b="1" dirty="0" smtClean="0"/>
              <a:t>OUTLINE OF THE TALK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AutoNum type="arabicPlain"/>
            </a:pPr>
            <a:r>
              <a:rPr lang="cs-CZ" dirty="0" err="1" smtClean="0"/>
              <a:t>Introduction</a:t>
            </a:r>
            <a:r>
              <a:rPr lang="cs-CZ" dirty="0" smtClean="0"/>
              <a:t> – </a:t>
            </a:r>
            <a:r>
              <a:rPr lang="cs-CZ" dirty="0" err="1" smtClean="0"/>
              <a:t>learner</a:t>
            </a:r>
            <a:r>
              <a:rPr lang="cs-CZ" dirty="0" smtClean="0"/>
              <a:t> corpus </a:t>
            </a:r>
            <a:r>
              <a:rPr lang="cs-CZ" dirty="0" err="1" smtClean="0"/>
              <a:t>of</a:t>
            </a:r>
            <a:r>
              <a:rPr lang="cs-CZ" dirty="0" smtClean="0"/>
              <a:t> Czech</a:t>
            </a:r>
          </a:p>
          <a:p>
            <a:pPr marL="624078" indent="-514350">
              <a:buAutoNum type="arabicPlain"/>
            </a:pPr>
            <a:endParaRPr lang="cs-CZ" dirty="0" smtClean="0"/>
          </a:p>
          <a:p>
            <a:pPr marL="624078" indent="-514350">
              <a:buAutoNum type="arabicPlain"/>
            </a:pPr>
            <a:r>
              <a:rPr lang="cs-CZ" dirty="0" err="1" smtClean="0"/>
              <a:t>Annotation</a:t>
            </a:r>
            <a:r>
              <a:rPr lang="cs-CZ" dirty="0" smtClean="0"/>
              <a:t> </a:t>
            </a:r>
            <a:r>
              <a:rPr lang="cs-CZ" dirty="0" err="1" smtClean="0"/>
              <a:t>scheme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process</a:t>
            </a:r>
            <a:endParaRPr lang="cs-CZ" dirty="0" smtClean="0"/>
          </a:p>
          <a:p>
            <a:pPr marL="624078" indent="-514350">
              <a:buAutoNum type="arabicPlain" startAt="2"/>
            </a:pPr>
            <a:endParaRPr lang="cs-CZ" dirty="0" smtClean="0"/>
          </a:p>
          <a:p>
            <a:pPr marL="624078" indent="-514350">
              <a:buAutoNum type="arabicPlain" startAt="3"/>
            </a:pPr>
            <a:r>
              <a:rPr lang="en-US" dirty="0" smtClean="0"/>
              <a:t>Taxonomy and types of errors</a:t>
            </a:r>
            <a:endParaRPr lang="cs-CZ" dirty="0" smtClean="0"/>
          </a:p>
          <a:p>
            <a:pPr marL="624078" indent="-514350">
              <a:buAutoNum type="arabicPlain" startAt="4"/>
            </a:pPr>
            <a:endParaRPr lang="cs-CZ" dirty="0" smtClean="0"/>
          </a:p>
          <a:p>
            <a:pPr marL="624078" indent="-514350">
              <a:buAutoNum type="arabicPlain" startAt="4"/>
            </a:pPr>
            <a:r>
              <a:rPr lang="cs-CZ" dirty="0" err="1" smtClean="0"/>
              <a:t>Conclusion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2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8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60648"/>
            <a:ext cx="2543446" cy="298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832" y="116631"/>
            <a:ext cx="5976664" cy="318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3476468"/>
            <a:ext cx="5266004" cy="335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20</a:t>
            </a:fld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at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42611" cy="6858000"/>
          </a:xfrm>
          <a:prstGeom prst="rect">
            <a:avLst/>
          </a:prstGeom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9742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cs-CZ" b="1" dirty="0" smtClean="0"/>
              <a:t>OUTLINE OF THE TALK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–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learner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corpus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Czech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/>
            </a:pPr>
            <a:endParaRPr lang="cs-CZ" dirty="0" smtClean="0"/>
          </a:p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Annotation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scheme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2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3"/>
            </a:pPr>
            <a:r>
              <a:rPr lang="en-US" dirty="0" smtClean="0">
                <a:solidFill>
                  <a:schemeClr val="tx2"/>
                </a:solidFill>
              </a:rPr>
              <a:t>Taxonomy and types of errors</a:t>
            </a:r>
            <a:endParaRPr lang="cs-CZ" dirty="0" smtClean="0">
              <a:solidFill>
                <a:schemeClr val="tx2"/>
              </a:solidFill>
            </a:endParaRPr>
          </a:p>
          <a:p>
            <a:pPr marL="624078" indent="-514350">
              <a:buAutoNum type="arabicPlain" startAt="4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cs-CZ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22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cs-CZ" b="1" dirty="0" smtClean="0"/>
              <a:t>ERROR TAXONOMY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cs-CZ" dirty="0" smtClean="0"/>
              <a:t>2</a:t>
            </a:r>
            <a:r>
              <a:rPr lang="en-US" dirty="0" smtClean="0"/>
              <a:t> manually added tags </a:t>
            </a:r>
            <a:endParaRPr lang="en-US" dirty="0"/>
          </a:p>
          <a:p>
            <a:r>
              <a:rPr lang="cs-CZ" dirty="0" smtClean="0"/>
              <a:t>7</a:t>
            </a:r>
            <a:r>
              <a:rPr lang="en-US" dirty="0" smtClean="0"/>
              <a:t> automatic error tags</a:t>
            </a:r>
          </a:p>
          <a:p>
            <a:endParaRPr lang="cs-CZ" dirty="0" smtClean="0"/>
          </a:p>
          <a:p>
            <a:pPr lvl="1"/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L1: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 manual,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automatic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L2: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11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 manual,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BR" dirty="0" err="1" smtClean="0">
                <a:solidFill>
                  <a:schemeClr val="accent2">
                    <a:lumMod val="75000"/>
                  </a:schemeClr>
                </a:solidFill>
              </a:rPr>
              <a:t>automatic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3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manual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L1/L2</a:t>
            </a:r>
          </a:p>
          <a:p>
            <a:pPr lvl="1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cs-CZ" dirty="0" smtClean="0"/>
              <a:t>A</a:t>
            </a:r>
            <a:r>
              <a:rPr lang="en-US" dirty="0" err="1" smtClean="0"/>
              <a:t>dditional</a:t>
            </a:r>
            <a:r>
              <a:rPr lang="en-US" dirty="0" smtClean="0"/>
              <a:t> error types are identified automatically by comparing</a:t>
            </a:r>
            <a:r>
              <a:rPr lang="cs-CZ" dirty="0" smtClean="0"/>
              <a:t> </a:t>
            </a:r>
            <a:r>
              <a:rPr lang="en-US" dirty="0" smtClean="0"/>
              <a:t>the original form with </a:t>
            </a:r>
            <a:r>
              <a:rPr lang="en-US" dirty="0" smtClean="0"/>
              <a:t>its </a:t>
            </a:r>
            <a:r>
              <a:rPr lang="en-US" dirty="0" smtClean="0"/>
              <a:t>emended version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23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OUR ANNOTATION STRATEGY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To </a:t>
            </a:r>
            <a:r>
              <a:rPr lang="cs-CZ" dirty="0" err="1" smtClean="0"/>
              <a:t>annotate</a:t>
            </a:r>
            <a:r>
              <a:rPr lang="cs-CZ" dirty="0" smtClean="0"/>
              <a:t> </a:t>
            </a:r>
            <a:r>
              <a:rPr lang="en-US" dirty="0" smtClean="0"/>
              <a:t>grammatical </a:t>
            </a:r>
            <a:r>
              <a:rPr lang="en-US" dirty="0"/>
              <a:t>and lexical aspects of the learner’</a:t>
            </a:r>
            <a:r>
              <a:rPr lang="cs-CZ" dirty="0"/>
              <a:t>s </a:t>
            </a:r>
            <a:r>
              <a:rPr lang="cs-CZ" dirty="0" err="1" smtClean="0"/>
              <a:t>language</a:t>
            </a:r>
            <a:endParaRPr lang="cs-CZ" dirty="0" smtClean="0"/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valuated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with respect to Standard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Czech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24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47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68952" cy="1301080"/>
          </a:xfrm>
        </p:spPr>
        <p:txBody>
          <a:bodyPr>
            <a:normAutofit/>
          </a:bodyPr>
          <a:lstStyle/>
          <a:p>
            <a:r>
              <a:rPr lang="cs-CZ" sz="3400" b="1" dirty="0" smtClean="0"/>
              <a:t>REASONS FOR ANNOTATION OF THIS TYPE </a:t>
            </a:r>
            <a:endParaRPr lang="cs-CZ" sz="3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Annotation guided by formal criteria useful as a base for: </a:t>
            </a:r>
          </a:p>
          <a:p>
            <a:pPr>
              <a:spcBef>
                <a:spcPts val="900"/>
              </a:spcBef>
            </a:pPr>
            <a:r>
              <a:rPr lang="en-US" dirty="0"/>
              <a:t>C</a:t>
            </a:r>
            <a:r>
              <a:rPr lang="en-US" dirty="0" smtClean="0"/>
              <a:t>omparison with native speakers’ language</a:t>
            </a:r>
          </a:p>
          <a:p>
            <a:pPr>
              <a:spcBef>
                <a:spcPts val="900"/>
              </a:spcBef>
            </a:pPr>
            <a:r>
              <a:rPr lang="en-US" dirty="0"/>
              <a:t>A</a:t>
            </a:r>
            <a:r>
              <a:rPr lang="en-US" dirty="0" smtClean="0"/>
              <a:t>utomatic annotation </a:t>
            </a:r>
            <a:endParaRPr lang="en-US" dirty="0"/>
          </a:p>
          <a:p>
            <a:pPr>
              <a:spcBef>
                <a:spcPts val="900"/>
              </a:spcBef>
            </a:pPr>
            <a:r>
              <a:rPr lang="en-US" dirty="0" smtClean="0"/>
              <a:t>Annotating communicative adequacy, style, etc.</a:t>
            </a:r>
          </a:p>
          <a:p>
            <a:pPr marL="109728" indent="0">
              <a:buNone/>
            </a:pPr>
            <a:endParaRPr lang="cs-CZ" dirty="0"/>
          </a:p>
          <a:p>
            <a:pPr marL="109728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25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/>
          <a:lstStyle/>
          <a:p>
            <a:r>
              <a:rPr lang="en-US" b="1" dirty="0" smtClean="0"/>
              <a:t>EVALUATION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Robustness of our taxonomy evaluated on a doubly-annotated sample of 10,000 </a:t>
            </a:r>
            <a:r>
              <a:rPr lang="cs-CZ" dirty="0" smtClean="0"/>
              <a:t>w</a:t>
            </a:r>
            <a:r>
              <a:rPr lang="en-US" dirty="0" err="1" smtClean="0"/>
              <a:t>ords</a:t>
            </a:r>
            <a:endParaRPr lang="cs-CZ" dirty="0" smtClean="0"/>
          </a:p>
          <a:p>
            <a:endParaRPr lang="en-US" dirty="0" smtClean="0"/>
          </a:p>
          <a:p>
            <a:r>
              <a:rPr lang="en-US" dirty="0" smtClean="0"/>
              <a:t>Formally well-defined error categories have high</a:t>
            </a:r>
            <a:r>
              <a:rPr lang="cs-CZ" dirty="0" err="1" smtClean="0"/>
              <a:t>er</a:t>
            </a:r>
            <a:r>
              <a:rPr lang="en-US" dirty="0" smtClean="0"/>
              <a:t> inter-annotator agreement (IAA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pPr lvl="1"/>
            <a:r>
              <a:rPr lang="cs-CZ" b="1" i="1" dirty="0" err="1" smtClean="0">
                <a:solidFill>
                  <a:schemeClr val="accent2">
                    <a:lumMod val="75000"/>
                  </a:schemeClr>
                </a:solidFill>
              </a:rPr>
              <a:t>incorBase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	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kappa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= 0.75</a:t>
            </a:r>
          </a:p>
          <a:p>
            <a:pPr lvl="1"/>
            <a:r>
              <a:rPr lang="cs-CZ" b="1" i="1" dirty="0" err="1" smtClean="0">
                <a:solidFill>
                  <a:schemeClr val="accent2">
                    <a:lumMod val="75000"/>
                  </a:schemeClr>
                </a:solidFill>
              </a:rPr>
              <a:t>agr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		kappa = 0.54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cs-CZ" dirty="0" smtClean="0"/>
              <a:t>	</a:t>
            </a:r>
            <a:r>
              <a:rPr lang="cs-CZ" dirty="0" err="1" smtClean="0"/>
              <a:t>See</a:t>
            </a:r>
            <a:r>
              <a:rPr lang="cs-CZ" dirty="0" smtClean="0"/>
              <a:t> Rosen et al. (2011)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26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02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cs-CZ" b="1" dirty="0" smtClean="0"/>
              <a:t>OUTLINE OF THE TALK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Introduction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–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learner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corpus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Czech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/>
            </a:pPr>
            <a:endParaRPr lang="cs-CZ" dirty="0" smtClean="0"/>
          </a:p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Annotation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scheme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2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3"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Taxonomy and types of errors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r>
              <a:rPr lang="cs-CZ" dirty="0" err="1" smtClean="0">
                <a:solidFill>
                  <a:schemeClr val="tx2"/>
                </a:solidFill>
              </a:rPr>
              <a:t>Conclusion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27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/>
          <a:lstStyle/>
          <a:p>
            <a:r>
              <a:rPr lang="en-US" b="1" dirty="0" smtClean="0"/>
              <a:t>OUTLOOK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r>
              <a:rPr lang="en-US" dirty="0" smtClean="0"/>
              <a:t>Manual annotation to be supplemented by automatic assignment of more detailed error categories</a:t>
            </a:r>
            <a:endParaRPr lang="cs-CZ" dirty="0" smtClean="0"/>
          </a:p>
          <a:p>
            <a:endParaRPr lang="en-US" dirty="0" smtClean="0"/>
          </a:p>
          <a:p>
            <a:r>
              <a:rPr lang="en-US" dirty="0" smtClean="0"/>
              <a:t>Experiments with automatic emendation and annotation </a:t>
            </a:r>
            <a:r>
              <a:rPr lang="cs-CZ" dirty="0" smtClean="0"/>
              <a:t>(</a:t>
            </a:r>
            <a:r>
              <a:rPr lang="cs-CZ" dirty="0" err="1" smtClean="0"/>
              <a:t>context</a:t>
            </a:r>
            <a:r>
              <a:rPr lang="cs-CZ" dirty="0" smtClean="0"/>
              <a:t>-sensitive </a:t>
            </a:r>
            <a:r>
              <a:rPr lang="cs-CZ" dirty="0" err="1" smtClean="0"/>
              <a:t>spell</a:t>
            </a:r>
            <a:r>
              <a:rPr lang="cs-CZ" dirty="0" smtClean="0"/>
              <a:t> checker, </a:t>
            </a:r>
            <a:r>
              <a:rPr lang="cs-CZ" dirty="0" err="1" smtClean="0"/>
              <a:t>taggers</a:t>
            </a:r>
            <a:r>
              <a:rPr lang="cs-CZ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Corpus data help to design a presentation of Czech grammar for non-native speakers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28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25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b="1" dirty="0" smtClean="0"/>
              <a:t>Děkujeme za pozornost!</a:t>
            </a:r>
          </a:p>
          <a:p>
            <a:pPr algn="ctr">
              <a:buNone/>
            </a:pPr>
            <a:endParaRPr lang="cs-CZ" b="1" dirty="0" smtClean="0"/>
          </a:p>
          <a:p>
            <a:pPr algn="ctr">
              <a:buNone/>
            </a:pPr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r>
              <a:rPr lang="cs-CZ" dirty="0" smtClean="0"/>
              <a:t>!</a:t>
            </a:r>
          </a:p>
          <a:p>
            <a:pPr algn="ctr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>
                    <a:lumMod val="75000"/>
                  </a:schemeClr>
                </a:solidFill>
              </a:rPr>
              <a:pPr/>
              <a:t>29</a:t>
            </a:fld>
            <a:endParaRPr lang="cs-CZ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r>
              <a:rPr lang="cs-CZ" b="1" dirty="0" smtClean="0"/>
              <a:t>OUTLINE OF THE TALK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lain"/>
            </a:pPr>
            <a:r>
              <a:rPr lang="cs-CZ" dirty="0" err="1" smtClean="0"/>
              <a:t>Introduction</a:t>
            </a:r>
            <a:r>
              <a:rPr lang="cs-CZ" dirty="0" smtClean="0"/>
              <a:t> – </a:t>
            </a:r>
            <a:r>
              <a:rPr lang="cs-CZ" dirty="0" err="1" smtClean="0"/>
              <a:t>learner</a:t>
            </a:r>
            <a:r>
              <a:rPr lang="cs-CZ" dirty="0" smtClean="0"/>
              <a:t> corpus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Czech</a:t>
            </a:r>
            <a:endParaRPr lang="cs-CZ" dirty="0" smtClean="0"/>
          </a:p>
          <a:p>
            <a:pPr marL="624078" indent="-514350">
              <a:buAutoNum type="arabicPlain"/>
            </a:pPr>
            <a:endParaRPr lang="cs-CZ" dirty="0" smtClean="0"/>
          </a:p>
          <a:p>
            <a:pPr marL="624078" indent="-514350">
              <a:buAutoNum type="arabicPlain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Annotation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scheme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and</a:t>
            </a:r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process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3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3"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Taxonomy and types of errors</a:t>
            </a: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endParaRPr lang="cs-CZ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24078" indent="-514350">
              <a:buAutoNum type="arabicPlain" startAt="4"/>
            </a:pPr>
            <a:r>
              <a:rPr lang="cs-CZ" dirty="0" err="1" smtClean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cs-CZ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3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CzeSL</a:t>
            </a:r>
            <a:r>
              <a:rPr lang="en-US" b="1" dirty="0" smtClean="0"/>
              <a:t> - LEARNER CORPUS OF CZECH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69672"/>
          </a:xfrm>
        </p:spPr>
        <p:txBody>
          <a:bodyPr>
            <a:normAutofit/>
          </a:bodyPr>
          <a:lstStyle/>
          <a:p>
            <a:r>
              <a:rPr lang="cs-CZ" dirty="0" smtClean="0"/>
              <a:t>CzeSL = </a:t>
            </a:r>
            <a:r>
              <a:rPr lang="cs-CZ" dirty="0" err="1" smtClean="0">
                <a:solidFill>
                  <a:schemeClr val="accent2"/>
                </a:solidFill>
              </a:rPr>
              <a:t>Cze</a:t>
            </a:r>
            <a:r>
              <a:rPr lang="cs-CZ" dirty="0" err="1" smtClean="0"/>
              <a:t>ch</a:t>
            </a:r>
            <a:r>
              <a:rPr lang="cs-CZ" dirty="0" smtClean="0"/>
              <a:t> as a </a:t>
            </a:r>
            <a:r>
              <a:rPr lang="cs-CZ" dirty="0" err="1" smtClean="0">
                <a:solidFill>
                  <a:schemeClr val="accent2"/>
                </a:solidFill>
              </a:rPr>
              <a:t>S</a:t>
            </a:r>
            <a:r>
              <a:rPr lang="cs-CZ" dirty="0" err="1" smtClean="0"/>
              <a:t>econd</a:t>
            </a:r>
            <a:r>
              <a:rPr lang="cs-CZ" dirty="0" smtClean="0"/>
              <a:t> </a:t>
            </a:r>
            <a:r>
              <a:rPr lang="cs-CZ" dirty="0" err="1" smtClean="0">
                <a:solidFill>
                  <a:schemeClr val="accent2"/>
                </a:solidFill>
              </a:rPr>
              <a:t>L</a:t>
            </a:r>
            <a:r>
              <a:rPr lang="cs-CZ" dirty="0" err="1" smtClean="0"/>
              <a:t>anguage</a:t>
            </a:r>
            <a:r>
              <a:rPr lang="cs-CZ" dirty="0" smtClean="0"/>
              <a:t> (corpus)</a:t>
            </a:r>
          </a:p>
          <a:p>
            <a:endParaRPr lang="cs-CZ" dirty="0" smtClean="0"/>
          </a:p>
          <a:p>
            <a:r>
              <a:rPr lang="en-US" dirty="0" smtClean="0"/>
              <a:t>First </a:t>
            </a:r>
            <a:r>
              <a:rPr lang="cs-CZ" dirty="0" err="1" smtClean="0"/>
              <a:t>large</a:t>
            </a:r>
            <a:r>
              <a:rPr lang="cs-CZ" dirty="0" smtClean="0"/>
              <a:t> </a:t>
            </a:r>
            <a:r>
              <a:rPr lang="en-US" dirty="0" smtClean="0"/>
              <a:t>learner corpus of </a:t>
            </a:r>
            <a:r>
              <a:rPr lang="cs-CZ" dirty="0" smtClean="0"/>
              <a:t>Slavic </a:t>
            </a:r>
            <a:r>
              <a:rPr lang="cs-CZ" dirty="0" err="1" smtClean="0"/>
              <a:t>language</a:t>
            </a:r>
            <a:endParaRPr lang="cs-CZ" dirty="0" smtClean="0"/>
          </a:p>
          <a:p>
            <a:pPr lvl="1"/>
            <a:r>
              <a:rPr lang="cs-CZ" dirty="0" err="1" smtClean="0"/>
              <a:t>Slovene</a:t>
            </a:r>
            <a:r>
              <a:rPr lang="cs-CZ" dirty="0" smtClean="0"/>
              <a:t> corpus </a:t>
            </a:r>
            <a:r>
              <a:rPr lang="cs-CZ" dirty="0" err="1" smtClean="0"/>
              <a:t>PiKUST</a:t>
            </a:r>
            <a:r>
              <a:rPr lang="cs-CZ" dirty="0" smtClean="0"/>
              <a:t> (35 </a:t>
            </a:r>
            <a:r>
              <a:rPr lang="cs-CZ" dirty="0" err="1" smtClean="0"/>
              <a:t>th</a:t>
            </a:r>
            <a:r>
              <a:rPr lang="cs-CZ" dirty="0" smtClean="0"/>
              <a:t>. </a:t>
            </a:r>
            <a:r>
              <a:rPr lang="cs-CZ" dirty="0" err="1" smtClean="0"/>
              <a:t>words</a:t>
            </a:r>
            <a:r>
              <a:rPr lang="cs-CZ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Planned size in 2012: 2 mil. words</a:t>
            </a:r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4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CzeSL - LEARNER CORPUS OF CZECH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subcorpora</a:t>
            </a:r>
            <a:r>
              <a:rPr lang="en-US" dirty="0" smtClean="0"/>
              <a:t> according to the learners’ L1</a:t>
            </a:r>
            <a:endParaRPr lang="cs-CZ" dirty="0" smtClean="0"/>
          </a:p>
          <a:p>
            <a:pPr lvl="1"/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speakers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Slavic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languages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speakers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other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Indo-European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languages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speakers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distant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non-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Indo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European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languages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Czech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pupils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Romani background </a:t>
            </a:r>
          </a:p>
          <a:p>
            <a:pPr lvl="1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cs-CZ" dirty="0" err="1" smtClean="0"/>
              <a:t>Each</a:t>
            </a:r>
            <a:r>
              <a:rPr lang="cs-CZ" dirty="0" smtClean="0"/>
              <a:t> </a:t>
            </a:r>
            <a:r>
              <a:rPr lang="cs-CZ" dirty="0" err="1" smtClean="0"/>
              <a:t>subcorpus</a:t>
            </a:r>
            <a:r>
              <a:rPr lang="cs-CZ" dirty="0" smtClean="0"/>
              <a:t> has a </a:t>
            </a:r>
            <a:r>
              <a:rPr lang="en-US" dirty="0" smtClean="0"/>
              <a:t>written and spoken </a:t>
            </a:r>
            <a:r>
              <a:rPr lang="cs-CZ" dirty="0" smtClean="0"/>
              <a:t>part</a:t>
            </a:r>
          </a:p>
          <a:p>
            <a:endParaRPr lang="cs-CZ" dirty="0" smtClean="0"/>
          </a:p>
          <a:p>
            <a:r>
              <a:rPr lang="en-US" dirty="0"/>
              <a:t>C</a:t>
            </a:r>
            <a:r>
              <a:rPr lang="en-US" dirty="0" smtClean="0"/>
              <a:t>overing all language levels according to</a:t>
            </a:r>
            <a:r>
              <a:rPr lang="cs-CZ" dirty="0" smtClean="0"/>
              <a:t> CEFR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5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021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496944" cy="10081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METADATA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en-US" sz="3600" b="1" dirty="0" smtClean="0"/>
              <a:t>ON THE LEARNER AND THE TASK 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25656"/>
          </a:xfrm>
        </p:spPr>
        <p:txBody>
          <a:bodyPr/>
          <a:lstStyle/>
          <a:p>
            <a:pPr marL="624078" indent="-514350"/>
            <a:r>
              <a:rPr lang="en-US" dirty="0" smtClean="0"/>
              <a:t>1</a:t>
            </a:r>
            <a:r>
              <a:rPr lang="cs-CZ" dirty="0" smtClean="0"/>
              <a:t>8</a:t>
            </a:r>
            <a:r>
              <a:rPr lang="en-US" dirty="0" smtClean="0"/>
              <a:t> items</a:t>
            </a:r>
            <a:endParaRPr lang="cs-CZ" dirty="0" smtClean="0"/>
          </a:p>
          <a:p>
            <a:pPr marL="624078" indent="-514350"/>
            <a:endParaRPr lang="cs-CZ" dirty="0" smtClean="0"/>
          </a:p>
          <a:p>
            <a:pPr marL="916686" lvl="1" indent="-514350"/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elated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to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respondent (12)</a:t>
            </a:r>
          </a:p>
          <a:p>
            <a:pPr marL="916686" lvl="1" indent="-514350"/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916686" lvl="1" indent="-514350"/>
            <a:r>
              <a:rPr lang="cs-CZ" dirty="0" err="1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elated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to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text type and circumstances of its production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(6)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6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435280" cy="864096"/>
          </a:xfrm>
        </p:spPr>
        <p:txBody>
          <a:bodyPr>
            <a:noAutofit/>
          </a:bodyPr>
          <a:lstStyle/>
          <a:p>
            <a:r>
              <a:rPr lang="cs-CZ" sz="3300" b="1" dirty="0" smtClean="0"/>
              <a:t>METADATA RELATED TO THE RESPONDENT</a:t>
            </a:r>
            <a:endParaRPr lang="cs-CZ" sz="33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2204864"/>
            <a:ext cx="8496944" cy="4369672"/>
          </a:xfrm>
        </p:spPr>
        <p:txBody>
          <a:bodyPr/>
          <a:lstStyle/>
          <a:p>
            <a:r>
              <a:rPr lang="cs-CZ" dirty="0" err="1" smtClean="0"/>
              <a:t>Age</a:t>
            </a:r>
            <a:r>
              <a:rPr lang="cs-CZ" dirty="0" smtClean="0"/>
              <a:t> </a:t>
            </a:r>
          </a:p>
          <a:p>
            <a:r>
              <a:rPr lang="cs-CZ" dirty="0" smtClean="0"/>
              <a:t>Gender</a:t>
            </a:r>
          </a:p>
          <a:p>
            <a:r>
              <a:rPr lang="cs-CZ" dirty="0" err="1"/>
              <a:t>F</a:t>
            </a:r>
            <a:r>
              <a:rPr lang="cs-CZ" dirty="0" err="1" smtClean="0"/>
              <a:t>irst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endParaRPr lang="cs-CZ" dirty="0" smtClean="0"/>
          </a:p>
          <a:p>
            <a:r>
              <a:rPr lang="cs-CZ" dirty="0" err="1"/>
              <a:t>P</a:t>
            </a:r>
            <a:r>
              <a:rPr lang="cs-CZ" dirty="0" err="1" smtClean="0"/>
              <a:t>roficiency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r>
              <a:rPr lang="cs-CZ" dirty="0" smtClean="0"/>
              <a:t> in Czech </a:t>
            </a:r>
          </a:p>
          <a:p>
            <a:r>
              <a:rPr lang="cs-CZ" dirty="0" err="1"/>
              <a:t>K</a:t>
            </a:r>
            <a:r>
              <a:rPr lang="cs-CZ" dirty="0" err="1" smtClean="0"/>
              <a:t>nowledge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languages</a:t>
            </a:r>
            <a:r>
              <a:rPr lang="cs-CZ" dirty="0" smtClean="0"/>
              <a:t> </a:t>
            </a:r>
          </a:p>
          <a:p>
            <a:r>
              <a:rPr lang="cs-CZ" dirty="0" err="1"/>
              <a:t>D</a:t>
            </a:r>
            <a:r>
              <a:rPr lang="cs-CZ" dirty="0" err="1" smtClean="0"/>
              <a:t>uration</a:t>
            </a:r>
            <a:r>
              <a:rPr lang="cs-CZ" dirty="0" smtClean="0"/>
              <a:t> and </a:t>
            </a:r>
            <a:r>
              <a:rPr lang="cs-CZ" dirty="0" err="1" smtClean="0"/>
              <a:t>conditions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endParaRPr lang="cs-CZ" dirty="0" smtClean="0"/>
          </a:p>
          <a:p>
            <a:pPr lvl="1"/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including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info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about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textbooks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/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teaching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materials</a:t>
            </a:r>
            <a:endParaRPr lang="cs-CZ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cs-CZ" dirty="0" err="1" smtClean="0"/>
              <a:t>Linguistic</a:t>
            </a:r>
            <a:r>
              <a:rPr lang="cs-CZ" dirty="0" smtClean="0"/>
              <a:t> background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family</a:t>
            </a:r>
            <a:endParaRPr lang="cs-CZ" dirty="0"/>
          </a:p>
          <a:p>
            <a:pPr marL="109728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7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METADATA </a:t>
            </a:r>
            <a:r>
              <a:rPr lang="cs-CZ" sz="3600" b="1" dirty="0" smtClean="0"/>
              <a:t>RELATED TO</a:t>
            </a:r>
            <a:r>
              <a:rPr lang="en-US" sz="3600" b="1" dirty="0" smtClean="0"/>
              <a:t> THE TASK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en-GB" dirty="0" smtClean="0"/>
              <a:t>Availability of reference tools</a:t>
            </a:r>
            <a:endParaRPr lang="cs-CZ" dirty="0" smtClean="0"/>
          </a:p>
          <a:p>
            <a:r>
              <a:rPr lang="en-GB" dirty="0"/>
              <a:t>T</a:t>
            </a:r>
            <a:r>
              <a:rPr lang="en-GB" dirty="0" smtClean="0"/>
              <a:t>ype of elicitation </a:t>
            </a:r>
            <a:endParaRPr lang="cs-CZ" dirty="0" smtClean="0"/>
          </a:p>
          <a:p>
            <a:r>
              <a:rPr lang="en-GB" dirty="0"/>
              <a:t>T</a:t>
            </a:r>
            <a:r>
              <a:rPr lang="en-GB" dirty="0" smtClean="0"/>
              <a:t>emporal </a:t>
            </a:r>
            <a:r>
              <a:rPr lang="cs-CZ" dirty="0" err="1" smtClean="0"/>
              <a:t>restrictions</a:t>
            </a:r>
            <a:endParaRPr lang="cs-CZ" dirty="0" smtClean="0"/>
          </a:p>
          <a:p>
            <a:r>
              <a:rPr lang="en-GB" dirty="0" smtClean="0"/>
              <a:t>Size restrictions </a:t>
            </a:r>
            <a:endParaRPr lang="cs-CZ" dirty="0" smtClean="0"/>
          </a:p>
          <a:p>
            <a:r>
              <a:rPr lang="cs-CZ" dirty="0" err="1" smtClean="0"/>
              <a:t>Exam</a:t>
            </a:r>
            <a:r>
              <a:rPr lang="cs-CZ" dirty="0" smtClean="0"/>
              <a:t> / Not </a:t>
            </a:r>
            <a:r>
              <a:rPr lang="cs-CZ" dirty="0" err="1" smtClean="0"/>
              <a:t>exam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8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/>
          <a:lstStyle/>
          <a:p>
            <a:r>
              <a:rPr lang="en-US" b="1" dirty="0" smtClean="0"/>
              <a:t>PLANNED USE OF </a:t>
            </a:r>
            <a:r>
              <a:rPr lang="cs-CZ" b="1" dirty="0" smtClean="0"/>
              <a:t>CzeSL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49424"/>
            <a:ext cx="8820472" cy="4325112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cs-CZ" dirty="0" err="1" smtClean="0"/>
              <a:t>Comparative</a:t>
            </a:r>
            <a:r>
              <a:rPr lang="cs-CZ" dirty="0" smtClean="0"/>
              <a:t> </a:t>
            </a:r>
            <a:r>
              <a:rPr lang="cs-CZ" dirty="0" err="1" smtClean="0"/>
              <a:t>analysis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native</a:t>
            </a:r>
            <a:r>
              <a:rPr lang="cs-CZ" dirty="0" smtClean="0"/>
              <a:t> and non-</a:t>
            </a:r>
            <a:r>
              <a:rPr lang="cs-CZ" dirty="0" err="1" smtClean="0"/>
              <a:t>native</a:t>
            </a:r>
            <a:r>
              <a:rPr lang="cs-CZ" dirty="0" smtClean="0"/>
              <a:t> </a:t>
            </a:r>
            <a:r>
              <a:rPr lang="cs-CZ" dirty="0" err="1" smtClean="0"/>
              <a:t>language</a:t>
            </a:r>
            <a:r>
              <a:rPr lang="cs-CZ" dirty="0" smtClean="0"/>
              <a:t> in </a:t>
            </a:r>
            <a:r>
              <a:rPr lang="cs-CZ" dirty="0" err="1" smtClean="0"/>
              <a:t>corpora</a:t>
            </a:r>
            <a:r>
              <a:rPr lang="cs-CZ" dirty="0" smtClean="0"/>
              <a:t> </a:t>
            </a:r>
            <a:r>
              <a:rPr lang="cs-CZ" dirty="0" err="1" smtClean="0"/>
              <a:t>built</a:t>
            </a:r>
            <a:r>
              <a:rPr lang="cs-CZ" dirty="0" smtClean="0"/>
              <a:t> on </a:t>
            </a:r>
            <a:r>
              <a:rPr lang="cs-CZ" dirty="0" err="1" smtClean="0"/>
              <a:t>identical</a:t>
            </a:r>
            <a:r>
              <a:rPr lang="cs-CZ" dirty="0" smtClean="0"/>
              <a:t> </a:t>
            </a:r>
            <a:r>
              <a:rPr lang="cs-CZ" dirty="0" err="1" smtClean="0"/>
              <a:t>principles</a:t>
            </a:r>
            <a:endParaRPr lang="cs-CZ" dirty="0" smtClean="0"/>
          </a:p>
          <a:p>
            <a:endParaRPr lang="cs-CZ" dirty="0" smtClean="0"/>
          </a:p>
          <a:p>
            <a:pPr lvl="1"/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o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be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2">
                    <a:lumMod val="75000"/>
                  </a:schemeClr>
                </a:solidFill>
              </a:rPr>
              <a:t>included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in </a:t>
            </a:r>
            <a:r>
              <a:rPr lang="cs-CZ" i="1" dirty="0" err="1" smtClean="0">
                <a:solidFill>
                  <a:schemeClr val="accent2">
                    <a:lumMod val="75000"/>
                  </a:schemeClr>
                </a:solidFill>
              </a:rPr>
              <a:t>Acquisition</a:t>
            </a:r>
            <a:r>
              <a:rPr lang="cs-CZ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i="1" dirty="0" err="1">
                <a:solidFill>
                  <a:schemeClr val="accent2">
                    <a:lumMod val="75000"/>
                  </a:schemeClr>
                </a:solidFill>
              </a:rPr>
              <a:t>Corpora</a:t>
            </a:r>
            <a:r>
              <a:rPr lang="cs-CZ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i="1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cs-CZ" i="1" dirty="0">
                <a:solidFill>
                  <a:schemeClr val="accent2">
                    <a:lumMod val="75000"/>
                  </a:schemeClr>
                </a:solidFill>
              </a:rPr>
              <a:t> Czech 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cs-CZ" i="1" dirty="0">
                <a:solidFill>
                  <a:schemeClr val="accent2">
                    <a:lumMod val="75000"/>
                  </a:schemeClr>
                </a:solidFill>
              </a:rPr>
              <a:t>AKCES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lvl="2">
              <a:buClr>
                <a:schemeClr val="accent3">
                  <a:lumMod val="75000"/>
                </a:schemeClr>
              </a:buClr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several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acquisition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corpora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3">
              <a:buClr>
                <a:schemeClr val="accent3">
                  <a:lumMod val="75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cs-CZ" dirty="0" smtClean="0">
                <a:solidFill>
                  <a:schemeClr val="accent3">
                    <a:lumMod val="75000"/>
                  </a:schemeClr>
                </a:solidFill>
              </a:rPr>
              <a:t>SCHOLA, SCRIPT, 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corpus </a:t>
            </a:r>
            <a:r>
              <a:rPr lang="cs-CZ" i="1" dirty="0" err="1" smtClean="0">
                <a:solidFill>
                  <a:schemeClr val="accent3">
                    <a:lumMod val="75000"/>
                  </a:schemeClr>
                </a:solidFill>
              </a:rPr>
              <a:t>of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i="1" dirty="0" err="1" smtClean="0">
                <a:solidFill>
                  <a:schemeClr val="accent3">
                    <a:lumMod val="75000"/>
                  </a:schemeClr>
                </a:solidFill>
              </a:rPr>
              <a:t>authentic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 oral </a:t>
            </a:r>
            <a:r>
              <a:rPr lang="cs-CZ" i="1" dirty="0" err="1" smtClean="0">
                <a:solidFill>
                  <a:schemeClr val="accent3">
                    <a:lumMod val="75000"/>
                  </a:schemeClr>
                </a:solidFill>
              </a:rPr>
              <a:t>communiction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cs-CZ" i="1" dirty="0" err="1" smtClean="0">
                <a:solidFill>
                  <a:schemeClr val="accent3">
                    <a:lumMod val="75000"/>
                  </a:schemeClr>
                </a:solidFill>
              </a:rPr>
              <a:t>planned</a:t>
            </a:r>
            <a:r>
              <a:rPr lang="cs-CZ" i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cs-C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2">
              <a:buClr>
                <a:schemeClr val="accent3">
                  <a:lumMod val="75000"/>
                </a:schemeClr>
              </a:buClr>
            </a:pP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includes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1">
                    <a:lumMod val="75000"/>
                  </a:schemeClr>
                </a:solidFill>
              </a:rPr>
              <a:t>native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1">
                    <a:lumMod val="75000"/>
                  </a:schemeClr>
                </a:solidFill>
              </a:rPr>
              <a:t>speakers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cs-CZ" dirty="0" err="1">
                <a:solidFill>
                  <a:schemeClr val="accent1">
                    <a:lumMod val="75000"/>
                  </a:schemeClr>
                </a:solidFill>
              </a:rPr>
              <a:t>primary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dirty="0" err="1">
                <a:solidFill>
                  <a:schemeClr val="accent1">
                    <a:lumMod val="75000"/>
                  </a:schemeClr>
                </a:solidFill>
              </a:rPr>
              <a:t>school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pupils</a:t>
            </a:r>
            <a:endParaRPr lang="cs-CZ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Clr>
                <a:schemeClr val="accent3">
                  <a:lumMod val="75000"/>
                </a:schemeClr>
              </a:buClr>
            </a:pPr>
            <a:endParaRPr lang="cs-CZ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Clr>
                <a:schemeClr val="accent3">
                  <a:lumMod val="75000"/>
                </a:schemeClr>
              </a:buClr>
            </a:pP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55961-6644-4A87-AE26-CD1DDEF422CB}" type="slidenum">
              <a:rPr lang="cs-CZ" b="1" smtClean="0">
                <a:solidFill>
                  <a:schemeClr val="accent2"/>
                </a:solidFill>
              </a:rPr>
              <a:pPr/>
              <a:t>9</a:t>
            </a:fld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6" name="Zástupný symbol pro zápatí 4"/>
          <p:cNvSpPr txBox="1">
            <a:spLocks/>
          </p:cNvSpPr>
          <p:nvPr/>
        </p:nvSpPr>
        <p:spPr>
          <a:xfrm>
            <a:off x="0" y="0"/>
            <a:ext cx="8172400" cy="45720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Štindlová, S. Škodová, A. Rosen, J. Hana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Learner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Czech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cs-CZ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LCR 2011</a:t>
            </a: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36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Jmění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966</TotalTime>
  <Words>2118</Words>
  <Application>Microsoft Macintosh PowerPoint</Application>
  <PresentationFormat>On-screen Show (4:3)</PresentationFormat>
  <Paragraphs>283</Paragraphs>
  <Slides>29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Urbanistický</vt:lpstr>
      <vt:lpstr>A LEARNER CORPUS OF CZECH:  CURRENT STATE AND FUTURE DIRECTIONS  Barbora Štindlová1 Svatava Škodová1 Jirka Hana2  Alexandr Rosen2 </vt:lpstr>
      <vt:lpstr>OUTLINE OF THE TALK</vt:lpstr>
      <vt:lpstr>OUTLINE OF THE TALK</vt:lpstr>
      <vt:lpstr>CzeSL - LEARNER CORPUS OF CZECH</vt:lpstr>
      <vt:lpstr>CzeSL - LEARNER CORPUS OF CZECH</vt:lpstr>
      <vt:lpstr>METADATA  ON THE LEARNER AND THE TASK </vt:lpstr>
      <vt:lpstr>METADATA RELATED TO THE RESPONDENT</vt:lpstr>
      <vt:lpstr>METADATA RELATED TO THE TASK</vt:lpstr>
      <vt:lpstr>PLANNED USE OF CzeSL</vt:lpstr>
      <vt:lpstr>PLANNED USE OF CzeSL</vt:lpstr>
      <vt:lpstr>OUTLINE OF THE TALK</vt:lpstr>
      <vt:lpstr>TRANSCRIPTION</vt:lpstr>
      <vt:lpstr>PowerPoint Presentation</vt:lpstr>
      <vt:lpstr>PowerPoint Presentation</vt:lpstr>
      <vt:lpstr>PowerPoint Presentation</vt:lpstr>
      <vt:lpstr>PowerPoint Presentation</vt:lpstr>
      <vt:lpstr>PROPOSED ANNOTATION SCHEME – REQUIREMENTS</vt:lpstr>
      <vt:lpstr>PROPOSED ANNOTATION SCHEME - DESIGN</vt:lpstr>
      <vt:lpstr>LEVELS OF ANNOTATION</vt:lpstr>
      <vt:lpstr>PowerPoint Presentation</vt:lpstr>
      <vt:lpstr>PowerPoint Presentation</vt:lpstr>
      <vt:lpstr>OUTLINE OF THE TALK</vt:lpstr>
      <vt:lpstr>ERROR TAXONOMY</vt:lpstr>
      <vt:lpstr>OUR ANNOTATION STRATEGY</vt:lpstr>
      <vt:lpstr>REASONS FOR ANNOTATION OF THIS TYPE </vt:lpstr>
      <vt:lpstr>EVALUATION</vt:lpstr>
      <vt:lpstr>OUTLINE OF THE TALK</vt:lpstr>
      <vt:lpstr>OUTLOOK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LEARNER CORPUS OF CZECH:  CURRENT STATE AND FUTURE DIRECTIONS  Barbora Štindlová1 Svatava Škodová1 Jirka Hana2  Alexandr Rosen2</dc:title>
  <dc:creator>Bára</dc:creator>
  <cp:lastModifiedBy>Alexandr</cp:lastModifiedBy>
  <cp:revision>56</cp:revision>
  <dcterms:created xsi:type="dcterms:W3CDTF">2011-09-07T20:59:41Z</dcterms:created>
  <dcterms:modified xsi:type="dcterms:W3CDTF">2011-09-15T22:10:24Z</dcterms:modified>
</cp:coreProperties>
</file>