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320" r:id="rId4"/>
    <p:sldId id="276" r:id="rId5"/>
    <p:sldId id="258" r:id="rId6"/>
    <p:sldId id="288" r:id="rId7"/>
    <p:sldId id="283" r:id="rId8"/>
    <p:sldId id="275" r:id="rId9"/>
    <p:sldId id="278" r:id="rId10"/>
    <p:sldId id="279" r:id="rId11"/>
    <p:sldId id="281" r:id="rId12"/>
    <p:sldId id="259" r:id="rId13"/>
    <p:sldId id="265" r:id="rId14"/>
    <p:sldId id="274" r:id="rId15"/>
    <p:sldId id="282" r:id="rId16"/>
    <p:sldId id="304" r:id="rId17"/>
    <p:sldId id="308" r:id="rId18"/>
    <p:sldId id="311" r:id="rId19"/>
    <p:sldId id="310" r:id="rId20"/>
    <p:sldId id="264" r:id="rId21"/>
    <p:sldId id="266" r:id="rId22"/>
    <p:sldId id="267" r:id="rId23"/>
    <p:sldId id="260" r:id="rId24"/>
    <p:sldId id="261" r:id="rId25"/>
    <p:sldId id="268" r:id="rId26"/>
    <p:sldId id="271" r:id="rId27"/>
    <p:sldId id="307" r:id="rId28"/>
    <p:sldId id="269" r:id="rId29"/>
    <p:sldId id="270" r:id="rId30"/>
    <p:sldId id="273" r:id="rId31"/>
    <p:sldId id="272" r:id="rId32"/>
    <p:sldId id="284" r:id="rId33"/>
    <p:sldId id="312" r:id="rId34"/>
    <p:sldId id="290" r:id="rId35"/>
    <p:sldId id="294" r:id="rId36"/>
    <p:sldId id="291" r:id="rId37"/>
    <p:sldId id="321" r:id="rId38"/>
    <p:sldId id="322" r:id="rId39"/>
    <p:sldId id="285" r:id="rId40"/>
    <p:sldId id="298" r:id="rId41"/>
    <p:sldId id="316" r:id="rId42"/>
    <p:sldId id="318" r:id="rId43"/>
    <p:sldId id="315" r:id="rId44"/>
    <p:sldId id="317" r:id="rId45"/>
    <p:sldId id="286" r:id="rId46"/>
    <p:sldId id="324" r:id="rId47"/>
    <p:sldId id="326" r:id="rId48"/>
    <p:sldId id="293" r:id="rId49"/>
    <p:sldId id="325" r:id="rId50"/>
    <p:sldId id="299" r:id="rId51"/>
    <p:sldId id="306" r:id="rId52"/>
    <p:sldId id="297" r:id="rId53"/>
    <p:sldId id="323" r:id="rId54"/>
    <p:sldId id="287" r:id="rId55"/>
    <p:sldId id="301" r:id="rId56"/>
    <p:sldId id="303" r:id="rId57"/>
    <p:sldId id="262" r:id="rId58"/>
  </p:sldIdLst>
  <p:sldSz cx="10691813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2" y="-6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Výskyty </a:t>
            </a:r>
            <a:r>
              <a:rPr lang="cs-CZ" dirty="0" err="1" smtClean="0"/>
              <a:t>zájmene</a:t>
            </a:r>
            <a:r>
              <a:rPr lang="cs-CZ" dirty="0" smtClean="0"/>
              <a:t> </a:t>
            </a:r>
            <a:r>
              <a:rPr lang="cs-CZ" i="1" dirty="0" smtClean="0"/>
              <a:t>his</a:t>
            </a:r>
            <a:r>
              <a:rPr lang="cs-CZ" i="1" baseline="0" dirty="0" smtClean="0"/>
              <a:t> </a:t>
            </a:r>
            <a:r>
              <a:rPr lang="cs-CZ" i="0" baseline="0" dirty="0" smtClean="0"/>
              <a:t>v </a:t>
            </a:r>
            <a:r>
              <a:rPr lang="cs-CZ" i="0" baseline="0" dirty="0" err="1" smtClean="0"/>
              <a:t>InterCorpu</a:t>
            </a:r>
            <a:r>
              <a:rPr lang="cs-CZ" i="0" baseline="0" dirty="0" smtClean="0"/>
              <a:t> (anglické složce) v 1 milionu slov</a:t>
            </a:r>
            <a:endParaRPr lang="cs-CZ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Relativní frekvence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List1!$A$2:$A$5</c:f>
              <c:strCache>
                <c:ptCount val="3"/>
                <c:pt idx="0">
                  <c:v>Próza</c:v>
                </c:pt>
                <c:pt idx="1">
                  <c:v>Publicistika</c:v>
                </c:pt>
                <c:pt idx="2">
                  <c:v>Právo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8220</c:v>
                </c:pt>
                <c:pt idx="1">
                  <c:v>1714</c:v>
                </c:pt>
                <c:pt idx="2">
                  <c:v>222</c:v>
                </c:pt>
              </c:numCache>
            </c:numRef>
          </c:val>
        </c:ser>
        <c:axId val="147707008"/>
        <c:axId val="147708544"/>
      </c:barChart>
      <c:catAx>
        <c:axId val="147707008"/>
        <c:scaling>
          <c:orientation val="minMax"/>
        </c:scaling>
        <c:axPos val="b"/>
        <c:tickLblPos val="nextTo"/>
        <c:crossAx val="147708544"/>
        <c:crosses val="autoZero"/>
        <c:auto val="1"/>
        <c:lblAlgn val="ctr"/>
        <c:lblOffset val="100"/>
      </c:catAx>
      <c:valAx>
        <c:axId val="147708544"/>
        <c:scaling>
          <c:orientation val="minMax"/>
        </c:scaling>
        <c:axPos val="l"/>
        <c:majorGridlines/>
        <c:numFmt formatCode="General" sourceLinked="1"/>
        <c:tickLblPos val="nextTo"/>
        <c:crossAx val="147707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239F833-EA19-4694-B624-8F8F097852A6}" type="datetimeFigureOut">
              <a:rPr lang="cs-CZ"/>
              <a:pPr>
                <a:defRPr/>
              </a:pPr>
              <a:t>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B9172FA-A654-443B-8762-282E6D609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>
              <a:ea typeface="+mn-ea"/>
              <a:cs typeface="Arial Unicode MS" charset="0"/>
            </a:endParaRPr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6F201D6-C6FD-4D23-8C97-F442266F0B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3D5B2D-B638-48E8-9C9D-385779624D13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cs-CZ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5E18B2-F9F2-4508-B0DC-D6420337E1F4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8496EE-8E9D-4F25-B379-9C84D6FCDFB5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6AA6F9-7325-4ACC-AEE1-5AED5D1A222D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8DAC83D-27C9-4EC4-84EE-3BD7053F51C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802761-7CF7-4AE6-813F-B0B1CAE806A4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E83114-1919-47AF-9784-15BD10BC5FD0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D74099-BA98-4C5E-88CA-75CE64A95998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D74099-BA98-4C5E-88CA-75CE64A95998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D74099-BA98-4C5E-88CA-75CE64A95998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D74099-BA98-4C5E-88CA-75CE64A95998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97A690-BC73-4C74-A8F5-AE61FD5BEF15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A0AF39-410C-45C1-B93A-C7E6D341B93E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C22FAC-E376-4D12-84F4-4AB91D91CD92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0FC750-2346-4182-BE33-28BE4C5FE02F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https://www.korpus.cz/corpora/run.cgi/view?q=aword%2C[word%3D%22John%22]+within+%3Cdiv+srclang%3D%22cs%22+%2F%3E;fromp=2;corpname=intercorp_en&amp;attrs=word&amp;ctxattrs=word&amp;structs=p&amp;refs=%3Ddoc.id%2C%3Ddiv.original%2C%3Ddiv.srclang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DAE1D0-B683-4671-8C66-66F6F1810483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11F7BE-2562-4373-BAF2-068BD34E2A0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83A323-315E-40E8-8CB2-A4B97B34E24A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5C1ADE-4E0B-4AC3-901B-375D7666A060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Nakreslit na tabuli předem velký soupis a šipečkou, k čemu se vztahují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37E83DA-20CC-40AC-9188-16A0C24800AF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08AE71-4150-4F0B-94DD-CEFF102FDD09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28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hned se podíváme na Frekvenční distribuci</a:t>
            </a:r>
          </a:p>
          <a:p>
            <a:r>
              <a:rPr lang="cs-CZ" smtClean="0">
                <a:latin typeface="Times New Roman" pitchFamily="18" charset="0"/>
              </a:rPr>
              <a:t>překvapeni, že „pře“ správně lemmatizoaná?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E10350-4A9F-4723-8E56-984077A70FD6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29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97A690-BC73-4C74-A8F5-AE61FD5BEF15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1E4499-FF3D-4E46-939C-4B8B35549F22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no, jo, ano, NO; tuhlec.* x tuhlen.* x tuhlenc.* to; těchhlenctěch, tydlencty – regionální frekv. distribuce!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80BCF0-B79E-4C7F-92FB-78537369ACB4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31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E13F5C-A2F0-4865-94B9-FF964270DA87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F0CF2C-5320-44A4-B0D4-857CA9A18E9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1BEBBB-4E26-4FDC-ABFA-A1BED0C467A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F0CF2C-5320-44A4-B0D4-857CA9A18E9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745698-DF76-440E-A7D6-F2377C87CA6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745698-DF76-440E-A7D6-F2377C87CA6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37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09B05D-8F0B-4BCB-834E-52C6EC3945D1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38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1F86FD-E8E2-4F17-A54D-1D0CD3FD3225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39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F835B3-E796-472A-B93C-1A50078E5BB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D08B9-A807-4E6E-AC75-4B21851F9B4D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40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dirty="0" smtClean="0">
                <a:latin typeface="Times New Roman" pitchFamily="18" charset="0"/>
              </a:rPr>
              <a:t>Poté zvýšit počet: </a:t>
            </a:r>
            <a:r>
              <a:rPr lang="cs-CZ" sz="1200" dirty="0" smtClean="0"/>
              <a:t>[lemma="vlk"][]{1,7}[lemma="koza"][]{1,5}[lemma="celý"]</a:t>
            </a:r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D08B9-A807-4E6E-AC75-4B21851F9B4D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41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dirty="0" smtClean="0">
                <a:latin typeface="Times New Roman" pitchFamily="18" charset="0"/>
              </a:rPr>
              <a:t>Poté </a:t>
            </a:r>
            <a:r>
              <a:rPr lang="cs-CZ" smtClean="0">
                <a:latin typeface="Times New Roman" pitchFamily="18" charset="0"/>
              </a:rPr>
              <a:t>zvýšit počet: </a:t>
            </a:r>
            <a:r>
              <a:rPr lang="cs-CZ" sz="1200" smtClean="0"/>
              <a:t>[lemma="vlk"][]{1,7}[lemma="koza"][]{1,5}[lemma="celý"]</a:t>
            </a: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D08B9-A807-4E6E-AC75-4B21851F9B4D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dirty="0" smtClean="0">
                <a:latin typeface="Times New Roman" pitchFamily="18" charset="0"/>
              </a:rPr>
              <a:t>Poté </a:t>
            </a:r>
            <a:r>
              <a:rPr lang="cs-CZ" smtClean="0">
                <a:latin typeface="Times New Roman" pitchFamily="18" charset="0"/>
              </a:rPr>
              <a:t>zvýšit počet: </a:t>
            </a:r>
            <a:r>
              <a:rPr lang="cs-CZ" sz="1200" smtClean="0"/>
              <a:t>[lemma="vlk"][]{1,7}[lemma="koza"][]{1,5}[lemma="celý"]</a:t>
            </a: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7D08B9-A807-4E6E-AC75-4B21851F9B4D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dirty="0" smtClean="0">
                <a:latin typeface="Times New Roman" pitchFamily="18" charset="0"/>
              </a:rPr>
              <a:t>Poté </a:t>
            </a:r>
            <a:r>
              <a:rPr lang="cs-CZ" smtClean="0">
                <a:latin typeface="Times New Roman" pitchFamily="18" charset="0"/>
              </a:rPr>
              <a:t>zvýšit počet: </a:t>
            </a:r>
            <a:r>
              <a:rPr lang="cs-CZ" sz="1200" smtClean="0"/>
              <a:t>[lemma="vlk"][]{1,7}[lemma="koza"][]{1,5}[lemma="celý"]</a:t>
            </a: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639424-4070-49B2-A3FE-3F2F2F2253D0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495219-CCB1-43D9-A883-CF7EEC12A493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9DEB9-8562-4EF7-8095-D25CB934B8D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46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E92C2C-E576-4148-B36D-9E594FBD3FB2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47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9DEB9-8562-4EF7-8095-D25CB934B8D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48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9DEB9-8562-4EF7-8095-D25CB934B8D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49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77E732-997B-4086-878F-BC1D872BA2B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8BD683-3783-412E-8467-972C8693BED9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50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 txBox="1">
            <a:spLocks noGrp="1"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0541CC-1968-4915-B71D-C88CB92A776C}" type="slidenum">
              <a:rPr lang="cs-CZ" sz="14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3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cs-CZ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20B19B-648E-429C-80AE-48452CD5C668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52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639424-4070-49B2-A3FE-3F2F2F2253D0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53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76D654-B0AB-44D5-B1DD-281EF7A8F52E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54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297B47-8549-46FE-ACA4-E435431AEC4B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55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EBB26A-E6FA-472C-AC9B-9B0FAB5B3473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56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939D89-ACCB-4303-BAF3-2B175EBDB021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57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E3FF90-5383-40B2-91ED-41ABE769C0B9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Proti: že to je drahý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986783-7DE0-48FB-965C-E77BEBCCD65A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812800"/>
            <a:ext cx="566420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04A492-5F53-4923-9B7C-ED8C260F512E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09541F-C196-4EF5-BA93-16637F9B6FC7}" type="slidenum">
              <a:rPr lang="cs-CZ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cs-CZ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r>
              <a:rPr lang="cs-CZ" smtClean="0">
                <a:latin typeface="Times New Roman" pitchFamily="18" charset="0"/>
              </a:rPr>
              <a:t>matrix, krucifix, fénix, mix, komiks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D33E-B7A5-4221-A8C6-F335859307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15A7-A86F-4B65-9CC2-BAB5ED826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86663" y="576263"/>
            <a:ext cx="2241550" cy="5892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8838" y="576263"/>
            <a:ext cx="6575425" cy="5892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F4F1-2AF4-44BA-B2A9-7098A0BA9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DC7B-B3E4-4363-AD19-10A19740D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591EB-6DB4-40D4-AC9A-3A9FD48812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838" y="1960563"/>
            <a:ext cx="4408487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19725" y="1960563"/>
            <a:ext cx="4408488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704E-CC85-4D43-8843-FF0980F96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7B09-AC10-4324-9762-673CD695E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6E80-4643-4B0A-A8A5-D7415AE291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6E83-57CC-4BB3-A3E9-5BF096F602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E9AB-CD5A-42AA-BD25-DA102F0083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A093-1886-4AB6-97AC-09B6EF62DD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576263"/>
            <a:ext cx="896937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8838" y="1960563"/>
            <a:ext cx="8969375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591300"/>
            <a:ext cx="231775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591300"/>
            <a:ext cx="231775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770313" y="6591300"/>
            <a:ext cx="315595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08875" y="6591300"/>
            <a:ext cx="231775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B797FCB-AA3A-4B0E-9FFB-CC9389A9A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richterova@ff.cuni.cz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mailto:michal.kren@ff.c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dirty="0">
              <a:ea typeface="+mn-ea"/>
              <a:cs typeface="Arial Unicode MS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2700338"/>
            <a:ext cx="3230562" cy="220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677863"/>
            <a:ext cx="8974137" cy="1052512"/>
          </a:xfrm>
        </p:spPr>
        <p:txBody>
          <a:bodyPr tIns="94320"/>
          <a:lstStyle/>
          <a:p>
            <a:pPr eaLnBrk="1"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Myriad Pro"/>
              </a:rPr>
              <a:t>Co nám v současnosti umožňují zdrojová data?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3378" y="1979637"/>
            <a:ext cx="9793088" cy="4464496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3"/>
                </a:solidFill>
              </a:rPr>
              <a:t>Jaký jazyk </a:t>
            </a:r>
            <a:r>
              <a:rPr lang="cs-CZ" dirty="0" err="1" smtClean="0">
                <a:solidFill>
                  <a:schemeClr val="accent3"/>
                </a:solidFill>
              </a:rPr>
              <a:t>InterCorp</a:t>
            </a:r>
            <a:r>
              <a:rPr lang="cs-CZ" dirty="0" smtClean="0">
                <a:solidFill>
                  <a:schemeClr val="accent3"/>
                </a:solidFill>
              </a:rPr>
              <a:t> umožňuje zkoumat? 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psaný, z 20.-21. století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publicistický – bez znalosti výchozího textu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jazyk beletrie 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jazyk odborný – právnické texty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překladový / jazyk originálů</a:t>
            </a:r>
          </a:p>
          <a:p>
            <a:pPr lvl="1" eaLnBrk="1"/>
            <a:endParaRPr lang="cs-CZ" dirty="0" smtClean="0"/>
          </a:p>
          <a:p>
            <a:pPr eaLnBrk="1"/>
            <a:r>
              <a:rPr lang="cs-CZ" dirty="0" smtClean="0"/>
              <a:t>               </a:t>
            </a:r>
            <a:r>
              <a:rPr lang="cs-CZ" dirty="0" smtClean="0">
                <a:solidFill>
                  <a:schemeClr val="accent3"/>
                </a:solidFill>
              </a:rPr>
              <a:t>Jevy podle zpracování konkrétního korpusu</a:t>
            </a:r>
            <a:r>
              <a:rPr lang="cs-CZ" dirty="0" smtClean="0"/>
              <a:t>	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665386" y="5580037"/>
            <a:ext cx="1296144" cy="504056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35844" name="TextovéPole 5"/>
          <p:cNvSpPr txBox="1">
            <a:spLocks noChangeArrowheads="1"/>
          </p:cNvSpPr>
          <p:nvPr/>
        </p:nvSpPr>
        <p:spPr bwMode="auto">
          <a:xfrm>
            <a:off x="2058988" y="1708150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TYPY DOTAZŮ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</a:rPr>
              <a:t>Začínáme vyhledávat</a:t>
            </a: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Zástupný symbol pro obsah 10" descr="JakZacitHleda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89522" y="1763696"/>
            <a:ext cx="6840760" cy="485451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395461"/>
            <a:ext cx="8969375" cy="1425402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</a:rPr>
              <a:t>Začínáme vyhledávat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Zástupný symbol pro obsah 4" descr="JakZacitHledat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7613" y="1960563"/>
            <a:ext cx="8251825" cy="4508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323453"/>
            <a:ext cx="8969375" cy="1497410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Myriad Pro"/>
              </a:rPr>
              <a:t>Typy dotazů se liší podle korpusu</a:t>
            </a: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41986" name="Zástupný symbol pro obsah 4" descr="TypyDotaz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3498" y="1609094"/>
            <a:ext cx="7056784" cy="5010316"/>
          </a:xfrm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Myriad Pro"/>
              </a:rPr>
              <a:t>Ne každý je lemmatizovaný…</a:t>
            </a:r>
            <a:endParaRPr lang="cs-CZ" smtClean="0">
              <a:solidFill>
                <a:srgbClr val="FF0000"/>
              </a:solidFill>
            </a:endParaRPr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Zástupný symbol pro obsah 6" descr="TypyDotazuARA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17514" y="1882946"/>
            <a:ext cx="7080424" cy="468295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539477"/>
            <a:ext cx="8969375" cy="1008112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  <a:latin typeface="Myriad Pro"/>
              </a:rPr>
              <a:t>Přidávání paralelních korpusů</a:t>
            </a:r>
          </a:p>
        </p:txBody>
      </p:sp>
      <p:pic>
        <p:nvPicPr>
          <p:cNvPr id="6" name="Zástupný symbol pro obsah 5" descr="ParalelniPrida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9601" y="1564926"/>
            <a:ext cx="5352999" cy="5095231"/>
          </a:xfrm>
        </p:spPr>
      </p:pic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  <a:latin typeface="Myriad Pro"/>
              </a:rPr>
              <a:t>Přidávání dalších paralelních korpusů</a:t>
            </a: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Zástupný symbol pro obsah 6" descr="ParalelniPridatDalsi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93579" y="1762102"/>
            <a:ext cx="5977640" cy="49700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  <a:latin typeface="Myriad Pro"/>
              </a:rPr>
              <a:t>Paralelní korpus – zadání dotazu</a:t>
            </a: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Zástupný symbol pro obsah 5" descr="ParalelniPodretezec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39362" y="1960563"/>
            <a:ext cx="5408326" cy="4508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  <a:latin typeface="Myriad Pro"/>
              </a:rPr>
              <a:t>Paralelní – výsledky </a:t>
            </a:r>
            <a:br>
              <a:rPr lang="cs-CZ" dirty="0" smtClean="0">
                <a:solidFill>
                  <a:schemeClr val="accent1"/>
                </a:solidFill>
                <a:latin typeface="Myriad Pro"/>
              </a:rPr>
            </a:br>
            <a:r>
              <a:rPr lang="cs-CZ" sz="3600" dirty="0" smtClean="0">
                <a:solidFill>
                  <a:schemeClr val="accent1"/>
                </a:solidFill>
                <a:latin typeface="Myriad Pro"/>
              </a:rPr>
              <a:t>typ dotazu: podřetězec </a:t>
            </a:r>
            <a:endParaRPr lang="cs-CZ" dirty="0" smtClean="0">
              <a:solidFill>
                <a:schemeClr val="accent1"/>
              </a:solidFill>
            </a:endParaRP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Zástupný symbol pro obsah 5" descr="ParalelniVysledek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46824" y="1960563"/>
            <a:ext cx="7393403" cy="4508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23913" y="1511300"/>
            <a:ext cx="8974137" cy="496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0120" rIns="0" bIns="0" anchor="ctr"/>
          <a:lstStyle/>
          <a:p>
            <a:pPr algn="ctr" hangingPunct="0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6600" dirty="0">
                <a:solidFill>
                  <a:srgbClr val="000000"/>
                </a:solidFill>
                <a:latin typeface="Myriad Pro"/>
              </a:rPr>
              <a:t>Workshop o paralelním korpusu </a:t>
            </a:r>
            <a:r>
              <a:rPr lang="cs-CZ" sz="6600" dirty="0" err="1">
                <a:solidFill>
                  <a:srgbClr val="000000"/>
                </a:solidFill>
                <a:latin typeface="Myriad Pro"/>
              </a:rPr>
              <a:t>InterCorp</a:t>
            </a:r>
            <a:endParaRPr lang="cs-CZ" sz="6600" dirty="0">
              <a:solidFill>
                <a:srgbClr val="000000"/>
              </a:solidFill>
              <a:latin typeface="Myriad Pro"/>
            </a:endParaRPr>
          </a:p>
          <a:p>
            <a:pPr algn="ctr" hangingPunct="0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>
                <a:solidFill>
                  <a:srgbClr val="000000"/>
                </a:solidFill>
                <a:latin typeface="Myriad Pro"/>
              </a:rPr>
              <a:t>Praha, 6.9.2013</a:t>
            </a:r>
          </a:p>
          <a:p>
            <a:pPr algn="ctr" hangingPunct="0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000" dirty="0">
              <a:solidFill>
                <a:srgbClr val="000000"/>
              </a:solidFill>
              <a:latin typeface="Myriad Pro"/>
            </a:endParaRPr>
          </a:p>
          <a:p>
            <a:pPr algn="ctr" hangingPunct="0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dirty="0">
                <a:solidFill>
                  <a:srgbClr val="000000"/>
                </a:solidFill>
                <a:latin typeface="Myriad Pro"/>
              </a:rPr>
              <a:t>Olga Richterová, </a:t>
            </a:r>
            <a:r>
              <a:rPr lang="cs-CZ" sz="4000" dirty="0">
                <a:solidFill>
                  <a:srgbClr val="7F7F7F"/>
                </a:solidFill>
                <a:latin typeface="Myriad Pro"/>
              </a:rPr>
              <a:t>Michal Křen</a:t>
            </a:r>
            <a:r>
              <a:rPr lang="cs-CZ" sz="4000" dirty="0">
                <a:solidFill>
                  <a:srgbClr val="000000"/>
                </a:solidFill>
                <a:latin typeface="Myriad Pro"/>
              </a:rPr>
              <a:t>, ÚČNK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00863"/>
            <a:ext cx="10691813" cy="65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9413" cy="230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accent1"/>
                </a:solidFill>
                <a:latin typeface="Myriad Pro"/>
              </a:rPr>
              <a:t>Závislost typu dotazu na korpusu</a:t>
            </a:r>
            <a:endParaRPr lang="cs-CZ" dirty="0" smtClean="0">
              <a:solidFill>
                <a:schemeClr val="accent1"/>
              </a:solidFill>
            </a:endParaRPr>
          </a:p>
        </p:txBody>
      </p:sp>
      <p:sp>
        <p:nvSpPr>
          <p:cNvPr id="46082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cs-CZ" dirty="0" smtClean="0"/>
              <a:t>V </a:t>
            </a:r>
            <a:r>
              <a:rPr lang="cs-CZ" dirty="0" err="1" smtClean="0">
                <a:solidFill>
                  <a:schemeClr val="accent2"/>
                </a:solidFill>
              </a:rPr>
              <a:t>lemmatizovaných</a:t>
            </a:r>
            <a:r>
              <a:rPr lang="cs-CZ" dirty="0" smtClean="0"/>
              <a:t> korpusech je možné hledat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konkrétní, použitý slovní tvar (</a:t>
            </a:r>
            <a:r>
              <a:rPr lang="cs-CZ" b="1" dirty="0" err="1" smtClean="0"/>
              <a:t>word</a:t>
            </a:r>
            <a:r>
              <a:rPr lang="cs-CZ" dirty="0" smtClean="0"/>
              <a:t>) – např. </a:t>
            </a:r>
            <a:r>
              <a:rPr lang="cs-CZ" i="1" dirty="0" smtClean="0"/>
              <a:t>kočce, běž, </a:t>
            </a:r>
            <a:r>
              <a:rPr lang="cs-CZ" i="1" dirty="0" err="1" smtClean="0"/>
              <a:t>gelaufen</a:t>
            </a:r>
            <a:r>
              <a:rPr lang="cs-CZ" i="1" dirty="0" smtClean="0"/>
              <a:t>, </a:t>
            </a:r>
            <a:r>
              <a:rPr lang="cs-CZ" i="1" dirty="0" err="1" smtClean="0"/>
              <a:t>headings</a:t>
            </a:r>
            <a:endParaRPr lang="cs-CZ" i="1" dirty="0" smtClean="0"/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základní slovníkový tvar (</a:t>
            </a:r>
            <a:r>
              <a:rPr lang="cs-CZ" b="1" dirty="0" smtClean="0"/>
              <a:t>lemma</a:t>
            </a:r>
            <a:r>
              <a:rPr lang="cs-CZ" dirty="0" smtClean="0"/>
              <a:t>) – např. </a:t>
            </a:r>
            <a:r>
              <a:rPr lang="cs-CZ" i="1" dirty="0" smtClean="0"/>
              <a:t>kočka, běžet, </a:t>
            </a:r>
            <a:r>
              <a:rPr lang="cs-CZ" i="1" dirty="0" err="1" smtClean="0"/>
              <a:t>laufen</a:t>
            </a:r>
            <a:r>
              <a:rPr lang="cs-CZ" i="1" dirty="0" smtClean="0"/>
              <a:t>, </a:t>
            </a:r>
            <a:r>
              <a:rPr lang="cs-CZ" i="1" dirty="0" err="1" smtClean="0"/>
              <a:t>heading</a:t>
            </a:r>
            <a:endParaRPr lang="cs-CZ" i="1" dirty="0" smtClean="0"/>
          </a:p>
          <a:p>
            <a:pPr eaLnBrk="1"/>
            <a:r>
              <a:rPr lang="cs-CZ" dirty="0" smtClean="0"/>
              <a:t>V </a:t>
            </a:r>
            <a:r>
              <a:rPr lang="cs-CZ" dirty="0" smtClean="0">
                <a:solidFill>
                  <a:schemeClr val="accent2"/>
                </a:solidFill>
              </a:rPr>
              <a:t>označkovaných</a:t>
            </a:r>
            <a:r>
              <a:rPr lang="cs-CZ" dirty="0" smtClean="0"/>
              <a:t> (</a:t>
            </a:r>
            <a:r>
              <a:rPr lang="cs-CZ" dirty="0" err="1" smtClean="0"/>
              <a:t>otagovaných</a:t>
            </a:r>
            <a:r>
              <a:rPr lang="cs-CZ" dirty="0" smtClean="0"/>
              <a:t>) korpusech lze najít i morfologickou značku (</a:t>
            </a:r>
            <a:r>
              <a:rPr lang="cs-CZ" b="1" dirty="0" err="1" smtClean="0"/>
              <a:t>tag</a:t>
            </a:r>
            <a:r>
              <a:rPr lang="cs-CZ" dirty="0" smtClean="0"/>
              <a:t>)</a:t>
            </a:r>
          </a:p>
          <a:p>
            <a:pPr eaLnBrk="1"/>
            <a:r>
              <a:rPr lang="cs-CZ" dirty="0" smtClean="0"/>
              <a:t>V </a:t>
            </a:r>
            <a:r>
              <a:rPr lang="cs-CZ" dirty="0" smtClean="0">
                <a:solidFill>
                  <a:schemeClr val="accent2"/>
                </a:solidFill>
              </a:rPr>
              <a:t>anotovaných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korpusech lze zadat i další podmínky</a:t>
            </a:r>
          </a:p>
          <a:p>
            <a:pPr eaLnBrk="1"/>
            <a:endParaRPr lang="cs-CZ" dirty="0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/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Myriad Pro"/>
              </a:rPr>
              <a:t>Typy dotazů</a:t>
            </a:r>
          </a:p>
        </p:txBody>
      </p:sp>
      <p:sp>
        <p:nvSpPr>
          <p:cNvPr id="48130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cs-CZ" b="1" smtClean="0"/>
          </a:p>
          <a:p>
            <a:pPr eaLnBrk="1">
              <a:buFont typeface="Arial" charset="0"/>
              <a:buChar char="•"/>
            </a:pPr>
            <a:endParaRPr lang="cs-CZ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87363" y="2065338"/>
          <a:ext cx="9931400" cy="4065272"/>
        </p:xfrm>
        <a:graphic>
          <a:graphicData uri="http://schemas.openxmlformats.org/drawingml/2006/table">
            <a:tbl>
              <a:tblPr/>
              <a:tblGrid>
                <a:gridCol w="2482850"/>
                <a:gridCol w="2482850"/>
                <a:gridCol w="1679575"/>
                <a:gridCol w="3286125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typ dotazu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 / bez RE (regulárních výrazů)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počet slov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další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základní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více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zadáme-li tvar lemmatu, vyhledá celé paradigma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lze specifikovat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sl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druh (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stát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jako sloveso)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fráze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více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konkrétní slovní tvary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slovní tvar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lze specifikovat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sl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druh (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při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jako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podst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jm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– od 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pře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395461"/>
            <a:ext cx="8969375" cy="1414289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Myriad Pro"/>
              </a:rPr>
              <a:t>Typy dotazů – dokončení</a:t>
            </a:r>
          </a:p>
        </p:txBody>
      </p:sp>
      <p:sp>
        <p:nvSpPr>
          <p:cNvPr id="5017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  <a:p>
            <a:pPr lvl="1" eaLnBrk="1">
              <a:buFont typeface="Arial" charset="0"/>
              <a:buChar char="•"/>
            </a:pPr>
            <a:endParaRPr lang="cs-CZ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01675" y="1708150"/>
          <a:ext cx="9288463" cy="4745355"/>
        </p:xfrm>
        <a:graphic>
          <a:graphicData uri="http://schemas.openxmlformats.org/drawingml/2006/table">
            <a:tbl>
              <a:tblPr/>
              <a:tblGrid>
                <a:gridCol w="1857375"/>
                <a:gridCol w="2286000"/>
                <a:gridCol w="1858963"/>
                <a:gridCol w="3286125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typ dotazu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 / bez RE (regulárních výrazů)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počet slov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další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podřetězec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řetězec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vyhledá např.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mrsk –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všechny odvozeniny slov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mrskat, mrsknout, smrsknout, </a:t>
                      </a:r>
                      <a:r>
                        <a:rPr kumimoji="0" lang="cs-CZ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Zámrsk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 překlepy typu </a:t>
                      </a:r>
                      <a:r>
                        <a:rPr kumimoji="0" lang="cs-CZ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mrskev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 – umožňuje nejpřesnější dotazování a kombinaci různých kritérií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více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umožní zadat podmínky a dotázat se na libovolný počet pozic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8938" y="398463"/>
            <a:ext cx="9539287" cy="580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3600" dirty="0">
                <a:solidFill>
                  <a:srgbClr val="000000"/>
                </a:solidFill>
                <a:latin typeface="Myriad Pro"/>
              </a:rPr>
              <a:t>				</a:t>
            </a:r>
            <a:r>
              <a:rPr lang="cs-CZ" sz="3600" dirty="0" smtClean="0">
                <a:solidFill>
                  <a:schemeClr val="accent2"/>
                </a:solidFill>
                <a:latin typeface="Myriad Pro"/>
              </a:rPr>
              <a:t>     </a:t>
            </a:r>
            <a:r>
              <a:rPr lang="cs-CZ" sz="4400" dirty="0" smtClean="0">
                <a:solidFill>
                  <a:schemeClr val="tx1"/>
                </a:solidFill>
                <a:latin typeface="Myriad Pro"/>
              </a:rPr>
              <a:t>Co </a:t>
            </a:r>
            <a:r>
              <a:rPr lang="cs-CZ" sz="4400" dirty="0">
                <a:solidFill>
                  <a:schemeClr val="tx1"/>
                </a:solidFill>
                <a:latin typeface="Myriad Pro"/>
              </a:rPr>
              <a:t>jsou to </a:t>
            </a:r>
            <a:r>
              <a:rPr lang="cs-CZ" sz="4400" dirty="0">
                <a:solidFill>
                  <a:schemeClr val="accent2"/>
                </a:solidFill>
                <a:latin typeface="Myriad Pro"/>
              </a:rPr>
              <a:t>regulární výrazy</a:t>
            </a:r>
          </a:p>
          <a:p>
            <a:pPr hangingPunct="0">
              <a:lnSpc>
                <a:spcPct val="93000"/>
              </a:lnSpc>
              <a:buSzPct val="100000"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cs-CZ" sz="3200" dirty="0">
              <a:solidFill>
                <a:srgbClr val="FFFFFF"/>
              </a:solidFill>
              <a:latin typeface="Myriad Pro"/>
            </a:endParaRPr>
          </a:p>
          <a:p>
            <a:pPr hangingPunct="0">
              <a:lnSpc>
                <a:spcPct val="93000"/>
              </a:lnSpc>
              <a:buSzPct val="100000"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cs-CZ" sz="3200" dirty="0">
              <a:solidFill>
                <a:srgbClr val="FFFFFF"/>
              </a:solidFill>
              <a:latin typeface="Myriad Pro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23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dirty="0">
                <a:solidFill>
                  <a:schemeClr val="accent2"/>
                </a:solidFill>
                <a:latin typeface="Myriad Pro"/>
              </a:rPr>
              <a:t>Regulární výrazy: zástupné symboly a možnosti opakování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7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mtClean="0"/>
              <a:t>Mohou se užívat ve všech typech dotazů kromě základního</a:t>
            </a:r>
          </a:p>
          <a:p>
            <a:pPr lvl="1" eaLnBrk="1">
              <a:buFont typeface="Arial" charset="0"/>
              <a:buChar char="•"/>
            </a:pPr>
            <a:r>
              <a:rPr lang="cs-CZ" b="1" smtClean="0"/>
              <a:t>tečka</a:t>
            </a:r>
            <a:r>
              <a:rPr lang="cs-CZ" smtClean="0"/>
              <a:t> (.) – představuje jeden libovolný znak,</a:t>
            </a:r>
          </a:p>
          <a:p>
            <a:pPr lvl="1" eaLnBrk="1">
              <a:buFont typeface="Arial" charset="0"/>
              <a:buChar char="•"/>
            </a:pPr>
            <a:r>
              <a:rPr lang="cs-CZ" b="1" smtClean="0"/>
              <a:t>interval</a:t>
            </a:r>
            <a:r>
              <a:rPr lang="cs-CZ" smtClean="0"/>
              <a:t> ({n, k}) – </a:t>
            </a:r>
            <a:r>
              <a:rPr lang="cs-CZ" i="1" smtClean="0"/>
              <a:t>n</a:t>
            </a:r>
            <a:r>
              <a:rPr lang="cs-CZ" smtClean="0"/>
              <a:t> až </a:t>
            </a:r>
            <a:r>
              <a:rPr lang="cs-CZ" i="1" smtClean="0"/>
              <a:t>k</a:t>
            </a:r>
            <a:r>
              <a:rPr lang="cs-CZ" smtClean="0"/>
              <a:t> opakování předchozího znaku nebo většího celku,</a:t>
            </a:r>
          </a:p>
          <a:p>
            <a:pPr lvl="1" eaLnBrk="1">
              <a:buFont typeface="Arial" charset="0"/>
              <a:buChar char="•"/>
            </a:pPr>
            <a:r>
              <a:rPr lang="cs-CZ" b="1" smtClean="0"/>
              <a:t>hvězdička</a:t>
            </a:r>
            <a:r>
              <a:rPr lang="cs-CZ" smtClean="0"/>
              <a:t> (*) – libovolný počet (0 a více) opakování předchozího znaku nebo celku, tj. {0,}</a:t>
            </a:r>
          </a:p>
          <a:p>
            <a:pPr lvl="1" eaLnBrk="1">
              <a:buFont typeface="Arial" charset="0"/>
              <a:buChar char="•"/>
            </a:pPr>
            <a:r>
              <a:rPr lang="cs-CZ" b="1" smtClean="0"/>
              <a:t>plus</a:t>
            </a:r>
            <a:r>
              <a:rPr lang="cs-CZ" smtClean="0"/>
              <a:t> (+) –  1 nebo více opakování předchozího znaku nebo celku, tj. {1,}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dirty="0">
                <a:solidFill>
                  <a:schemeClr val="accent2"/>
                </a:solidFill>
                <a:latin typeface="Myriad Pro"/>
              </a:rPr>
              <a:t>Regulární výrazy: </a:t>
            </a: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možnosti opakování a logické operátory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5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lvl="1" eaLnBrk="1">
              <a:buFont typeface="Arial" charset="0"/>
              <a:buChar char="•"/>
            </a:pPr>
            <a:r>
              <a:rPr lang="cs-CZ" b="1" dirty="0" smtClean="0"/>
              <a:t>otazník</a:t>
            </a:r>
            <a:r>
              <a:rPr lang="cs-CZ" dirty="0" smtClean="0"/>
              <a:t> (?) – žádný nebo jeden výskyt předchozího znaku nebo celku, tj. {0,1}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seznam</a:t>
            </a:r>
            <a:r>
              <a:rPr lang="cs-CZ" dirty="0" smtClean="0"/>
              <a:t> ([]) – alternativa, výběr jednoho libovolného znaku z těch, které jsou uvedeny uvnitř závorek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svislá čára</a:t>
            </a:r>
            <a:r>
              <a:rPr lang="cs-CZ" dirty="0" smtClean="0"/>
              <a:t> (|) – také alternativa, ne ovšem mezi jednotlivými znaky, ale celými řetězci tvořícími jednotku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kulaté závorky</a:t>
            </a:r>
            <a:r>
              <a:rPr lang="cs-CZ" dirty="0" smtClean="0"/>
              <a:t> – libovolnou část výrazu je možné seskupit do kulatých závorek, vytvořit tak jistý celek a ovlivnit tím prioritu jeho vyhodnocování </a:t>
            </a:r>
          </a:p>
          <a:p>
            <a:pPr eaLnBrk="1"/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dirty="0">
                <a:solidFill>
                  <a:schemeClr val="accent2"/>
                </a:solidFill>
                <a:latin typeface="Myriad Pro"/>
              </a:rPr>
              <a:t>Regulární </a:t>
            </a: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výrazy a dotazovací jazyk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3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/>
            <a:endParaRPr lang="cs-CZ" dirty="0" smtClean="0"/>
          </a:p>
          <a:p>
            <a:pPr algn="ctr" eaLnBrk="1"/>
            <a:r>
              <a:rPr lang="cs-CZ" dirty="0" smtClean="0"/>
              <a:t>Více informací k regulárním výrazům:</a:t>
            </a:r>
          </a:p>
          <a:p>
            <a:pPr algn="ctr" eaLnBrk="1"/>
            <a:r>
              <a:rPr lang="cs-CZ" dirty="0" smtClean="0">
                <a:solidFill>
                  <a:schemeClr val="accent2"/>
                </a:solidFill>
              </a:rPr>
              <a:t>https://www.korpus.cz/bonito/regular.php</a:t>
            </a:r>
          </a:p>
          <a:p>
            <a:pPr eaLnBrk="1"/>
            <a:endParaRPr lang="cs-CZ" sz="1600" dirty="0" smtClean="0">
              <a:solidFill>
                <a:schemeClr val="tx1"/>
              </a:solidFill>
            </a:endParaRPr>
          </a:p>
          <a:p>
            <a:pPr algn="ctr" eaLnBrk="1"/>
            <a:r>
              <a:rPr lang="cs-CZ" dirty="0" smtClean="0">
                <a:solidFill>
                  <a:schemeClr val="tx1"/>
                </a:solidFill>
              </a:rPr>
              <a:t>Více informací k dotazovacímu jazyku (anglicky)</a:t>
            </a:r>
          </a:p>
          <a:p>
            <a:pPr algn="ctr" eaLnBrk="1"/>
            <a:r>
              <a:rPr lang="cs-CZ" sz="2800" dirty="0" smtClean="0">
                <a:solidFill>
                  <a:schemeClr val="accent2"/>
                </a:solidFill>
              </a:rPr>
              <a:t>http://trac.sketchengine.co.uk/wiki/SkE/CorpusQuerying</a:t>
            </a:r>
          </a:p>
          <a:p>
            <a:pPr eaLnBrk="1"/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1"/>
                </a:solidFill>
                <a:latin typeface="Myriad Pro"/>
              </a:rPr>
              <a:t>Vnitřní struktura korpusu</a:t>
            </a: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095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9574" name="Zástupný symbol pro obsah 6"/>
          <p:cNvSpPr>
            <a:spLocks noGrp="1"/>
          </p:cNvSpPr>
          <p:nvPr>
            <p:ph idx="4294967295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Zjednodušené uspořádání dat v </a:t>
            </a:r>
            <a:r>
              <a:rPr lang="cs-CZ" dirty="0" err="1" smtClean="0"/>
              <a:t>lemmatizovaném</a:t>
            </a:r>
            <a:r>
              <a:rPr lang="cs-CZ" dirty="0" smtClean="0"/>
              <a:t> a </a:t>
            </a:r>
            <a:r>
              <a:rPr lang="cs-CZ" dirty="0" err="1" smtClean="0"/>
              <a:t>tagovaném</a:t>
            </a:r>
            <a:r>
              <a:rPr lang="cs-CZ" dirty="0" smtClean="0"/>
              <a:t> korpusu:</a:t>
            </a:r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25425" y="3203771"/>
          <a:ext cx="8064897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492055">
                <a:tc>
                  <a:txBody>
                    <a:bodyPr/>
                    <a:lstStyle/>
                    <a:p>
                      <a:r>
                        <a:rPr lang="cs-CZ" dirty="0" smtClean="0"/>
                        <a:t>slovní</a:t>
                      </a:r>
                      <a:r>
                        <a:rPr lang="cs-CZ" baseline="0" dirty="0" smtClean="0"/>
                        <a:t> tvar (</a:t>
                      </a:r>
                      <a:r>
                        <a:rPr lang="cs-CZ" baseline="0" dirty="0" err="1" smtClean="0"/>
                        <a:t>word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lemma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tag</a:t>
                      </a:r>
                      <a:r>
                        <a:rPr lang="cs-CZ" dirty="0" smtClean="0"/>
                        <a:t> (zkrácený)</a:t>
                      </a:r>
                      <a:endParaRPr lang="cs-CZ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cs-CZ" dirty="0" smtClean="0"/>
                        <a:t>Když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když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J.*</a:t>
                      </a:r>
                      <a:endParaRPr lang="cs-CZ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cs-CZ" dirty="0" smtClean="0"/>
                        <a:t>školení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školení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N..S4.*</a:t>
                      </a:r>
                      <a:endParaRPr lang="cs-CZ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cs-CZ" dirty="0" smtClean="0"/>
                        <a:t>skončilo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skončit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V.*</a:t>
                      </a:r>
                      <a:endParaRPr lang="cs-CZ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cs-CZ" dirty="0" smtClean="0"/>
                        <a:t>,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,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Z.*</a:t>
                      </a:r>
                      <a:endParaRPr lang="cs-CZ" dirty="0"/>
                    </a:p>
                  </a:txBody>
                  <a:tcPr/>
                </a:tc>
              </a:tr>
              <a:tr h="492055">
                <a:tc gridSpan="3">
                  <a:txBody>
                    <a:bodyPr/>
                    <a:lstStyle/>
                    <a:p>
                      <a:r>
                        <a:rPr lang="cs-CZ" dirty="0" smtClean="0"/>
                        <a:t>… &lt;s/&gt;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6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cs-CZ" sz="4400" dirty="0">
                <a:solidFill>
                  <a:schemeClr val="accent1"/>
                </a:solidFill>
                <a:latin typeface="Myriad Pro" charset="0"/>
                <a:ea typeface="+mj-ea"/>
                <a:cs typeface="+mj-cs"/>
              </a:rPr>
              <a:t>Základní dotazy v novém rozhraní </a:t>
            </a:r>
            <a:r>
              <a:rPr lang="cs-CZ" sz="3600" dirty="0">
                <a:solidFill>
                  <a:schemeClr val="accent1"/>
                </a:solidFill>
                <a:latin typeface="Myriad Pro" charset="0"/>
                <a:ea typeface="+mj-ea"/>
                <a:cs typeface="+mj-cs"/>
              </a:rPr>
              <a:t>korpus SYN2010</a:t>
            </a:r>
            <a:endParaRPr lang="cs-CZ" sz="4400" dirty="0">
              <a:solidFill>
                <a:schemeClr val="accent1"/>
              </a:solidFill>
              <a:latin typeface="Myriad Pro" charset="0"/>
              <a:ea typeface="+mj-ea"/>
              <a:cs typeface="+mj-cs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b="1" dirty="0" smtClean="0"/>
              <a:t>Základní dotaz</a:t>
            </a:r>
            <a:r>
              <a:rPr lang="cs-CZ" dirty="0" smtClean="0"/>
              <a:t>: vyhledejte </a:t>
            </a:r>
            <a:r>
              <a:rPr lang="cs-CZ" i="1" dirty="0" smtClean="0"/>
              <a:t>prašivý pes </a:t>
            </a:r>
            <a:r>
              <a:rPr lang="cs-CZ" dirty="0" smtClean="0"/>
              <a:t>a </a:t>
            </a:r>
            <a:r>
              <a:rPr lang="cs-CZ" i="1" dirty="0" smtClean="0"/>
              <a:t>černá kočka. </a:t>
            </a:r>
            <a:r>
              <a:rPr lang="cs-CZ" dirty="0" smtClean="0"/>
              <a:t>V čem se liší výsledky?</a:t>
            </a:r>
          </a:p>
          <a:p>
            <a:pPr eaLnBrk="1">
              <a:buFont typeface="Arial" charset="0"/>
              <a:buChar char="•"/>
            </a:pPr>
            <a:r>
              <a:rPr lang="cs-CZ" b="1" dirty="0" smtClean="0"/>
              <a:t>Lemma:</a:t>
            </a:r>
            <a:r>
              <a:rPr lang="cs-CZ" b="1" i="1" dirty="0" smtClean="0"/>
              <a:t> </a:t>
            </a:r>
            <a:r>
              <a:rPr lang="cs-CZ" dirty="0" smtClean="0"/>
              <a:t>vyhledejte </a:t>
            </a:r>
          </a:p>
          <a:p>
            <a:pPr lvl="3" eaLnBrk="1">
              <a:buFont typeface="Arial" charset="0"/>
              <a:buChar char="•"/>
            </a:pPr>
            <a:r>
              <a:rPr lang="cs-CZ" dirty="0" smtClean="0"/>
              <a:t>… (tři tečky)</a:t>
            </a:r>
          </a:p>
          <a:p>
            <a:pPr lvl="3" eaLnBrk="1">
              <a:buFont typeface="Arial" charset="0"/>
              <a:buChar char="•"/>
            </a:pPr>
            <a:r>
              <a:rPr lang="cs-CZ" dirty="0" smtClean="0"/>
              <a:t>.+nést</a:t>
            </a:r>
          </a:p>
          <a:p>
            <a:pPr lvl="3" eaLnBrk="1">
              <a:buFont typeface="Arial" charset="0"/>
              <a:buChar char="•"/>
            </a:pPr>
            <a:r>
              <a:rPr lang="cs-CZ" dirty="0" err="1" smtClean="0"/>
              <a:t>ra</a:t>
            </a:r>
            <a:r>
              <a:rPr lang="cs-CZ" dirty="0" smtClean="0"/>
              <a:t>(ta)+</a:t>
            </a:r>
          </a:p>
          <a:p>
            <a:pPr lvl="3" eaLnBrk="1">
              <a:buFont typeface="Arial" charset="0"/>
              <a:buChar char="•"/>
            </a:pPr>
            <a:r>
              <a:rPr lang="cs-CZ" dirty="0" err="1" smtClean="0"/>
              <a:t>ps</a:t>
            </a:r>
            <a:r>
              <a:rPr lang="cs-CZ" dirty="0" smtClean="0"/>
              <a:t>*t</a:t>
            </a:r>
          </a:p>
          <a:p>
            <a:pPr eaLnBrk="1">
              <a:buFont typeface="Arial" charset="0"/>
              <a:buChar char="•"/>
            </a:pPr>
            <a:r>
              <a:rPr lang="cs-CZ" b="1" dirty="0" smtClean="0"/>
              <a:t>Slovní tvar: </a:t>
            </a:r>
            <a:r>
              <a:rPr lang="cs-CZ" dirty="0" smtClean="0"/>
              <a:t>vyhledejte </a:t>
            </a:r>
          </a:p>
          <a:p>
            <a:pPr lvl="3" eaLnBrk="1">
              <a:buFont typeface="Arial" charset="0"/>
              <a:buChar char="•"/>
            </a:pPr>
            <a:r>
              <a:rPr lang="cs-CZ" dirty="0" smtClean="0"/>
              <a:t>… (tři tečky)</a:t>
            </a:r>
          </a:p>
          <a:p>
            <a:pPr lvl="3" eaLnBrk="1">
              <a:buFont typeface="Arial" charset="0"/>
              <a:buChar char="•"/>
            </a:pPr>
            <a:r>
              <a:rPr lang="cs-CZ" dirty="0" smtClean="0"/>
              <a:t>při  (a specifikujte slovní druh jako podstatné jméno)</a:t>
            </a:r>
            <a:endParaRPr lang="cs-CZ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1"/>
                </a:solidFill>
                <a:latin typeface="Myriad Pro"/>
              </a:rPr>
              <a:t>Změna vybraného korpusu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9" name="Zástupný symbol pro obsah 7" descr="VyberKorpus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79650" y="1993900"/>
            <a:ext cx="6099175" cy="4508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23913" y="1511300"/>
            <a:ext cx="8974137" cy="496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0120" rIns="0" bIns="0" anchor="ctr"/>
          <a:lstStyle/>
          <a:p>
            <a:pPr algn="ctr" hangingPunct="0">
              <a:lnSpc>
                <a:spcPct val="8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00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00863"/>
            <a:ext cx="10691813" cy="65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9413" cy="230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Obrázek 4" descr="logo_msmt_C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518" y="2793453"/>
            <a:ext cx="7203295" cy="38253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4270" y="708003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Český národní korpus (LM2011023; 2012-2016)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Ministerstvo školství, mládeže a tělovýchovy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Projekty velkých infrastruktur pro </a:t>
            </a:r>
            <a:r>
              <a:rPr lang="cs-CZ" sz="2000" dirty="0" err="1" smtClean="0">
                <a:solidFill>
                  <a:schemeClr val="tx1"/>
                </a:solidFill>
              </a:rPr>
              <a:t>VaVaI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600" dirty="0">
                <a:solidFill>
                  <a:schemeClr val="accent1"/>
                </a:solidFill>
                <a:latin typeface="Myriad Pro"/>
              </a:rPr>
              <a:t>Základní dotazy: </a:t>
            </a:r>
            <a:r>
              <a:rPr lang="cs-CZ" sz="3600" dirty="0" err="1" smtClean="0">
                <a:solidFill>
                  <a:schemeClr val="accent1"/>
                </a:solidFill>
                <a:latin typeface="Myriad Pro"/>
              </a:rPr>
              <a:t>nelemmatizovaný</a:t>
            </a:r>
            <a:r>
              <a:rPr lang="cs-CZ" sz="3600" dirty="0" smtClean="0">
                <a:solidFill>
                  <a:schemeClr val="accent1"/>
                </a:solidFill>
                <a:latin typeface="Myriad Pro"/>
              </a:rPr>
              <a:t> korpus</a:t>
            </a:r>
            <a:endParaRPr lang="cs-CZ" sz="3600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517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Vyhledejte v korpusu ORAL2008 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v typu dotazu </a:t>
            </a:r>
            <a:r>
              <a:rPr lang="cs-CZ" i="1" dirty="0" smtClean="0"/>
              <a:t>Základní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a?[</a:t>
            </a:r>
            <a:r>
              <a:rPr lang="cs-CZ" dirty="0" err="1" smtClean="0"/>
              <a:t>nj</a:t>
            </a:r>
            <a:r>
              <a:rPr lang="cs-CZ" dirty="0" smtClean="0"/>
              <a:t>]o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v typu dotazu </a:t>
            </a:r>
            <a:r>
              <a:rPr lang="cs-CZ" i="1" dirty="0" smtClean="0"/>
              <a:t>Slovní tvar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a?[</a:t>
            </a:r>
            <a:r>
              <a:rPr lang="cs-CZ" dirty="0" err="1" smtClean="0"/>
              <a:t>nj</a:t>
            </a:r>
            <a:r>
              <a:rPr lang="cs-CZ" dirty="0" smtClean="0"/>
              <a:t>]o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tuhle.+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.*(dle|hle)</a:t>
            </a:r>
            <a:r>
              <a:rPr lang="cs-CZ" dirty="0" err="1" smtClean="0"/>
              <a:t>nc</a:t>
            </a:r>
            <a:r>
              <a:rPr lang="cs-CZ" dirty="0" smtClean="0"/>
              <a:t>.*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.*[</a:t>
            </a:r>
            <a:r>
              <a:rPr lang="cs-CZ" dirty="0" err="1" smtClean="0"/>
              <a:t>dh</a:t>
            </a:r>
            <a:r>
              <a:rPr lang="cs-CZ" dirty="0" smtClean="0"/>
              <a:t>]</a:t>
            </a:r>
            <a:r>
              <a:rPr lang="cs-CZ" dirty="0" err="1" smtClean="0"/>
              <a:t>lenc</a:t>
            </a:r>
            <a:r>
              <a:rPr lang="cs-CZ" dirty="0" smtClean="0"/>
              <a:t>.*</a:t>
            </a:r>
          </a:p>
          <a:p>
            <a:pPr lvl="2"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1"/>
                </a:solidFill>
                <a:latin typeface="Myriad Pro"/>
              </a:rPr>
              <a:t>Shrnutí typů dotazů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5" name="Zástupný symbol pro obsah 6"/>
          <p:cNvSpPr>
            <a:spLocks noGrp="1"/>
          </p:cNvSpPr>
          <p:nvPr>
            <p:ph idx="1"/>
          </p:nvPr>
        </p:nvSpPr>
        <p:spPr>
          <a:xfrm>
            <a:off x="593378" y="1993900"/>
            <a:ext cx="9505056" cy="4508500"/>
          </a:xfrm>
        </p:spPr>
        <p:txBody>
          <a:bodyPr/>
          <a:lstStyle/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Existují různé typy dotazů, které většinou umožňují využívat zástupné symboly (tzv. </a:t>
            </a:r>
            <a:r>
              <a:rPr lang="cs-CZ" dirty="0" smtClean="0">
                <a:solidFill>
                  <a:schemeClr val="accent2"/>
                </a:solidFill>
              </a:rPr>
              <a:t>regulární výrazy</a:t>
            </a:r>
            <a:r>
              <a:rPr lang="cs-CZ" dirty="0" smtClean="0"/>
              <a:t>)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Regulární výrazy nabízejí mnohem širší vyhledávací možnosti než pouhé řetězce písmen</a:t>
            </a:r>
          </a:p>
          <a:p>
            <a:pPr eaLnBrk="1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Nejpřesnější pokládání dotazů umožňuje dotazovací jazyk CQL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68612" name="TextovéPole 5"/>
          <p:cNvSpPr txBox="1">
            <a:spLocks noChangeArrowheads="1"/>
          </p:cNvSpPr>
          <p:nvPr/>
        </p:nvSpPr>
        <p:spPr bwMode="auto">
          <a:xfrm>
            <a:off x="1889522" y="1708150"/>
            <a:ext cx="8172053" cy="97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 dirty="0">
                <a:solidFill>
                  <a:srgbClr val="000000"/>
                </a:solidFill>
                <a:latin typeface="Myriad Pro"/>
              </a:rPr>
              <a:t>STATISTIKY / </a:t>
            </a:r>
            <a:r>
              <a:rPr lang="cs-CZ" sz="4400" dirty="0" smtClean="0">
                <a:solidFill>
                  <a:srgbClr val="000000"/>
                </a:solidFill>
                <a:latin typeface="Myriad Pro"/>
              </a:rPr>
              <a:t>Frekvenční </a:t>
            </a:r>
            <a:r>
              <a:rPr lang="cs-CZ" sz="4400" dirty="0">
                <a:solidFill>
                  <a:srgbClr val="000000"/>
                </a:solidFill>
                <a:latin typeface="Myriad Pro"/>
              </a:rPr>
              <a:t>distribuce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4"/>
                </a:solidFill>
                <a:latin typeface="Myriad Pro"/>
              </a:rPr>
              <a:t>Frekvenční distribuce </a:t>
            </a:r>
            <a:r>
              <a:rPr lang="cs-CZ" sz="4400" dirty="0" smtClean="0">
                <a:solidFill>
                  <a:schemeClr val="accent4"/>
                </a:solidFill>
                <a:latin typeface="Myriad Pro"/>
              </a:rPr>
              <a:t>– ORAL2008 </a:t>
            </a:r>
            <a:endParaRPr lang="cs-CZ" sz="4400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Zástupný symbol pro obsah 6" descr="ORAL2008_frekvDistrib_Tudlenctě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39612" y="1779588"/>
            <a:ext cx="6436377" cy="4508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467469"/>
            <a:ext cx="8974137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4"/>
                </a:solidFill>
                <a:latin typeface="Myriad Pro"/>
              </a:rPr>
              <a:t>Frekvenční distribuce I</a:t>
            </a: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1" name="Zástupný symbol pro obsah 6"/>
          <p:cNvSpPr>
            <a:spLocks noGrp="1"/>
          </p:cNvSpPr>
          <p:nvPr>
            <p:ph idx="1"/>
          </p:nvPr>
        </p:nvSpPr>
        <p:spPr>
          <a:xfrm>
            <a:off x="844550" y="1547589"/>
            <a:ext cx="8969375" cy="4740499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Distribuce lemmat a zdrojový jazyk</a:t>
            </a:r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InterCorp</a:t>
            </a:r>
            <a:r>
              <a:rPr lang="cs-CZ" dirty="0" smtClean="0"/>
              <a:t> EN: [lemma=„s?he“]</a:t>
            </a:r>
          </a:p>
          <a:p>
            <a:pPr lvl="1" eaLnBrk="1">
              <a:buFont typeface="Arial" charset="0"/>
              <a:buChar char="•"/>
            </a:pPr>
            <a:endParaRPr lang="cs-CZ" dirty="0" smtClean="0"/>
          </a:p>
          <a:p>
            <a:pPr lvl="1" eaLnBrk="1">
              <a:buFont typeface="Arial" charset="0"/>
              <a:buChar char="•"/>
            </a:pPr>
            <a:endParaRPr lang="cs-CZ" dirty="0" smtClean="0"/>
          </a:p>
          <a:p>
            <a:pPr lvl="1" eaLnBrk="1">
              <a:buFont typeface="Arial" charset="0"/>
              <a:buChar char="•"/>
            </a:pPr>
            <a:endParaRPr lang="cs-CZ" dirty="0" smtClean="0"/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InterCorp</a:t>
            </a:r>
            <a:r>
              <a:rPr lang="cs-CZ" dirty="0" smtClean="0"/>
              <a:t> EN: [lemma=„s?he“], </a:t>
            </a:r>
            <a:r>
              <a:rPr lang="cs-CZ" dirty="0" err="1" smtClean="0"/>
              <a:t>srclang</a:t>
            </a:r>
            <a:r>
              <a:rPr lang="cs-CZ" dirty="0" smtClean="0"/>
              <a:t>=„</a:t>
            </a:r>
            <a:r>
              <a:rPr lang="cs-CZ" dirty="0" err="1" smtClean="0"/>
              <a:t>en</a:t>
            </a:r>
            <a:r>
              <a:rPr lang="cs-CZ" dirty="0" smtClean="0"/>
              <a:t>“ </a:t>
            </a:r>
          </a:p>
          <a:p>
            <a:pPr lvl="2" eaLnBrk="1"/>
            <a:r>
              <a:rPr lang="cs-CZ" dirty="0" smtClean="0"/>
              <a:t>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385466" y="2699717"/>
          <a:ext cx="7127875" cy="1480185"/>
        </p:xfrm>
        <a:graphic>
          <a:graphicData uri="http://schemas.openxmlformats.org/drawingml/2006/table">
            <a:tbl>
              <a:tblPr/>
              <a:tblGrid>
                <a:gridCol w="2016224"/>
                <a:gridCol w="2736751"/>
                <a:gridCol w="23749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absolutní  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podíl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177 205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68,7 %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she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80 663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31,3 %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257 868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344613" y="4994275"/>
          <a:ext cx="7127875" cy="1480185"/>
        </p:xfrm>
        <a:graphic>
          <a:graphicData uri="http://schemas.openxmlformats.org/drawingml/2006/table">
            <a:tbl>
              <a:tblPr/>
              <a:tblGrid>
                <a:gridCol w="2057077"/>
                <a:gridCol w="2695898"/>
                <a:gridCol w="23749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absolutní  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podíl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95 875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65,8%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52 148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34,2 %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148 023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4"/>
                </a:solidFill>
                <a:latin typeface="Myriad Pro"/>
              </a:rPr>
              <a:t>Frekvenční distribuce II</a:t>
            </a: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09" name="Zástupný symbol pro obsah 6"/>
          <p:cNvSpPr>
            <a:spLocks noGrp="1"/>
          </p:cNvSpPr>
          <p:nvPr>
            <p:ph idx="1"/>
          </p:nvPr>
        </p:nvSpPr>
        <p:spPr>
          <a:xfrm>
            <a:off x="773113" y="1779588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Porovnání s angličtinou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SYN (CS): [lemma="ona?"]</a:t>
            </a:r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InterCorp</a:t>
            </a:r>
            <a:r>
              <a:rPr lang="cs-CZ" dirty="0" smtClean="0"/>
              <a:t> CS: [lemma="ona?"]</a:t>
            </a:r>
          </a:p>
          <a:p>
            <a:pPr lvl="1" eaLnBrk="1">
              <a:buFont typeface="Wingdings" pitchFamily="2" charset="2"/>
              <a:buChar char="Ø"/>
            </a:pPr>
            <a:r>
              <a:rPr lang="cs-CZ" dirty="0" smtClean="0"/>
              <a:t>Nelze, v češtině </a:t>
            </a:r>
            <a:r>
              <a:rPr lang="cs-CZ" i="1" dirty="0" smtClean="0"/>
              <a:t>ona</a:t>
            </a:r>
            <a:r>
              <a:rPr lang="cs-CZ" dirty="0" smtClean="0"/>
              <a:t> </a:t>
            </a:r>
            <a:r>
              <a:rPr lang="cs-CZ" dirty="0" err="1" smtClean="0"/>
              <a:t>lemmatizováno</a:t>
            </a:r>
            <a:r>
              <a:rPr lang="cs-CZ" dirty="0" smtClean="0"/>
              <a:t> jako </a:t>
            </a:r>
            <a:r>
              <a:rPr lang="cs-CZ" i="1" dirty="0" smtClean="0"/>
              <a:t>on</a:t>
            </a:r>
          </a:p>
          <a:p>
            <a:pPr lvl="1" eaLnBrk="1">
              <a:buFont typeface="Wingdings" pitchFamily="2" charset="2"/>
              <a:buChar char="Ø"/>
            </a:pPr>
            <a:r>
              <a:rPr lang="cs-CZ" i="1" dirty="0" smtClean="0"/>
              <a:t>Nebo přece...? </a:t>
            </a:r>
            <a:r>
              <a:rPr lang="cs-CZ" dirty="0" smtClean="0"/>
              <a:t>Ukážeme si později.</a:t>
            </a:r>
            <a:endParaRPr lang="cs-CZ" i="1" dirty="0" smtClean="0"/>
          </a:p>
          <a:p>
            <a:pPr lvl="1" eaLnBrk="1">
              <a:buFont typeface="Arial" charset="0"/>
              <a:buChar char="•"/>
            </a:pPr>
            <a:endParaRPr lang="cs-CZ" dirty="0" smtClean="0"/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Je tomu stejně i u přivlastňovacích zájmen?</a:t>
            </a:r>
          </a:p>
          <a:p>
            <a:pPr lvl="1" eaLnBrk="1">
              <a:buFont typeface="Wingdings" pitchFamily="2" charset="2"/>
              <a:buChar char="Ø"/>
            </a:pPr>
            <a:r>
              <a:rPr lang="cs-CZ" dirty="0" smtClean="0"/>
              <a:t>Zkusme se zeptat na [lemma=„je(ho|jí)“]</a:t>
            </a:r>
          </a:p>
          <a:p>
            <a:pPr lvl="2" eaLnBrk="1"/>
            <a:r>
              <a:rPr lang="cs-CZ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4"/>
                </a:solidFill>
                <a:latin typeface="Myriad Pro"/>
              </a:rPr>
              <a:t>Frekvenční distribuce </a:t>
            </a:r>
            <a:r>
              <a:rPr lang="cs-CZ" sz="4400" dirty="0" smtClean="0">
                <a:solidFill>
                  <a:schemeClr val="accent4"/>
                </a:solidFill>
                <a:latin typeface="Myriad Pro"/>
              </a:rPr>
              <a:t>III</a:t>
            </a:r>
            <a:endParaRPr lang="cs-CZ" sz="4400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4757" name="Zástupný symbol pro obsah 6"/>
          <p:cNvSpPr>
            <a:spLocks noGrp="1"/>
          </p:cNvSpPr>
          <p:nvPr>
            <p:ph idx="1"/>
          </p:nvPr>
        </p:nvSpPr>
        <p:spPr>
          <a:xfrm>
            <a:off x="844550" y="1708135"/>
            <a:ext cx="8969375" cy="4794265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Projevuje se v distribuci přivlastňovacích zájmen v CS a EN typologický rozdíl mezi jazyky?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Rozhodně je vidět rozdíl v </a:t>
            </a:r>
            <a:r>
              <a:rPr lang="cs-CZ" sz="2400" dirty="0" err="1" smtClean="0"/>
              <a:t>tagování</a:t>
            </a:r>
            <a:r>
              <a:rPr lang="cs-CZ" sz="2400" dirty="0" smtClean="0"/>
              <a:t>!</a:t>
            </a:r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059626" y="3136895"/>
          <a:ext cx="8787640" cy="3675572"/>
        </p:xfrm>
        <a:graphic>
          <a:graphicData uri="http://schemas.openxmlformats.org/drawingml/2006/table">
            <a:tbl>
              <a:tblPr/>
              <a:tblGrid>
                <a:gridCol w="2786082"/>
                <a:gridCol w="1529452"/>
                <a:gridCol w="2027616"/>
                <a:gridCol w="2444490"/>
              </a:tblGrid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lemma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korpus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abs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relat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his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(DPS, PNP,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UNC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  (PP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$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InterCorp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409 825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117 914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3 684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originál: </a:t>
                      </a: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InterCorp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54 685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7 774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her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(DPC,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UNC, VVG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(PP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$, PP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InterCorp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23 376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77 410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1 828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2 601 136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její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1 163 534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4"/>
                </a:solidFill>
                <a:latin typeface="Myriad Pro"/>
              </a:rPr>
              <a:t>Pozor na skladbu korpusů</a:t>
            </a:r>
            <a:endParaRPr lang="cs-CZ" sz="4400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4757" name="Zástupný symbol pro obsah 6"/>
          <p:cNvSpPr>
            <a:spLocks noGrp="1"/>
          </p:cNvSpPr>
          <p:nvPr>
            <p:ph idx="1"/>
          </p:nvPr>
        </p:nvSpPr>
        <p:spPr>
          <a:xfrm>
            <a:off x="4774402" y="2136764"/>
            <a:ext cx="5039523" cy="4000528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Rozdíl mezi jazyky X rozdíl mezi text. typy/žánry?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BNC a </a:t>
            </a:r>
            <a:r>
              <a:rPr lang="cs-CZ" sz="2400" dirty="0" err="1" smtClean="0"/>
              <a:t>InterCorp</a:t>
            </a:r>
            <a:r>
              <a:rPr lang="cs-CZ" sz="2400" dirty="0" smtClean="0"/>
              <a:t> jsou sestavené jinak!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Nejvyšší frekvence v BNC: </a:t>
            </a:r>
            <a:r>
              <a:rPr lang="cs-CZ" sz="2400" dirty="0" err="1" smtClean="0"/>
              <a:t>Imaginative</a:t>
            </a:r>
            <a:r>
              <a:rPr lang="cs-CZ" sz="2400" dirty="0" smtClean="0"/>
              <a:t>: 7906 i.</a:t>
            </a:r>
            <a:r>
              <a:rPr lang="cs-CZ" sz="2400" dirty="0" err="1" smtClean="0"/>
              <a:t>p.m</a:t>
            </a:r>
            <a:r>
              <a:rPr lang="cs-CZ" sz="2400" dirty="0" smtClean="0"/>
              <a:t>.</a:t>
            </a:r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  <p:pic>
        <p:nvPicPr>
          <p:cNvPr id="9" name="Obrázek 8" descr="His_FrekvDist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98" y="2065325"/>
            <a:ext cx="3867690" cy="39629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000" dirty="0" smtClean="0">
                <a:solidFill>
                  <a:schemeClr val="accent4"/>
                </a:solidFill>
                <a:latin typeface="Myriad Pro"/>
              </a:rPr>
              <a:t>Rozdílná </a:t>
            </a:r>
            <a:r>
              <a:rPr lang="cs-CZ" sz="4000" dirty="0">
                <a:solidFill>
                  <a:schemeClr val="accent4"/>
                </a:solidFill>
                <a:latin typeface="Myriad Pro"/>
              </a:rPr>
              <a:t>distribuce </a:t>
            </a:r>
            <a:r>
              <a:rPr lang="cs-CZ" sz="4000" dirty="0" smtClean="0">
                <a:solidFill>
                  <a:schemeClr val="accent4"/>
                </a:solidFill>
                <a:latin typeface="Myriad Pro"/>
              </a:rPr>
              <a:t>v textových typech</a:t>
            </a:r>
            <a:endParaRPr lang="cs-CZ" sz="4000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  <p:graphicFrame>
        <p:nvGraphicFramePr>
          <p:cNvPr id="10" name="Graf 9"/>
          <p:cNvGraphicFramePr/>
          <p:nvPr/>
        </p:nvGraphicFramePr>
        <p:xfrm>
          <a:off x="1916882" y="1851011"/>
          <a:ext cx="7127875" cy="47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78852" name="TextovéPole 5"/>
          <p:cNvSpPr txBox="1">
            <a:spLocks noChangeArrowheads="1"/>
          </p:cNvSpPr>
          <p:nvPr/>
        </p:nvSpPr>
        <p:spPr bwMode="auto">
          <a:xfrm>
            <a:off x="2058988" y="1708150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POKROČILÉ DOTAZY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233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691605"/>
            <a:ext cx="9717087" cy="570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tx1"/>
                </a:solidFill>
              </a:rPr>
              <a:t>10:00–11:00</a:t>
            </a: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3"/>
                </a:solidFill>
              </a:rPr>
              <a:t>Typy výzkumných otázek</a:t>
            </a: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1"/>
                </a:solidFill>
              </a:rPr>
              <a:t>Typy dotazů, </a:t>
            </a:r>
            <a:r>
              <a:rPr lang="cs-CZ" sz="3200" dirty="0">
                <a:solidFill>
                  <a:schemeClr val="accent2"/>
                </a:solidFill>
              </a:rPr>
              <a:t>regulární výrazy</a:t>
            </a: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4"/>
                </a:solidFill>
              </a:rPr>
              <a:t>Statistiky (frekvenční distribuce)</a:t>
            </a:r>
          </a:p>
          <a:p>
            <a:pPr marL="428625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tx1"/>
                </a:solidFill>
              </a:rPr>
              <a:t>11:15–12:45</a:t>
            </a: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1"/>
                </a:solidFill>
              </a:rPr>
              <a:t>Pokročilé </a:t>
            </a:r>
            <a:r>
              <a:rPr lang="cs-CZ" sz="3200" dirty="0" smtClean="0">
                <a:solidFill>
                  <a:schemeClr val="accent1"/>
                </a:solidFill>
              </a:rPr>
              <a:t>dotazy (CQL)</a:t>
            </a:r>
            <a:endParaRPr lang="cs-CZ" sz="3200" dirty="0">
              <a:solidFill>
                <a:schemeClr val="accent1"/>
              </a:solidFill>
            </a:endParaRP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2"/>
                </a:solidFill>
              </a:rPr>
              <a:t>Vytváření </a:t>
            </a:r>
            <a:r>
              <a:rPr lang="cs-CZ" sz="3200" dirty="0" err="1">
                <a:solidFill>
                  <a:schemeClr val="accent2"/>
                </a:solidFill>
              </a:rPr>
              <a:t>subkorpusů</a:t>
            </a:r>
            <a:r>
              <a:rPr lang="cs-CZ" sz="3200" dirty="0">
                <a:solidFill>
                  <a:schemeClr val="accent2"/>
                </a:solidFill>
              </a:rPr>
              <a:t>, podmínky </a:t>
            </a:r>
            <a:r>
              <a:rPr lang="cs-CZ" sz="3200" dirty="0" err="1">
                <a:solidFill>
                  <a:schemeClr val="accent2"/>
                </a:solidFill>
              </a:rPr>
              <a:t>within</a:t>
            </a:r>
            <a:endParaRPr lang="cs-CZ" sz="3200" dirty="0">
              <a:solidFill>
                <a:schemeClr val="accent2"/>
              </a:solidFill>
            </a:endParaRPr>
          </a:p>
          <a:p>
            <a:pPr marL="1171575" lvl="1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accent4"/>
                </a:solidFill>
              </a:rPr>
              <a:t>Kolokace, </a:t>
            </a:r>
            <a:r>
              <a:rPr lang="cs-CZ" sz="3200" dirty="0" smtClean="0">
                <a:solidFill>
                  <a:schemeClr val="accent4"/>
                </a:solidFill>
              </a:rPr>
              <a:t>(třídění)</a:t>
            </a:r>
            <a:endParaRPr lang="cs-CZ" sz="3200" dirty="0">
              <a:solidFill>
                <a:schemeClr val="accent4"/>
              </a:solidFill>
            </a:endParaRPr>
          </a:p>
          <a:p>
            <a:pPr marL="428625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chemeClr val="tx1"/>
                </a:solidFill>
              </a:rPr>
              <a:t>12:45 – Oběd </a:t>
            </a:r>
          </a:p>
          <a:p>
            <a:pPr marL="428625" indent="-323850"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>
                <a:solidFill>
                  <a:srgbClr val="7F7F7F"/>
                </a:solidFill>
              </a:rPr>
              <a:t>14:15 – Odpolední část programu</a:t>
            </a: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cs-CZ" sz="3200" dirty="0">
              <a:solidFill>
                <a:schemeClr val="tx1"/>
              </a:solidFill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cs-CZ" sz="1600" dirty="0"/>
          </a:p>
        </p:txBody>
      </p:sp>
      <p:sp>
        <p:nvSpPr>
          <p:cNvPr id="19460" name="TextovéPole 5"/>
          <p:cNvSpPr txBox="1">
            <a:spLocks noChangeArrowheads="1"/>
          </p:cNvSpPr>
          <p:nvPr/>
        </p:nvSpPr>
        <p:spPr bwMode="auto">
          <a:xfrm>
            <a:off x="1987550" y="850900"/>
            <a:ext cx="80025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PŘEHLED PROGRAMU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600" dirty="0">
                <a:solidFill>
                  <a:schemeClr val="accent1"/>
                </a:solidFill>
                <a:latin typeface="Myriad Pro"/>
              </a:rPr>
              <a:t>Dotazovací </a:t>
            </a:r>
            <a:r>
              <a:rPr lang="cs-CZ" sz="3600" dirty="0" smtClean="0">
                <a:solidFill>
                  <a:schemeClr val="accent1"/>
                </a:solidFill>
                <a:latin typeface="Myriad Pro"/>
              </a:rPr>
              <a:t>jazyk </a:t>
            </a:r>
            <a:r>
              <a:rPr lang="cs-CZ" sz="3600" dirty="0" smtClean="0">
                <a:solidFill>
                  <a:schemeClr val="accent1"/>
                </a:solidFill>
              </a:rPr>
              <a:t>a uplatnění více podmínek na tutéž pozici (slovo)</a:t>
            </a:r>
            <a:endParaRPr lang="cs-CZ" sz="3600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CQL (corpus </a:t>
            </a:r>
            <a:r>
              <a:rPr lang="cs-CZ" sz="2800" dirty="0" err="1" smtClean="0"/>
              <a:t>query</a:t>
            </a:r>
            <a:r>
              <a:rPr lang="cs-CZ" sz="2800" dirty="0" smtClean="0"/>
              <a:t> </a:t>
            </a:r>
            <a:r>
              <a:rPr lang="cs-CZ" sz="2800" dirty="0" err="1" smtClean="0"/>
              <a:t>language</a:t>
            </a:r>
            <a:r>
              <a:rPr lang="cs-CZ" sz="2400" dirty="0" smtClean="0"/>
              <a:t>): [</a:t>
            </a:r>
            <a:r>
              <a:rPr lang="cs-CZ" sz="2400" dirty="0" smtClean="0">
                <a:solidFill>
                  <a:schemeClr val="accent3"/>
                </a:solidFill>
              </a:rPr>
              <a:t>atribut</a:t>
            </a:r>
            <a:r>
              <a:rPr lang="cs-CZ" sz="2400" dirty="0" smtClean="0"/>
              <a:t>="</a:t>
            </a:r>
            <a:r>
              <a:rPr lang="cs-CZ" sz="2400" dirty="0" smtClean="0">
                <a:solidFill>
                  <a:schemeClr val="accent4"/>
                </a:solidFill>
              </a:rPr>
              <a:t>hodnota</a:t>
            </a:r>
            <a:r>
              <a:rPr lang="cs-CZ" sz="2400" dirty="0" smtClean="0"/>
              <a:t>"]</a:t>
            </a:r>
          </a:p>
          <a:p>
            <a:pPr eaLnBrk="1">
              <a:buFont typeface="Arial" charset="0"/>
              <a:buChar char="•"/>
            </a:pPr>
            <a:r>
              <a:rPr lang="cs-CZ" sz="2800" dirty="0" smtClean="0"/>
              <a:t>logické operátory: </a:t>
            </a:r>
            <a:r>
              <a:rPr lang="cs-CZ" sz="2800" dirty="0" smtClean="0">
                <a:solidFill>
                  <a:schemeClr val="accent2"/>
                </a:solidFill>
              </a:rPr>
              <a:t>&amp;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(zároveň), </a:t>
            </a:r>
            <a:r>
              <a:rPr lang="cs-CZ" sz="2800" dirty="0" smtClean="0">
                <a:solidFill>
                  <a:schemeClr val="accent2"/>
                </a:solidFill>
              </a:rPr>
              <a:t>|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(nebo), </a:t>
            </a:r>
            <a:r>
              <a:rPr lang="cs-CZ" sz="2800" dirty="0" smtClean="0">
                <a:solidFill>
                  <a:schemeClr val="accent2"/>
                </a:solidFill>
              </a:rPr>
              <a:t>!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(negace)</a:t>
            </a:r>
          </a:p>
          <a:p>
            <a:pPr lvl="1" eaLnBrk="1">
              <a:buFont typeface="Arial" charset="0"/>
              <a:buChar char="•"/>
            </a:pPr>
            <a:endParaRPr lang="cs-CZ" sz="800" dirty="0" smtClean="0"/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SYN2010: [</a:t>
            </a:r>
            <a:r>
              <a:rPr lang="cs-CZ" sz="2400" dirty="0" smtClean="0">
                <a:solidFill>
                  <a:schemeClr val="accent3"/>
                </a:solidFill>
              </a:rPr>
              <a:t>lemma</a:t>
            </a:r>
            <a:r>
              <a:rPr lang="cs-CZ" sz="2400" dirty="0" smtClean="0"/>
              <a:t>="</a:t>
            </a:r>
            <a:r>
              <a:rPr lang="cs-CZ" sz="2400" dirty="0" smtClean="0">
                <a:solidFill>
                  <a:schemeClr val="accent4"/>
                </a:solidFill>
              </a:rPr>
              <a:t>on</a:t>
            </a:r>
            <a:r>
              <a:rPr lang="cs-CZ" sz="2400" dirty="0" smtClean="0"/>
              <a:t>" </a:t>
            </a:r>
            <a:r>
              <a:rPr lang="cs-CZ" sz="2400" dirty="0" smtClean="0">
                <a:solidFill>
                  <a:schemeClr val="accent2"/>
                </a:solidFill>
              </a:rPr>
              <a:t>&amp; </a:t>
            </a:r>
            <a:r>
              <a:rPr lang="cs-CZ" sz="2400" dirty="0" err="1" smtClean="0">
                <a:solidFill>
                  <a:schemeClr val="accent3"/>
                </a:solidFill>
              </a:rPr>
              <a:t>tag</a:t>
            </a:r>
            <a:r>
              <a:rPr lang="cs-CZ" sz="2400" dirty="0" smtClean="0"/>
              <a:t>="</a:t>
            </a:r>
            <a:r>
              <a:rPr lang="cs-CZ" sz="2400" dirty="0" smtClean="0">
                <a:solidFill>
                  <a:schemeClr val="accent4"/>
                </a:solidFill>
              </a:rPr>
              <a:t>P.F.*</a:t>
            </a:r>
            <a:r>
              <a:rPr lang="cs-CZ" sz="2400" dirty="0" smtClean="0"/>
              <a:t>"] (tj. lemma "ona")</a:t>
            </a:r>
          </a:p>
          <a:p>
            <a:pPr lvl="2" eaLnBrk="1">
              <a:buFont typeface="Wingdings" pitchFamily="2" charset="2"/>
              <a:buChar char="Ø"/>
            </a:pPr>
            <a:r>
              <a:rPr lang="cs-CZ" sz="2000" dirty="0" smtClean="0"/>
              <a:t>2 867 i.</a:t>
            </a:r>
            <a:r>
              <a:rPr lang="cs-CZ" sz="2000" dirty="0" err="1" smtClean="0"/>
              <a:t>p.m</a:t>
            </a:r>
            <a:r>
              <a:rPr lang="cs-CZ" sz="2000" dirty="0" smtClean="0"/>
              <a:t>., nelze v </a:t>
            </a:r>
            <a:r>
              <a:rPr lang="cs-CZ" sz="2000" dirty="0" err="1" smtClean="0"/>
              <a:t>InterCorp</a:t>
            </a:r>
            <a:r>
              <a:rPr lang="cs-CZ" sz="2000" dirty="0" smtClean="0"/>
              <a:t> (CS)</a:t>
            </a:r>
          </a:p>
          <a:p>
            <a:pPr lvl="1" eaLnBrk="1">
              <a:buFont typeface="Arial" pitchFamily="34" charset="0"/>
              <a:buChar char="•"/>
            </a:pPr>
            <a:r>
              <a:rPr lang="cs-CZ" sz="2400" dirty="0" err="1" smtClean="0"/>
              <a:t>Intercorp</a:t>
            </a:r>
            <a:r>
              <a:rPr lang="cs-CZ" sz="2400" dirty="0" smtClean="0"/>
              <a:t> (EN) – homonymní tvary (</a:t>
            </a:r>
            <a:r>
              <a:rPr lang="cs-CZ" sz="2400" i="1" dirty="0" err="1" smtClean="0"/>
              <a:t>states</a:t>
            </a:r>
            <a:r>
              <a:rPr lang="cs-CZ" sz="2400" i="1" dirty="0" smtClean="0"/>
              <a:t>: </a:t>
            </a:r>
            <a:r>
              <a:rPr lang="cs-CZ" sz="2400" dirty="0" err="1" smtClean="0"/>
              <a:t>tag</a:t>
            </a:r>
            <a:r>
              <a:rPr lang="cs-CZ" sz="2400" dirty="0" smtClean="0"/>
              <a:t> N.*|V.*)</a:t>
            </a:r>
          </a:p>
          <a:p>
            <a:pPr lvl="1" eaLnBrk="1">
              <a:buFont typeface="Wingdings" pitchFamily="2" charset="2"/>
              <a:buChar char="Ø"/>
            </a:pPr>
            <a:r>
              <a:rPr lang="cs-CZ" sz="2400" dirty="0" smtClean="0"/>
              <a:t>[</a:t>
            </a:r>
            <a:r>
              <a:rPr lang="cs-CZ" sz="2400" dirty="0" err="1" smtClean="0"/>
              <a:t>word</a:t>
            </a:r>
            <a:r>
              <a:rPr lang="cs-CZ" sz="2400" dirty="0" smtClean="0"/>
              <a:t>="</a:t>
            </a:r>
            <a:r>
              <a:rPr lang="cs-CZ" sz="2400" dirty="0" err="1" smtClean="0"/>
              <a:t>states</a:t>
            </a:r>
            <a:r>
              <a:rPr lang="cs-CZ" sz="2400" dirty="0" smtClean="0"/>
              <a:t>"&amp;</a:t>
            </a:r>
            <a:r>
              <a:rPr lang="cs-CZ" sz="2400" dirty="0" err="1" smtClean="0"/>
              <a:t>tag</a:t>
            </a:r>
            <a:r>
              <a:rPr lang="cs-CZ" sz="2400" dirty="0" smtClean="0"/>
              <a:t>!="N.*"]</a:t>
            </a:r>
          </a:p>
          <a:p>
            <a:pPr lvl="2" eaLnBrk="1">
              <a:buFont typeface="Wingdings" pitchFamily="2" charset="2"/>
              <a:buChar char="Ø"/>
            </a:pPr>
            <a:r>
              <a:rPr lang="cs-CZ" sz="2000" dirty="0" smtClean="0"/>
              <a:t>1 608 výskytů, </a:t>
            </a:r>
            <a:r>
              <a:rPr lang="cs-CZ" sz="2000" dirty="0" err="1" smtClean="0"/>
              <a:t>frekv</a:t>
            </a:r>
            <a:r>
              <a:rPr lang="cs-CZ" sz="2000" dirty="0" smtClean="0"/>
              <a:t>. </a:t>
            </a:r>
            <a:r>
              <a:rPr lang="cs-CZ" sz="2000" dirty="0" err="1" smtClean="0"/>
              <a:t>distrib</a:t>
            </a:r>
            <a:r>
              <a:rPr lang="cs-CZ" sz="2000" dirty="0" smtClean="0"/>
              <a:t>. – typy textu: seřadit dle i.</a:t>
            </a:r>
            <a:r>
              <a:rPr lang="cs-CZ" sz="2000" dirty="0" err="1" smtClean="0"/>
              <a:t>p.m</a:t>
            </a:r>
            <a:r>
              <a:rPr lang="cs-CZ" sz="2000" dirty="0" smtClean="0"/>
              <a:t>.</a:t>
            </a:r>
          </a:p>
          <a:p>
            <a:pPr lvl="3" eaLnBrk="1">
              <a:buFont typeface="Wingdings" pitchFamily="2" charset="2"/>
              <a:buChar char="Ø"/>
            </a:pPr>
            <a:r>
              <a:rPr lang="cs-CZ" sz="1600" dirty="0" err="1" smtClean="0"/>
              <a:t>EuroParl</a:t>
            </a:r>
            <a:r>
              <a:rPr lang="cs-CZ" sz="1600" dirty="0" smtClean="0"/>
              <a:t> – 42 i.</a:t>
            </a:r>
            <a:r>
              <a:rPr lang="cs-CZ" sz="1600" dirty="0" err="1" smtClean="0"/>
              <a:t>p.m</a:t>
            </a:r>
            <a:r>
              <a:rPr lang="cs-CZ" sz="1600" dirty="0" smtClean="0"/>
              <a:t>. (výskytů na milion)</a:t>
            </a:r>
          </a:p>
          <a:p>
            <a:pPr lvl="3" eaLnBrk="1">
              <a:buFont typeface="Wingdings" pitchFamily="2" charset="2"/>
              <a:buChar char="Ø"/>
            </a:pPr>
            <a:r>
              <a:rPr lang="cs-CZ" sz="1600" dirty="0" smtClean="0"/>
              <a:t>publicistika – zprávy – 34 i.</a:t>
            </a:r>
            <a:r>
              <a:rPr lang="cs-CZ" sz="1600" dirty="0" err="1" smtClean="0"/>
              <a:t>p.m</a:t>
            </a:r>
            <a:r>
              <a:rPr lang="cs-CZ" sz="1600" dirty="0" smtClean="0"/>
              <a:t>.</a:t>
            </a:r>
          </a:p>
          <a:p>
            <a:pPr lvl="3" eaLnBrk="1">
              <a:buFont typeface="Wingdings" pitchFamily="2" charset="2"/>
              <a:buChar char="Ø"/>
            </a:pPr>
            <a:r>
              <a:rPr lang="cs-CZ" sz="1600" dirty="0" smtClean="0"/>
              <a:t>próza – 2 i.</a:t>
            </a:r>
            <a:r>
              <a:rPr lang="cs-CZ" sz="1600" dirty="0" err="1" smtClean="0"/>
              <a:t>p.m</a:t>
            </a:r>
            <a:r>
              <a:rPr lang="cs-CZ" sz="1600" dirty="0" smtClean="0"/>
              <a:t>.</a:t>
            </a:r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1"/>
                </a:solidFill>
                <a:latin typeface="Myriad Pro"/>
              </a:rPr>
              <a:t>Dotazovací jazyk a prázdná pozice</a:t>
            </a:r>
          </a:p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3200" dirty="0" smtClean="0">
                <a:solidFill>
                  <a:schemeClr val="tx1"/>
                </a:solidFill>
              </a:rPr>
              <a:t>[lemma="</a:t>
            </a:r>
            <a:r>
              <a:rPr lang="cs-CZ" sz="3200" dirty="0" err="1" smtClean="0">
                <a:solidFill>
                  <a:schemeClr val="tx1"/>
                </a:solidFill>
              </a:rPr>
              <a:t>have</a:t>
            </a:r>
            <a:r>
              <a:rPr lang="cs-CZ" sz="3200" dirty="0" smtClean="0">
                <a:solidFill>
                  <a:schemeClr val="tx1"/>
                </a:solidFill>
              </a:rPr>
              <a:t>"][][lemma="</a:t>
            </a:r>
            <a:r>
              <a:rPr lang="cs-CZ" sz="3200" dirty="0" err="1" smtClean="0">
                <a:solidFill>
                  <a:schemeClr val="tx1"/>
                </a:solidFill>
              </a:rPr>
              <a:t>get</a:t>
            </a:r>
            <a:r>
              <a:rPr lang="cs-CZ" sz="3200" dirty="0" smtClean="0">
                <a:solidFill>
                  <a:schemeClr val="tx1"/>
                </a:solidFill>
              </a:rPr>
              <a:t>"]</a:t>
            </a: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  <p:pic>
        <p:nvPicPr>
          <p:cNvPr id="2051" name="Picture 3" descr="C:\Users\richterova\Desktop\korpusyDokuWiki\InterCorp1poz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562" y="1835621"/>
            <a:ext cx="5904656" cy="48396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1"/>
                </a:solidFill>
                <a:latin typeface="Myriad Pro"/>
              </a:rPr>
              <a:t>Dotazovací </a:t>
            </a:r>
            <a:r>
              <a:rPr lang="cs-CZ" sz="4400" dirty="0" smtClean="0">
                <a:solidFill>
                  <a:schemeClr val="accent1"/>
                </a:solidFill>
                <a:latin typeface="Myriad Pro"/>
              </a:rPr>
              <a:t>jazyk a prázdná pozice</a:t>
            </a:r>
            <a:endParaRPr lang="cs-CZ" sz="4400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CQL a </a:t>
            </a:r>
            <a:r>
              <a:rPr lang="cs-CZ" sz="2800" dirty="0" err="1" smtClean="0">
                <a:solidFill>
                  <a:schemeClr val="accent2"/>
                </a:solidFill>
              </a:rPr>
              <a:t>tokenizace</a:t>
            </a:r>
            <a:endParaRPr lang="cs-CZ" sz="2800" dirty="0" smtClean="0">
              <a:solidFill>
                <a:schemeClr val="accent2"/>
              </a:solidFill>
            </a:endParaRPr>
          </a:p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lvl="1" eaLnBrk="1">
              <a:buFont typeface="Arial" charset="0"/>
              <a:buChar char="•"/>
            </a:pPr>
            <a:endParaRPr lang="cs-CZ" sz="24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73940" y="2779705"/>
          <a:ext cx="8358246" cy="297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95"/>
                <a:gridCol w="1387401"/>
                <a:gridCol w="2425131"/>
                <a:gridCol w="1075331"/>
                <a:gridCol w="1857388"/>
              </a:tblGrid>
              <a:tr h="6552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Cokoli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Určená</a:t>
                      </a:r>
                      <a:r>
                        <a:rPr lang="cs-CZ" baseline="0" dirty="0" smtClean="0"/>
                        <a:t> p</a:t>
                      </a:r>
                      <a:r>
                        <a:rPr lang="cs-CZ" dirty="0" smtClean="0"/>
                        <a:t>ozice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Určená</a:t>
                      </a:r>
                      <a:r>
                        <a:rPr lang="cs-CZ" baseline="0" dirty="0" smtClean="0"/>
                        <a:t> p</a:t>
                      </a:r>
                      <a:r>
                        <a:rPr lang="cs-CZ" dirty="0" smtClean="0"/>
                        <a:t>ozice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Určená</a:t>
                      </a:r>
                      <a:r>
                        <a:rPr lang="cs-CZ" baseline="0" dirty="0" smtClean="0"/>
                        <a:t> p</a:t>
                      </a:r>
                      <a:r>
                        <a:rPr lang="cs-CZ" dirty="0" smtClean="0"/>
                        <a:t>ozice 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93608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Dotaz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[lemma="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"]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[]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[lemma="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"]</a:t>
                      </a:r>
                      <a:endParaRPr lang="cs-CZ" b="1" dirty="0"/>
                    </a:p>
                  </a:txBody>
                  <a:tcPr/>
                </a:tc>
              </a:tr>
              <a:tr h="37443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Realizace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2"/>
                          </a:solidFill>
                        </a:rPr>
                        <a:t>n't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got</a:t>
                      </a:r>
                      <a:endParaRPr lang="cs-CZ" dirty="0"/>
                    </a:p>
                  </a:txBody>
                  <a:tcPr/>
                </a:tc>
              </a:tr>
              <a:tr h="37443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Realizace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get</a:t>
                      </a:r>
                      <a:endParaRPr lang="cs-CZ" dirty="0"/>
                    </a:p>
                  </a:txBody>
                  <a:tcPr/>
                </a:tc>
              </a:tr>
              <a:tr h="37443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Realizace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Republic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now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got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1"/>
                </a:solidFill>
                <a:latin typeface="Myriad Pro"/>
              </a:rPr>
              <a:t>Dotazovací </a:t>
            </a:r>
            <a:r>
              <a:rPr lang="cs-CZ" sz="4400" dirty="0" smtClean="0">
                <a:solidFill>
                  <a:schemeClr val="accent1"/>
                </a:solidFill>
                <a:latin typeface="Myriad Pro"/>
              </a:rPr>
              <a:t>jazyk a operátor rozsahu</a:t>
            </a:r>
            <a:endParaRPr lang="cs-CZ" sz="4400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Tento dotaz: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[lemma="</a:t>
            </a:r>
            <a:r>
              <a:rPr lang="cs-CZ" sz="2400" dirty="0" err="1" smtClean="0"/>
              <a:t>have</a:t>
            </a:r>
            <a:r>
              <a:rPr lang="cs-CZ" sz="2400" dirty="0" smtClean="0"/>
              <a:t>"][][lemma="</a:t>
            </a:r>
            <a:r>
              <a:rPr lang="cs-CZ" sz="2400" dirty="0" err="1" smtClean="0"/>
              <a:t>get</a:t>
            </a:r>
            <a:r>
              <a:rPr lang="cs-CZ" sz="2400" dirty="0" smtClean="0"/>
              <a:t>"]</a:t>
            </a:r>
          </a:p>
          <a:p>
            <a:pPr eaLnBrk="1">
              <a:buFont typeface="Arial" charset="0"/>
              <a:buChar char="•"/>
            </a:pPr>
            <a:r>
              <a:rPr lang="cs-CZ" sz="2800" dirty="0" smtClean="0"/>
              <a:t>se rovná: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[lemma="</a:t>
            </a:r>
            <a:r>
              <a:rPr lang="cs-CZ" sz="2400" dirty="0" err="1" smtClean="0"/>
              <a:t>have</a:t>
            </a:r>
            <a:r>
              <a:rPr lang="cs-CZ" sz="2400" dirty="0" smtClean="0"/>
              <a:t>"][]{1}[lemma="</a:t>
            </a:r>
            <a:r>
              <a:rPr lang="cs-CZ" sz="2400" dirty="0" err="1" smtClean="0"/>
              <a:t>get</a:t>
            </a:r>
            <a:r>
              <a:rPr lang="cs-CZ" sz="2400" dirty="0" smtClean="0"/>
              <a:t>"]</a:t>
            </a:r>
          </a:p>
          <a:p>
            <a:pPr lvl="1" eaLnBrk="1">
              <a:buFont typeface="Arial" charset="0"/>
              <a:buChar char="•"/>
            </a:pPr>
            <a:endParaRPr lang="cs-CZ" sz="2400" dirty="0" smtClean="0"/>
          </a:p>
          <a:p>
            <a:pPr eaLnBrk="1">
              <a:buFont typeface="Arial" charset="0"/>
              <a:buChar char="•"/>
            </a:pPr>
            <a:r>
              <a:rPr lang="cs-CZ" sz="2800" dirty="0" smtClean="0"/>
              <a:t>Zkusme najít věty tázací</a:t>
            </a:r>
            <a:r>
              <a:rPr lang="cs-CZ" dirty="0" smtClean="0"/>
              <a:t>:</a:t>
            </a:r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[lemma="</a:t>
            </a:r>
            <a:r>
              <a:rPr lang="cs-CZ" sz="2400" dirty="0" err="1" smtClean="0"/>
              <a:t>have</a:t>
            </a:r>
            <a:r>
              <a:rPr lang="cs-CZ" sz="2400" dirty="0" smtClean="0"/>
              <a:t>"][]{1,2}[lemma="</a:t>
            </a:r>
            <a:r>
              <a:rPr lang="cs-CZ" sz="2400" dirty="0" err="1" smtClean="0"/>
              <a:t>get</a:t>
            </a:r>
            <a:r>
              <a:rPr lang="cs-CZ" sz="2400" dirty="0" smtClean="0"/>
              <a:t>"][]+[</a:t>
            </a:r>
            <a:r>
              <a:rPr lang="cs-CZ" sz="2400" dirty="0" err="1" smtClean="0"/>
              <a:t>word</a:t>
            </a:r>
            <a:r>
              <a:rPr lang="cs-CZ" sz="2400" dirty="0" smtClean="0"/>
              <a:t>="</a:t>
            </a:r>
            <a:r>
              <a:rPr lang="en-US" sz="2400" dirty="0" smtClean="0"/>
              <a:t>\</a:t>
            </a:r>
            <a:r>
              <a:rPr lang="cs-CZ" sz="2400" dirty="0" smtClean="0"/>
              <a:t>?"] </a:t>
            </a:r>
          </a:p>
          <a:p>
            <a:pPr lvl="1" eaLnBrk="1">
              <a:buFont typeface="Wingdings" pitchFamily="2" charset="2"/>
              <a:buChar char="Ø"/>
            </a:pPr>
            <a:r>
              <a:rPr lang="cs-CZ" sz="2400" dirty="0" smtClean="0"/>
              <a:t>omezí se vyhledávání na 1 větu?</a:t>
            </a:r>
          </a:p>
          <a:p>
            <a:pPr lvl="1" eaLnBrk="1">
              <a:buFont typeface="Arial" charset="0"/>
              <a:buChar char="•"/>
            </a:pPr>
            <a:endParaRPr lang="cs-CZ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858838" y="539477"/>
            <a:ext cx="8974137" cy="1236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1"/>
                </a:solidFill>
                <a:latin typeface="Myriad Pro"/>
              </a:rPr>
              <a:t>Dotazovací jazyk</a:t>
            </a:r>
            <a:endParaRPr lang="cs-CZ" sz="4400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4" name="Picture 2" descr="C:\Users\richterova\Desktop\korpusyDokuWiki\HaveGot_Tazaci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485" y="1960563"/>
            <a:ext cx="8760081" cy="4508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84996" name="TextovéPole 5"/>
          <p:cNvSpPr txBox="1">
            <a:spLocks noChangeArrowheads="1"/>
          </p:cNvSpPr>
          <p:nvPr/>
        </p:nvSpPr>
        <p:spPr bwMode="auto">
          <a:xfrm>
            <a:off x="2058988" y="1708150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PODMÍNKY A SUBKORPUSY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Podmínky: v rámci jedné věty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5" name="Zástupný symbol pro obsah 6"/>
          <p:cNvSpPr>
            <a:spLocks noGrp="1"/>
          </p:cNvSpPr>
          <p:nvPr>
            <p:ph idx="1"/>
          </p:nvPr>
        </p:nvSpPr>
        <p:spPr>
          <a:xfrm>
            <a:off x="521370" y="1763613"/>
            <a:ext cx="10009112" cy="4738787"/>
          </a:xfrm>
        </p:spPr>
        <p:txBody>
          <a:bodyPr/>
          <a:lstStyle/>
          <a:p>
            <a:pPr marL="342900" lvl="2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[lemma="</a:t>
            </a:r>
            <a:r>
              <a:rPr lang="cs-CZ" sz="2800" dirty="0" err="1" smtClean="0"/>
              <a:t>have</a:t>
            </a:r>
            <a:r>
              <a:rPr lang="cs-CZ" sz="2800" dirty="0" smtClean="0"/>
              <a:t>"][]{1,2}[lemma="</a:t>
            </a:r>
            <a:r>
              <a:rPr lang="cs-CZ" sz="2800" dirty="0" err="1" smtClean="0"/>
              <a:t>get</a:t>
            </a:r>
            <a:r>
              <a:rPr lang="cs-CZ" sz="2800" dirty="0" smtClean="0"/>
              <a:t>"][]+[</a:t>
            </a:r>
            <a:r>
              <a:rPr lang="cs-CZ" sz="2800" dirty="0" err="1" smtClean="0"/>
              <a:t>word</a:t>
            </a:r>
            <a:r>
              <a:rPr lang="cs-CZ" sz="2800" dirty="0" smtClean="0"/>
              <a:t>="</a:t>
            </a:r>
            <a:r>
              <a:rPr lang="en-US" sz="2800" dirty="0" smtClean="0"/>
              <a:t>\</a:t>
            </a:r>
            <a:r>
              <a:rPr lang="cs-CZ" sz="2800" dirty="0" smtClean="0"/>
              <a:t>?"] </a:t>
            </a:r>
            <a:r>
              <a:rPr lang="cs-CZ" sz="2800" dirty="0" err="1" smtClean="0">
                <a:solidFill>
                  <a:schemeClr val="accent2"/>
                </a:solidFill>
              </a:rPr>
              <a:t>within</a:t>
            </a:r>
            <a:r>
              <a:rPr lang="cs-CZ" sz="2800" dirty="0" smtClean="0">
                <a:solidFill>
                  <a:schemeClr val="accent2"/>
                </a:solidFill>
              </a:rPr>
              <a:t> &lt;s/&gt;</a:t>
            </a:r>
          </a:p>
          <a:p>
            <a:pPr marL="342900" lvl="2" indent="-342900" eaLnBrk="1">
              <a:spcAft>
                <a:spcPts val="1425"/>
              </a:spcAft>
              <a:buFont typeface="Arial" charset="0"/>
              <a:buChar char="•"/>
            </a:pPr>
            <a:endParaRPr lang="cs-CZ" sz="2800" dirty="0" smtClean="0"/>
          </a:p>
          <a:p>
            <a:pPr marL="342900" lvl="2" indent="-342900" eaLnBrk="1">
              <a:spcAft>
                <a:spcPts val="1425"/>
              </a:spcAft>
              <a:buFont typeface="Arial" charset="0"/>
              <a:buChar char="•"/>
            </a:pPr>
            <a:endParaRPr lang="cs-CZ" dirty="0" smtClean="0"/>
          </a:p>
        </p:txBody>
      </p:sp>
      <p:pic>
        <p:nvPicPr>
          <p:cNvPr id="7" name="Obrázek 6" descr="HaveGot_Tazaci_1V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450" y="2411685"/>
            <a:ext cx="8136904" cy="43185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Vyhledávání dle větné </a:t>
            </a:r>
            <a:r>
              <a:rPr lang="cs-CZ" sz="4400" dirty="0">
                <a:solidFill>
                  <a:schemeClr val="accent2"/>
                </a:solidFill>
                <a:latin typeface="Myriad Pro"/>
              </a:rPr>
              <a:t>pozice</a:t>
            </a: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3189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/>
            <a:r>
              <a:rPr lang="cs-CZ" sz="2800" b="1" dirty="0" smtClean="0"/>
              <a:t>Adverbiale na počátku věty v angličtině</a:t>
            </a:r>
          </a:p>
          <a:p>
            <a:pPr eaLnBrk="1">
              <a:buFont typeface="Arial" pitchFamily="34" charset="0"/>
              <a:buChar char="•"/>
            </a:pPr>
            <a:r>
              <a:rPr lang="cs-CZ" sz="2800" dirty="0" smtClean="0"/>
              <a:t>Chceme najít krátká příslovečná určení</a:t>
            </a:r>
            <a:r>
              <a:rPr lang="en-US" sz="2800" dirty="0" smtClean="0"/>
              <a:t> a </a:t>
            </a:r>
            <a:r>
              <a:rPr lang="en-US" sz="2800" dirty="0" err="1" smtClean="0"/>
              <a:t>jin</a:t>
            </a:r>
            <a:r>
              <a:rPr lang="cs-CZ" sz="2800" dirty="0" smtClean="0"/>
              <a:t>á </a:t>
            </a:r>
            <a:r>
              <a:rPr lang="cs-CZ" sz="2800" dirty="0" err="1" smtClean="0"/>
              <a:t>uvození</a:t>
            </a:r>
            <a:r>
              <a:rPr lang="cs-CZ" sz="2800" dirty="0" smtClean="0"/>
              <a:t> v iniciální pozici anglických vět, oddělená čárkou (a vyloučit slovesné tvary): </a:t>
            </a:r>
          </a:p>
          <a:p>
            <a:pPr eaLnBrk="1"/>
            <a:r>
              <a:rPr lang="cs-CZ" sz="2800" b="1" dirty="0" smtClean="0"/>
              <a:t>&lt;s&gt; [</a:t>
            </a:r>
            <a:r>
              <a:rPr lang="cs-CZ" sz="2800" b="1" dirty="0" err="1" smtClean="0"/>
              <a:t>word</a:t>
            </a:r>
            <a:r>
              <a:rPr lang="cs-CZ" sz="2800" b="1" dirty="0" smtClean="0"/>
              <a:t>!="V."]{1,2}[</a:t>
            </a:r>
            <a:r>
              <a:rPr lang="cs-CZ" sz="2800" b="1" dirty="0" err="1" smtClean="0"/>
              <a:t>word</a:t>
            </a:r>
            <a:r>
              <a:rPr lang="cs-CZ" sz="2800" b="1" dirty="0" smtClean="0"/>
              <a:t>="</a:t>
            </a:r>
            <a:r>
              <a:rPr lang="en-US" sz="2800" b="1" dirty="0" smtClean="0"/>
              <a:t>\</a:t>
            </a:r>
            <a:r>
              <a:rPr lang="cs-CZ" sz="2800" b="1" dirty="0" smtClean="0"/>
              <a:t>,"] </a:t>
            </a:r>
          </a:p>
          <a:p>
            <a:pPr eaLnBrk="1"/>
            <a:endParaRPr lang="cs-CZ" sz="2800" dirty="0" smtClean="0"/>
          </a:p>
          <a:p>
            <a:pPr eaLnBrk="1">
              <a:buFont typeface="Arial" charset="0"/>
              <a:buChar char="•"/>
            </a:pPr>
            <a:r>
              <a:rPr lang="cs-CZ" sz="2800" dirty="0" smtClean="0"/>
              <a:t>Stejně tak můžeme vyhledávat např. podstatná jména předcházející konci věty: [</a:t>
            </a:r>
            <a:r>
              <a:rPr lang="cs-CZ" sz="2800" dirty="0" err="1" smtClean="0"/>
              <a:t>tag</a:t>
            </a:r>
            <a:r>
              <a:rPr lang="cs-CZ" sz="2800" dirty="0" smtClean="0"/>
              <a:t>="N.*"] [] &lt;s/&gt;</a:t>
            </a:r>
          </a:p>
          <a:p>
            <a:pPr eaLnBrk="1"/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2"/>
                </a:solidFill>
                <a:latin typeface="Myriad Pro"/>
              </a:rPr>
              <a:t>Frekvenční distribuce a podmínky</a:t>
            </a: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5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marL="342900" lvl="2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3200" dirty="0" smtClean="0"/>
              <a:t>hledání interjekcí v jazyce konkrétního autora: </a:t>
            </a:r>
          </a:p>
          <a:p>
            <a:pPr lvl="2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[</a:t>
            </a:r>
            <a:r>
              <a:rPr lang="cs-CZ" sz="2800" dirty="0" err="1" smtClean="0"/>
              <a:t>tag</a:t>
            </a:r>
            <a:r>
              <a:rPr lang="cs-CZ" sz="2800" dirty="0" smtClean="0"/>
              <a:t>="I.*"]  </a:t>
            </a:r>
            <a:r>
              <a:rPr lang="cs-CZ" sz="2800" dirty="0" err="1" smtClean="0"/>
              <a:t>within</a:t>
            </a:r>
            <a:r>
              <a:rPr lang="cs-CZ" sz="2800" dirty="0" smtClean="0"/>
              <a:t> &lt;div </a:t>
            </a:r>
            <a:r>
              <a:rPr lang="cs-CZ" sz="2800" dirty="0" err="1" smtClean="0"/>
              <a:t>author</a:t>
            </a:r>
            <a:r>
              <a:rPr lang="cs-CZ" sz="2800" dirty="0" smtClean="0"/>
              <a:t>="</a:t>
            </a:r>
            <a:r>
              <a:rPr lang="cs-CZ" sz="2800" dirty="0" err="1" smtClean="0"/>
              <a:t>Milne</a:t>
            </a:r>
            <a:r>
              <a:rPr lang="cs-CZ" sz="2800" dirty="0" smtClean="0"/>
              <a:t>.*" </a:t>
            </a:r>
            <a:r>
              <a:rPr lang="cs-CZ" sz="3200" dirty="0" smtClean="0"/>
              <a:t>/&gt;</a:t>
            </a:r>
          </a:p>
          <a:p>
            <a:pPr lvl="3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Jak zjistíme </a:t>
            </a:r>
            <a:r>
              <a:rPr lang="cs-CZ" sz="2800" dirty="0" err="1" smtClean="0"/>
              <a:t>tag</a:t>
            </a:r>
            <a:r>
              <a:rPr lang="cs-CZ" sz="2800" dirty="0" smtClean="0"/>
              <a:t> anglických interjekcí? – nějakou zadáme a </a:t>
            </a:r>
            <a:r>
              <a:rPr lang="cs-CZ" sz="2800" i="1" dirty="0" err="1" smtClean="0"/>
              <a:t>Frekv</a:t>
            </a:r>
            <a:r>
              <a:rPr lang="cs-CZ" sz="2800" i="1" dirty="0" smtClean="0"/>
              <a:t>. </a:t>
            </a:r>
            <a:r>
              <a:rPr lang="cs-CZ" sz="2800" i="1" dirty="0" err="1" smtClean="0"/>
              <a:t>distr</a:t>
            </a:r>
            <a:r>
              <a:rPr lang="cs-CZ" sz="2800" i="1" dirty="0" smtClean="0"/>
              <a:t> &gt; značky</a:t>
            </a:r>
            <a:endParaRPr lang="cs-CZ" sz="2800" dirty="0" smtClean="0"/>
          </a:p>
          <a:p>
            <a:pPr lvl="3" eaLnBrk="1">
              <a:buFont typeface="Arial" charset="0"/>
              <a:buChar char="•"/>
            </a:pPr>
            <a:r>
              <a:rPr lang="cs-CZ" sz="2800" i="1" dirty="0" err="1" smtClean="0"/>
              <a:t>hey</a:t>
            </a:r>
            <a:r>
              <a:rPr lang="cs-CZ" sz="2800" i="1" dirty="0" smtClean="0"/>
              <a:t> – </a:t>
            </a:r>
            <a:r>
              <a:rPr lang="cs-CZ" sz="2800" dirty="0" smtClean="0"/>
              <a:t>UH, NP, </a:t>
            </a:r>
            <a:r>
              <a:rPr lang="cs-CZ" sz="2800" i="1" dirty="0" err="1" smtClean="0"/>
              <a:t>bump</a:t>
            </a:r>
            <a:r>
              <a:rPr lang="cs-CZ" sz="2800" i="1" dirty="0" smtClean="0"/>
              <a:t> </a:t>
            </a:r>
            <a:r>
              <a:rPr lang="cs-CZ" sz="2800" dirty="0" smtClean="0"/>
              <a:t>– NN, VB,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NP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VBP</a:t>
            </a:r>
            <a:endParaRPr lang="cs-CZ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cs-CZ" dirty="0" smtClean="0"/>
              <a:t>podobně: osobní zájmena v jazyce V. </a:t>
            </a:r>
            <a:r>
              <a:rPr lang="cs-CZ" dirty="0" err="1" smtClean="0"/>
              <a:t>Woolf</a:t>
            </a:r>
            <a:endParaRPr lang="cs-CZ" dirty="0" smtClean="0"/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[lemma="</a:t>
            </a:r>
            <a:r>
              <a:rPr lang="en-US" dirty="0" err="1" smtClean="0"/>
              <a:t>s?he</a:t>
            </a:r>
            <a:r>
              <a:rPr lang="en-US" dirty="0" smtClean="0"/>
              <a:t>"] within &lt;div author="Woolf.*" /&gt;</a:t>
            </a:r>
            <a:endParaRPr lang="cs-CZ" dirty="0" smtClean="0"/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pozor: i.</a:t>
            </a:r>
            <a:r>
              <a:rPr lang="cs-CZ" dirty="0" err="1" smtClean="0"/>
              <a:t>p.m</a:t>
            </a:r>
            <a:r>
              <a:rPr lang="cs-CZ" dirty="0" smtClean="0"/>
              <a:t>. (80 výskytů) vztaženo k celému korpusu!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Vytváření </a:t>
            </a:r>
            <a:r>
              <a:rPr lang="cs-CZ" sz="4400" dirty="0" err="1" smtClean="0">
                <a:solidFill>
                  <a:schemeClr val="accent2"/>
                </a:solidFill>
                <a:latin typeface="Myriad Pro"/>
              </a:rPr>
              <a:t>subkorpusů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5" name="Zástupný symbol pro obsah 6"/>
          <p:cNvSpPr>
            <a:spLocks noGrp="1"/>
          </p:cNvSpPr>
          <p:nvPr>
            <p:ph idx="1"/>
          </p:nvPr>
        </p:nvSpPr>
        <p:spPr>
          <a:xfrm>
            <a:off x="593378" y="1993900"/>
            <a:ext cx="9721080" cy="4508500"/>
          </a:xfrm>
        </p:spPr>
        <p:txBody>
          <a:bodyPr/>
          <a:lstStyle/>
          <a:p>
            <a:pPr marL="342900" lvl="2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b="1" i="1" dirty="0" err="1" smtClean="0"/>
              <a:t>Subkorpus</a:t>
            </a:r>
            <a:r>
              <a:rPr lang="cs-CZ" sz="2800" b="1" i="1" dirty="0" smtClean="0"/>
              <a:t> – Vytvořit nový – Vlastní </a:t>
            </a:r>
            <a:r>
              <a:rPr lang="cs-CZ" sz="2800" b="1" i="1" dirty="0" err="1" smtClean="0"/>
              <a:t>within</a:t>
            </a:r>
            <a:r>
              <a:rPr lang="cs-CZ" sz="2800" b="1" i="1" dirty="0" smtClean="0"/>
              <a:t> podmínka</a:t>
            </a:r>
          </a:p>
          <a:p>
            <a:pPr marL="800100" lvl="3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en-US" sz="2800" dirty="0" smtClean="0"/>
              <a:t>within &lt;div author="Woolf.*" /&gt;</a:t>
            </a:r>
            <a:endParaRPr lang="cs-CZ" sz="2800" dirty="0" smtClean="0"/>
          </a:p>
          <a:p>
            <a:pPr marL="1257300" lvl="4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186 222 </a:t>
            </a:r>
            <a:r>
              <a:rPr lang="cs-CZ" sz="2800" dirty="0" err="1" smtClean="0"/>
              <a:t>tokenů</a:t>
            </a:r>
            <a:endParaRPr lang="cs-CZ" sz="2800" dirty="0" smtClean="0"/>
          </a:p>
          <a:p>
            <a:pPr marL="800100" lvl="3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Hledat v: </a:t>
            </a:r>
            <a:r>
              <a:rPr lang="cs-CZ" sz="2800" i="1" dirty="0" smtClean="0"/>
              <a:t>Dostupné </a:t>
            </a:r>
            <a:r>
              <a:rPr lang="cs-CZ" sz="2800" i="1" dirty="0" err="1" smtClean="0"/>
              <a:t>subkorpusy</a:t>
            </a:r>
            <a:endParaRPr lang="cs-CZ" sz="2800" i="1" dirty="0" smtClean="0"/>
          </a:p>
          <a:p>
            <a:pPr marL="1257300" lvl="4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lemma </a:t>
            </a:r>
            <a:r>
              <a:rPr lang="cs-CZ" sz="2800" i="1" dirty="0" err="1" smtClean="0"/>
              <a:t>she</a:t>
            </a:r>
            <a:r>
              <a:rPr lang="cs-CZ" sz="2800" dirty="0" smtClean="0"/>
              <a:t> – 17 264 i.</a:t>
            </a:r>
            <a:r>
              <a:rPr lang="cs-CZ" sz="2800" dirty="0" err="1" smtClean="0"/>
              <a:t>p.m</a:t>
            </a:r>
            <a:r>
              <a:rPr lang="cs-CZ" sz="2800" dirty="0" smtClean="0"/>
              <a:t>.</a:t>
            </a:r>
          </a:p>
          <a:p>
            <a:pPr marL="1257300" lvl="4" indent="-342900" eaLnBrk="1">
              <a:spcAft>
                <a:spcPts val="1425"/>
              </a:spcAft>
              <a:buFont typeface="Arial" charset="0"/>
              <a:buChar char="•"/>
            </a:pPr>
            <a:r>
              <a:rPr lang="cs-CZ" sz="2800" dirty="0" smtClean="0"/>
              <a:t>lemma </a:t>
            </a:r>
            <a:r>
              <a:rPr lang="cs-CZ" sz="2800" i="1" dirty="0" smtClean="0"/>
              <a:t>he </a:t>
            </a:r>
            <a:r>
              <a:rPr lang="cs-CZ" sz="2800" dirty="0" smtClean="0"/>
              <a:t>– 12 066 i.</a:t>
            </a:r>
            <a:r>
              <a:rPr lang="cs-CZ" sz="2800" dirty="0" err="1" smtClean="0"/>
              <a:t>p.m</a:t>
            </a:r>
            <a:r>
              <a:rPr lang="cs-CZ" sz="2800" dirty="0" smtClean="0"/>
              <a:t>.</a:t>
            </a:r>
          </a:p>
          <a:p>
            <a:pPr lvl="2"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677863"/>
            <a:ext cx="8974137" cy="1052512"/>
          </a:xfrm>
        </p:spPr>
        <p:txBody>
          <a:bodyPr tIns="94320"/>
          <a:lstStyle/>
          <a:p>
            <a:pPr eaLnBrk="1"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latin typeface="Myriad Pro"/>
              </a:rPr>
              <a:t>Co </a:t>
            </a:r>
            <a:r>
              <a:rPr lang="cs-CZ" dirty="0" smtClean="0">
                <a:solidFill>
                  <a:schemeClr val="bg2"/>
                </a:solidFill>
                <a:latin typeface="Myriad Pro"/>
              </a:rPr>
              <a:t>ne/</a:t>
            </a:r>
            <a:r>
              <a:rPr lang="cs-CZ" dirty="0" smtClean="0">
                <a:latin typeface="Myriad Pro"/>
              </a:rPr>
              <a:t>stihneme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838" y="1960563"/>
            <a:ext cx="8974137" cy="4555578"/>
          </a:xfrm>
        </p:spPr>
        <p:txBody>
          <a:bodyPr/>
          <a:lstStyle/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Ukážeme si témata / cesty / tipy a triky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Zodpovíme vaše dotazy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Nestihneme všechna probíraná témata důkladně procvičit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Tato prezentace bude posléze k dispozici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dirty="0" smtClean="0">
                <a:solidFill>
                  <a:schemeClr val="accent4"/>
                </a:solidFill>
              </a:rPr>
              <a:t>V horizontu několika týdnů bude zpřístupněno nové webové rozhraní a posléze nový webový manuál pro práci s korpusy!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Rozdíly: SYN(…) </a:t>
            </a:r>
            <a:r>
              <a:rPr lang="cs-CZ" sz="4400" dirty="0">
                <a:solidFill>
                  <a:schemeClr val="accent2"/>
                </a:solidFill>
                <a:latin typeface="Myriad Pro"/>
              </a:rPr>
              <a:t>a </a:t>
            </a:r>
            <a:r>
              <a:rPr lang="cs-CZ" sz="4400" dirty="0" err="1" smtClean="0">
                <a:solidFill>
                  <a:schemeClr val="accent2"/>
                </a:solidFill>
                <a:latin typeface="Myriad Pro"/>
              </a:rPr>
              <a:t>InterCorp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3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9325892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SYN: není-li u atributu „</a:t>
            </a:r>
            <a:r>
              <a:rPr lang="cs-CZ" dirty="0" err="1" smtClean="0"/>
              <a:t>srclang</a:t>
            </a:r>
            <a:r>
              <a:rPr lang="cs-CZ" dirty="0" smtClean="0"/>
              <a:t>“, (</a:t>
            </a:r>
            <a:r>
              <a:rPr lang="cs-CZ" dirty="0" err="1" smtClean="0"/>
              <a:t>source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, zdrojový jazyk), uvedena žádná hodnota, jedná se o češtinu.</a:t>
            </a:r>
          </a:p>
          <a:p>
            <a:pPr eaLnBrk="1">
              <a:buFont typeface="Arial" charset="0"/>
              <a:buChar char="•"/>
            </a:pPr>
            <a:r>
              <a:rPr lang="cs-CZ" dirty="0" err="1" smtClean="0"/>
              <a:t>Subkorpus</a:t>
            </a:r>
            <a:r>
              <a:rPr lang="cs-CZ" dirty="0" smtClean="0"/>
              <a:t> obsahující pouze </a:t>
            </a:r>
            <a:r>
              <a:rPr lang="cs-CZ" b="1" dirty="0" smtClean="0"/>
              <a:t>původně české, nepřekladové texty?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SYN(…): </a:t>
            </a:r>
            <a:r>
              <a:rPr lang="cs-CZ" dirty="0" err="1" smtClean="0"/>
              <a:t>within</a:t>
            </a:r>
            <a:r>
              <a:rPr lang="cs-CZ" dirty="0" smtClean="0"/>
              <a:t> &lt;</a:t>
            </a:r>
            <a:r>
              <a:rPr lang="cs-CZ" dirty="0" err="1" smtClean="0"/>
              <a:t>srclang</a:t>
            </a:r>
            <a:r>
              <a:rPr lang="cs-CZ" dirty="0" smtClean="0"/>
              <a:t>=""/&gt; </a:t>
            </a:r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InterCorp</a:t>
            </a:r>
            <a:r>
              <a:rPr lang="cs-CZ" dirty="0" smtClean="0"/>
              <a:t>: </a:t>
            </a:r>
            <a:r>
              <a:rPr lang="cs-CZ" dirty="0" err="1" smtClean="0"/>
              <a:t>within</a:t>
            </a:r>
            <a:r>
              <a:rPr lang="cs-CZ" dirty="0" smtClean="0"/>
              <a:t> &lt;</a:t>
            </a:r>
            <a:r>
              <a:rPr lang="cs-CZ" dirty="0" err="1" smtClean="0"/>
              <a:t>srclang</a:t>
            </a:r>
            <a:r>
              <a:rPr lang="cs-CZ" dirty="0" smtClean="0"/>
              <a:t>="CS"/&gt;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Další rozdíly: SYN(…) </a:t>
            </a:r>
            <a:r>
              <a:rPr lang="cs-CZ" sz="4400" dirty="0">
                <a:solidFill>
                  <a:schemeClr val="accent2"/>
                </a:solidFill>
                <a:latin typeface="Myriad Pro"/>
              </a:rPr>
              <a:t>a </a:t>
            </a:r>
            <a:r>
              <a:rPr lang="cs-CZ" sz="4400" dirty="0" err="1" smtClean="0">
                <a:solidFill>
                  <a:schemeClr val="accent2"/>
                </a:solidFill>
                <a:latin typeface="Myriad Pro"/>
              </a:rPr>
              <a:t>InterCorp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1075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7526" name="Zástupný symbol pro obsah 6"/>
          <p:cNvSpPr>
            <a:spLocks noGrp="1"/>
          </p:cNvSpPr>
          <p:nvPr>
            <p:ph idx="4294967295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dirty="0" smtClean="0"/>
              <a:t>strukturní atributy:</a:t>
            </a:r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doc</a:t>
            </a:r>
            <a:r>
              <a:rPr lang="cs-CZ" dirty="0" smtClean="0"/>
              <a:t> – opus – div</a:t>
            </a:r>
          </a:p>
          <a:p>
            <a:pPr eaLnBrk="1">
              <a:buFont typeface="Arial" charset="0"/>
              <a:buChar char="•"/>
            </a:pPr>
            <a:r>
              <a:rPr lang="cs-CZ" dirty="0" smtClean="0"/>
              <a:t>autor – </a:t>
            </a:r>
            <a:r>
              <a:rPr lang="cs-CZ" dirty="0" err="1" smtClean="0"/>
              <a:t>author</a:t>
            </a:r>
            <a:endParaRPr lang="cs-CZ" dirty="0" smtClean="0"/>
          </a:p>
          <a:p>
            <a:pPr eaLnBrk="1">
              <a:buFont typeface="Arial" charset="0"/>
              <a:buChar char="•"/>
            </a:pPr>
            <a:r>
              <a:rPr lang="cs-CZ" dirty="0" smtClean="0"/>
              <a:t>velká/malá písmena u zdroj. jazyka a jejich počet</a:t>
            </a:r>
          </a:p>
          <a:p>
            <a:pPr lvl="1" eaLnBrk="1">
              <a:buFont typeface="Arial" charset="0"/>
              <a:buChar char="•"/>
            </a:pPr>
            <a:r>
              <a:rPr lang="cs-CZ" dirty="0" err="1" smtClean="0"/>
              <a:t>en</a:t>
            </a:r>
            <a:r>
              <a:rPr lang="cs-CZ" dirty="0" smtClean="0"/>
              <a:t> – ENG</a:t>
            </a:r>
          </a:p>
          <a:p>
            <a:pPr eaLnBrk="1">
              <a:buFont typeface="Arial" charset="0"/>
              <a:buChar char="•"/>
            </a:pPr>
            <a:r>
              <a:rPr lang="cs-CZ" dirty="0" smtClean="0"/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SYN, </a:t>
            </a:r>
            <a:r>
              <a:rPr lang="cs-CZ" sz="4400" dirty="0" err="1" smtClean="0">
                <a:solidFill>
                  <a:schemeClr val="accent2"/>
                </a:solidFill>
                <a:latin typeface="Myriad Pro"/>
              </a:rPr>
              <a:t>InterCorp</a:t>
            </a:r>
            <a:r>
              <a:rPr lang="cs-CZ" sz="4400" dirty="0" smtClean="0">
                <a:solidFill>
                  <a:schemeClr val="accent2"/>
                </a:solidFill>
                <a:latin typeface="Myriad Pro"/>
              </a:rPr>
              <a:t> a jazyk překladů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1141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dirty="0" smtClean="0"/>
              <a:t>SYN: po vytvoření </a:t>
            </a:r>
            <a:r>
              <a:rPr lang="cs-CZ" sz="2800" dirty="0" err="1" smtClean="0"/>
              <a:t>subkorpusu</a:t>
            </a:r>
            <a:r>
              <a:rPr lang="cs-CZ" sz="2800" dirty="0" smtClean="0"/>
              <a:t> s podmínkou zdrojového jazyka češtiny:</a:t>
            </a:r>
          </a:p>
          <a:p>
            <a:pPr lvl="2" eaLnBrk="1">
              <a:buFont typeface="Arial" charset="0"/>
              <a:buChar char="•"/>
            </a:pPr>
            <a:r>
              <a:rPr lang="de-DE" sz="2000" dirty="0" smtClean="0"/>
              <a:t>[tag="I.*"]</a:t>
            </a:r>
            <a:r>
              <a:rPr lang="de-DE" sz="2000" dirty="0" err="1" smtClean="0"/>
              <a:t>within</a:t>
            </a:r>
            <a:r>
              <a:rPr lang="de-DE" sz="2000" dirty="0" smtClean="0"/>
              <a:t> &lt;</a:t>
            </a:r>
            <a:r>
              <a:rPr lang="de-DE" sz="2000" dirty="0" err="1" smtClean="0"/>
              <a:t>opus</a:t>
            </a:r>
            <a:r>
              <a:rPr lang="de-DE" sz="2000" dirty="0" smtClean="0"/>
              <a:t> </a:t>
            </a:r>
            <a:r>
              <a:rPr lang="de-DE" sz="2000" dirty="0" err="1" smtClean="0"/>
              <a:t>srclang</a:t>
            </a:r>
            <a:r>
              <a:rPr lang="de-DE" sz="2000" dirty="0" smtClean="0"/>
              <a:t>="" /&gt;</a:t>
            </a:r>
            <a:endParaRPr lang="cs-CZ" sz="2000" dirty="0" smtClean="0"/>
          </a:p>
          <a:p>
            <a:pPr lvl="1" eaLnBrk="1">
              <a:buFont typeface="Arial" charset="0"/>
              <a:buChar char="•"/>
            </a:pPr>
            <a:r>
              <a:rPr lang="cs-CZ" sz="2400" dirty="0" smtClean="0"/>
              <a:t>můžeme porovnat např. s citoslovci v jazyce překladu:</a:t>
            </a:r>
          </a:p>
          <a:p>
            <a:pPr lvl="2" eaLnBrk="1">
              <a:buFont typeface="Arial" charset="0"/>
              <a:buChar char="•"/>
            </a:pPr>
            <a:r>
              <a:rPr lang="de-DE" sz="2000" dirty="0" smtClean="0"/>
              <a:t>[tag="I.*"]</a:t>
            </a:r>
            <a:r>
              <a:rPr lang="de-DE" sz="2000" dirty="0" err="1" smtClean="0"/>
              <a:t>within</a:t>
            </a:r>
            <a:r>
              <a:rPr lang="de-DE" sz="2000" dirty="0" smtClean="0"/>
              <a:t> &lt;</a:t>
            </a:r>
            <a:r>
              <a:rPr lang="de-DE" sz="2000" dirty="0" err="1" smtClean="0"/>
              <a:t>opus</a:t>
            </a:r>
            <a:r>
              <a:rPr lang="de-DE" sz="2000" dirty="0" smtClean="0"/>
              <a:t> </a:t>
            </a:r>
            <a:r>
              <a:rPr lang="de-DE" sz="2000" dirty="0" err="1" smtClean="0"/>
              <a:t>srclang</a:t>
            </a:r>
            <a:r>
              <a:rPr lang="de-DE" sz="2000" dirty="0" smtClean="0"/>
              <a:t>!="" /&gt;</a:t>
            </a:r>
            <a:endParaRPr lang="cs-CZ" sz="2000" dirty="0" smtClean="0"/>
          </a:p>
          <a:p>
            <a:pPr lvl="2" eaLnBrk="1">
              <a:buFont typeface="Arial" charset="0"/>
              <a:buChar char="•"/>
            </a:pPr>
            <a:endParaRPr lang="cs-CZ" sz="2000" dirty="0" smtClean="0"/>
          </a:p>
          <a:p>
            <a:pPr eaLnBrk="1">
              <a:buFont typeface="Arial" charset="0"/>
              <a:buChar char="•"/>
            </a:pPr>
            <a:r>
              <a:rPr lang="cs-CZ" sz="2800" dirty="0" smtClean="0"/>
              <a:t>Podobně v </a:t>
            </a:r>
            <a:r>
              <a:rPr lang="cs-CZ" sz="2800" dirty="0" err="1" smtClean="0"/>
              <a:t>InterCorpu</a:t>
            </a:r>
            <a:r>
              <a:rPr lang="cs-CZ" sz="2800" dirty="0" smtClean="0"/>
              <a:t> musíme dbát na směr překladu: u řady textů však neznáme zdrojový jazyk!</a:t>
            </a:r>
          </a:p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858838" y="633413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400" dirty="0">
                <a:solidFill>
                  <a:schemeClr val="accent2"/>
                </a:solidFill>
                <a:latin typeface="Myriad Pro"/>
              </a:rPr>
              <a:t>Tip: pozor na </a:t>
            </a:r>
            <a:r>
              <a:rPr lang="cs-CZ" sz="4400" dirty="0" err="1">
                <a:solidFill>
                  <a:schemeClr val="accent2"/>
                </a:solidFill>
                <a:latin typeface="Myriad Pro"/>
              </a:rPr>
              <a:t>tagování</a:t>
            </a:r>
            <a:endParaRPr lang="cs-CZ" sz="44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949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Times New Roman" pitchFamily="18" charset="0"/>
              <a:buChar char="•"/>
            </a:pPr>
            <a:r>
              <a:rPr lang="cs-CZ" sz="2800" dirty="0" smtClean="0"/>
              <a:t>Z rakouské němčiny přejatý výraz pro </a:t>
            </a:r>
            <a:r>
              <a:rPr lang="cs-CZ" sz="2800" i="1" dirty="0" smtClean="0"/>
              <a:t>rychle</a:t>
            </a:r>
            <a:r>
              <a:rPr lang="cs-CZ" sz="2800" dirty="0" smtClean="0"/>
              <a:t>:</a:t>
            </a:r>
          </a:p>
          <a:p>
            <a:pPr lvl="1" eaLnBrk="1">
              <a:buFont typeface="Times New Roman" pitchFamily="18" charset="0"/>
              <a:buChar char="–"/>
            </a:pPr>
            <a:r>
              <a:rPr lang="cs-CZ" sz="2400" dirty="0" smtClean="0"/>
              <a:t>[lemma=„</a:t>
            </a:r>
            <a:r>
              <a:rPr lang="cs-CZ" sz="2400" dirty="0" err="1" smtClean="0"/>
              <a:t>kách</a:t>
            </a:r>
            <a:r>
              <a:rPr lang="cs-CZ" sz="2400" dirty="0" smtClean="0"/>
              <a:t>“] (SYN2010, SYN) </a:t>
            </a:r>
          </a:p>
          <a:p>
            <a:pPr lvl="1" eaLnBrk="1">
              <a:buFont typeface="Times New Roman" pitchFamily="18" charset="0"/>
              <a:buChar char="–"/>
            </a:pPr>
            <a:r>
              <a:rPr lang="cs-CZ" sz="2400" dirty="0" smtClean="0"/>
              <a:t>nalezneme např.: Ti druzí umřeli moc </a:t>
            </a:r>
            <a:r>
              <a:rPr lang="cs-CZ" sz="2400" b="1" dirty="0" err="1" smtClean="0"/>
              <a:t>kách</a:t>
            </a:r>
            <a:r>
              <a:rPr lang="cs-CZ" sz="2400" dirty="0" smtClean="0"/>
              <a:t> . </a:t>
            </a:r>
          </a:p>
          <a:p>
            <a:pPr lvl="1" eaLnBrk="1">
              <a:buFont typeface="Times New Roman" pitchFamily="18" charset="0"/>
              <a:buChar char="•"/>
            </a:pPr>
            <a:r>
              <a:rPr lang="cs-CZ" sz="2400" dirty="0" smtClean="0"/>
              <a:t>Ale také nalezneme </a:t>
            </a:r>
            <a:r>
              <a:rPr lang="cs-CZ" sz="2400" i="1" dirty="0" err="1" smtClean="0"/>
              <a:t>kách</a:t>
            </a:r>
            <a:r>
              <a:rPr lang="cs-CZ" sz="2400" dirty="0" smtClean="0"/>
              <a:t> jako koncovku: </a:t>
            </a:r>
          </a:p>
          <a:p>
            <a:pPr lvl="1" eaLnBrk="1">
              <a:buFont typeface="Times New Roman" pitchFamily="18" charset="0"/>
              <a:buChar char="–"/>
            </a:pPr>
            <a:r>
              <a:rPr lang="cs-CZ" sz="2400" dirty="0" smtClean="0"/>
              <a:t>Určete, ve které (</a:t>
            </a:r>
            <a:r>
              <a:rPr lang="cs-CZ" sz="2400" dirty="0" err="1" smtClean="0"/>
              <a:t>ých</a:t>
            </a:r>
            <a:r>
              <a:rPr lang="cs-CZ" sz="2400" dirty="0" smtClean="0"/>
              <a:t>) zkumavce (</a:t>
            </a:r>
            <a:r>
              <a:rPr lang="cs-CZ" sz="2400" b="1" dirty="0" err="1" smtClean="0"/>
              <a:t>kách</a:t>
            </a:r>
            <a:r>
              <a:rPr lang="cs-CZ" sz="2400" dirty="0" smtClean="0"/>
              <a:t>) vznikla sraženina! </a:t>
            </a:r>
          </a:p>
          <a:p>
            <a:pPr eaLnBrk="1">
              <a:buFont typeface="Times New Roman" pitchFamily="18" charset="0"/>
              <a:buChar char="•"/>
            </a:pPr>
            <a:endParaRPr lang="cs-CZ" sz="2800" dirty="0" smtClean="0"/>
          </a:p>
          <a:p>
            <a:pPr eaLnBrk="1">
              <a:buFont typeface="Times New Roman" pitchFamily="18" charset="0"/>
              <a:buChar char="•"/>
            </a:pPr>
            <a:r>
              <a:rPr lang="cs-CZ" sz="2800" dirty="0" smtClean="0"/>
              <a:t>Proto nás zajímá </a:t>
            </a:r>
            <a:r>
              <a:rPr lang="cs-CZ" sz="2800" i="1" dirty="0" err="1" smtClean="0"/>
              <a:t>kách</a:t>
            </a:r>
            <a:r>
              <a:rPr lang="cs-CZ" sz="2800" dirty="0" smtClean="0"/>
              <a:t> jako adjektivum / adverbium: </a:t>
            </a:r>
          </a:p>
          <a:p>
            <a:pPr lvl="1" eaLnBrk="1">
              <a:buFont typeface="Times New Roman" pitchFamily="18" charset="0"/>
              <a:buChar char="•"/>
            </a:pPr>
            <a:r>
              <a:rPr lang="cs-CZ" sz="2400" dirty="0" smtClean="0"/>
              <a:t>[</a:t>
            </a:r>
            <a:r>
              <a:rPr lang="cs-CZ" sz="2400" dirty="0" err="1" smtClean="0"/>
              <a:t>tag</a:t>
            </a:r>
            <a:r>
              <a:rPr lang="cs-CZ" sz="2400" dirty="0" smtClean="0"/>
              <a:t>="[AD].*"&amp;</a:t>
            </a:r>
            <a:r>
              <a:rPr lang="cs-CZ" sz="2400" dirty="0" err="1" smtClean="0"/>
              <a:t>word</a:t>
            </a:r>
            <a:r>
              <a:rPr lang="cs-CZ" sz="2400" dirty="0" smtClean="0"/>
              <a:t>="</a:t>
            </a:r>
            <a:r>
              <a:rPr lang="cs-CZ" sz="2400" dirty="0" err="1" smtClean="0"/>
              <a:t>kách</a:t>
            </a:r>
            <a:r>
              <a:rPr lang="cs-CZ" sz="2400" dirty="0" smtClean="0"/>
              <a:t>"] – tytéž výsledky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95236" name="TextovéPole 5"/>
          <p:cNvSpPr txBox="1">
            <a:spLocks noChangeArrowheads="1"/>
          </p:cNvSpPr>
          <p:nvPr/>
        </p:nvSpPr>
        <p:spPr bwMode="auto">
          <a:xfrm>
            <a:off x="2058988" y="1708150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KOLOKACE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881410" y="539477"/>
            <a:ext cx="897413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000" dirty="0">
                <a:solidFill>
                  <a:schemeClr val="accent4"/>
                </a:solidFill>
                <a:latin typeface="Myriad Pro"/>
              </a:rPr>
              <a:t>Kolokace a ekvivalence – hledání rozdílů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7285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cs-CZ" sz="2800" i="1" dirty="0" smtClean="0"/>
              <a:t>typické kolokace</a:t>
            </a:r>
          </a:p>
          <a:p>
            <a:pPr eaLnBrk="1">
              <a:buFont typeface="Arial" charset="0"/>
              <a:buChar char="•"/>
            </a:pPr>
            <a:r>
              <a:rPr lang="cs-CZ" sz="2800" i="1" dirty="0" smtClean="0"/>
              <a:t>rozhodování v kontextu</a:t>
            </a: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858838" y="395461"/>
            <a:ext cx="8974137" cy="138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marL="428625" indent="-323850"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cs-CZ" sz="4000" dirty="0">
                <a:solidFill>
                  <a:schemeClr val="accent4"/>
                </a:solidFill>
                <a:latin typeface="Myriad Pro"/>
              </a:rPr>
              <a:t>Kolokace a ekvivalence – hledání rozdílů</a:t>
            </a:r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858838" y="1960563"/>
            <a:ext cx="43783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5456238" y="1960563"/>
            <a:ext cx="4378325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9333" name="Zástupný symbol pro obsah 6"/>
          <p:cNvSpPr>
            <a:spLocks noGrp="1"/>
          </p:cNvSpPr>
          <p:nvPr>
            <p:ph idx="1"/>
          </p:nvPr>
        </p:nvSpPr>
        <p:spPr>
          <a:xfrm>
            <a:off x="844550" y="1993900"/>
            <a:ext cx="8969375" cy="4508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endParaRPr lang="cs-CZ" sz="2800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  <a:p>
            <a:pPr eaLnBrk="1">
              <a:buFont typeface="Arial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1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58838" y="577850"/>
            <a:ext cx="8972550" cy="589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solidFill>
                  <a:srgbClr val="FFFFFF"/>
                </a:solidFill>
                <a:latin typeface="Myriad Pro"/>
              </a:rPr>
              <a:t>Děkujeme za pozornost!</a:t>
            </a:r>
            <a:endParaRPr lang="cs-CZ" sz="3200" dirty="0">
              <a:solidFill>
                <a:srgbClr val="FFFFFF"/>
              </a:solidFill>
              <a:latin typeface="Myriad Pro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dirty="0">
              <a:solidFill>
                <a:srgbClr val="FFFFFF"/>
              </a:solidFill>
              <a:latin typeface="Myriad Pro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err="1" smtClean="0">
                <a:solidFill>
                  <a:srgbClr val="FFFFFF"/>
                </a:solidFill>
                <a:latin typeface="Myriad Pro"/>
                <a:hlinkClick r:id="rId3"/>
              </a:rPr>
              <a:t>olga.richterova</a:t>
            </a:r>
            <a:r>
              <a:rPr lang="cs-CZ" sz="3200" dirty="0" smtClean="0">
                <a:solidFill>
                  <a:srgbClr val="FFFFFF"/>
                </a:solidFill>
                <a:latin typeface="Myriad Pro"/>
                <a:hlinkClick r:id="rId3"/>
              </a:rPr>
              <a:t>@</a:t>
            </a:r>
            <a:r>
              <a:rPr lang="cs-CZ" sz="3200" dirty="0" err="1" smtClean="0">
                <a:solidFill>
                  <a:srgbClr val="FFFFFF"/>
                </a:solidFill>
                <a:latin typeface="Myriad Pro"/>
                <a:hlinkClick r:id="rId3"/>
              </a:rPr>
              <a:t>ff.cuni.cz</a:t>
            </a:r>
            <a:endParaRPr lang="cs-CZ" sz="3200" dirty="0" smtClean="0">
              <a:solidFill>
                <a:srgbClr val="FFFFFF"/>
              </a:solidFill>
              <a:latin typeface="Myriad Pro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err="1" smtClean="0">
                <a:solidFill>
                  <a:srgbClr val="FFFFFF"/>
                </a:solidFill>
                <a:latin typeface="Myriad Pro"/>
                <a:hlinkClick r:id="rId4"/>
              </a:rPr>
              <a:t>michal.kren</a:t>
            </a:r>
            <a:r>
              <a:rPr lang="cs-CZ" sz="3200" dirty="0" smtClean="0">
                <a:solidFill>
                  <a:srgbClr val="FFFFFF"/>
                </a:solidFill>
                <a:latin typeface="Myriad Pro"/>
                <a:hlinkClick r:id="rId4"/>
              </a:rPr>
              <a:t>@</a:t>
            </a:r>
            <a:r>
              <a:rPr lang="cs-CZ" sz="3200" dirty="0" err="1" smtClean="0">
                <a:solidFill>
                  <a:srgbClr val="FFFFFF"/>
                </a:solidFill>
                <a:latin typeface="Myriad Pro"/>
                <a:hlinkClick r:id="rId4"/>
              </a:rPr>
              <a:t>ff.cuni.cz</a:t>
            </a:r>
            <a:endParaRPr lang="cs-CZ" sz="3200" dirty="0" smtClean="0">
              <a:solidFill>
                <a:srgbClr val="FFFFFF"/>
              </a:solidFill>
              <a:latin typeface="Myriad Pro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3200" dirty="0">
              <a:solidFill>
                <a:srgbClr val="FFFFFF"/>
              </a:solidFill>
              <a:latin typeface="Myriad Pro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940425"/>
            <a:ext cx="359092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677863"/>
            <a:ext cx="8974137" cy="1052512"/>
          </a:xfrm>
        </p:spPr>
        <p:txBody>
          <a:bodyPr tIns="94320"/>
          <a:lstStyle/>
          <a:p>
            <a:pPr eaLnBrk="1"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Myriad Pro"/>
              </a:rPr>
              <a:t>Pro a proti korpusového výzkumu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838" y="1960563"/>
            <a:ext cx="8974137" cy="442436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3"/>
                </a:solidFill>
              </a:rPr>
              <a:t>Vzorek jazyka</a:t>
            </a:r>
          </a:p>
          <a:p>
            <a:pPr eaLnBrk="1"/>
            <a:r>
              <a:rPr lang="cs-CZ" dirty="0" smtClean="0">
                <a:solidFill>
                  <a:schemeClr val="accent2"/>
                </a:solidFill>
              </a:rPr>
              <a:t>Data bez interpretace?</a:t>
            </a:r>
          </a:p>
          <a:p>
            <a:pPr eaLnBrk="1"/>
            <a:r>
              <a:rPr lang="cs-CZ" dirty="0" smtClean="0">
                <a:solidFill>
                  <a:schemeClr val="accent1"/>
                </a:solidFill>
              </a:rPr>
              <a:t>Výhody korpusu oproti webu?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reprezentativní</a:t>
            </a:r>
            <a:r>
              <a:rPr lang="cs-CZ" dirty="0" smtClean="0"/>
              <a:t> – vytvořený z pečlivě vybraných textů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neměnný</a:t>
            </a:r>
            <a:r>
              <a:rPr lang="cs-CZ" dirty="0" smtClean="0"/>
              <a:t> (referenční) – po zveřejnění se nemění</a:t>
            </a:r>
          </a:p>
          <a:p>
            <a:pPr lvl="1" eaLnBrk="1">
              <a:buFont typeface="Arial" charset="0"/>
              <a:buChar char="•"/>
            </a:pPr>
            <a:r>
              <a:rPr lang="cs-CZ" b="1" dirty="0" err="1" smtClean="0"/>
              <a:t>standardizvoaný</a:t>
            </a:r>
            <a:endParaRPr lang="cs-CZ" dirty="0" smtClean="0"/>
          </a:p>
          <a:p>
            <a:pPr lvl="1" eaLnBrk="1">
              <a:buFont typeface="Arial" charset="0"/>
              <a:buChar char="•"/>
            </a:pPr>
            <a:r>
              <a:rPr lang="cs-CZ" b="1" dirty="0" smtClean="0"/>
              <a:t>anotovaný</a:t>
            </a:r>
            <a:r>
              <a:rPr lang="cs-CZ" dirty="0" smtClean="0"/>
              <a:t> – opatřený dalšími informacemi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16192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7363" y="1922463"/>
            <a:ext cx="9717087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bg1">
                  <a:lumMod val="50000"/>
                </a:schemeClr>
              </a:solidFill>
              <a:ea typeface="+mn-ea"/>
              <a:cs typeface="Arial Unicode MS" charset="0"/>
            </a:endParaRPr>
          </a:p>
          <a:p>
            <a:pPr marL="428625" indent="-32385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cs-CZ" sz="3200" dirty="0">
              <a:solidFill>
                <a:schemeClr val="tx1"/>
              </a:solidFill>
              <a:ea typeface="+mn-ea"/>
              <a:cs typeface="Arial Unicode MS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s-CZ" sz="1600" dirty="0">
              <a:latin typeface="+mn-lt"/>
              <a:ea typeface="+mn-ea"/>
              <a:cs typeface="Arial Unicode MS" charset="0"/>
            </a:endParaRPr>
          </a:p>
        </p:txBody>
      </p:sp>
      <p:sp>
        <p:nvSpPr>
          <p:cNvPr id="27652" name="TextovéPole 5"/>
          <p:cNvSpPr txBox="1">
            <a:spLocks noChangeArrowheads="1"/>
          </p:cNvSpPr>
          <p:nvPr/>
        </p:nvSpPr>
        <p:spPr bwMode="auto">
          <a:xfrm>
            <a:off x="2058988" y="1708150"/>
            <a:ext cx="80025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cs-CZ" sz="4400">
                <a:solidFill>
                  <a:srgbClr val="000000"/>
                </a:solidFill>
                <a:latin typeface="Myriad Pro"/>
              </a:rPr>
              <a:t>TYPY OTÁZEK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677863"/>
            <a:ext cx="8974137" cy="1052512"/>
          </a:xfrm>
        </p:spPr>
        <p:txBody>
          <a:bodyPr tIns="94320"/>
          <a:lstStyle/>
          <a:p>
            <a:pPr eaLnBrk="1"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Myriad Pro"/>
              </a:rPr>
              <a:t>Typy výzkumných otázek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838" y="1960563"/>
            <a:ext cx="8974137" cy="442436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3"/>
                </a:solidFill>
              </a:rPr>
              <a:t>Jaký jazyk nás zajímá? </a:t>
            </a:r>
          </a:p>
          <a:p>
            <a:pPr lvl="1" eaLnBrk="1"/>
            <a:r>
              <a:rPr lang="cs-CZ" dirty="0" smtClean="0"/>
              <a:t>mluvený, psaný? </a:t>
            </a:r>
          </a:p>
          <a:p>
            <a:pPr lvl="1" eaLnBrk="1"/>
            <a:r>
              <a:rPr lang="cs-CZ" dirty="0" smtClean="0"/>
              <a:t>publicistiky, beletrie nebo odborné literatury?</a:t>
            </a:r>
          </a:p>
          <a:p>
            <a:pPr lvl="1" eaLnBrk="1"/>
            <a:r>
              <a:rPr lang="cs-CZ" dirty="0" smtClean="0"/>
              <a:t>překladový, původní?</a:t>
            </a:r>
          </a:p>
          <a:p>
            <a:pPr lvl="1" eaLnBrk="1"/>
            <a:r>
              <a:rPr lang="cs-CZ" dirty="0" smtClean="0"/>
              <a:t>současný, historický?			</a:t>
            </a:r>
          </a:p>
          <a:p>
            <a:pPr lvl="1" eaLnBrk="1"/>
            <a:endParaRPr lang="cs-CZ" dirty="0" smtClean="0"/>
          </a:p>
          <a:p>
            <a:pPr eaLnBrk="1"/>
            <a:r>
              <a:rPr lang="cs-CZ" dirty="0" smtClean="0"/>
              <a:t> 						Výběr korpusu	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953418" y="5219997"/>
            <a:ext cx="1656184" cy="504056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858838" y="677863"/>
            <a:ext cx="8974137" cy="1052512"/>
          </a:xfrm>
        </p:spPr>
        <p:txBody>
          <a:bodyPr tIns="94320"/>
          <a:lstStyle/>
          <a:p>
            <a:pPr eaLnBrk="1"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latin typeface="Myriad Pro"/>
              </a:rPr>
              <a:t>Typy výzkumných otázek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838" y="1835621"/>
            <a:ext cx="8974137" cy="4824536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3"/>
                </a:solidFill>
              </a:rPr>
              <a:t>Jaký jev chceme hledat? 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konkrétní tvar 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	odvozeniny od základu .*love.*</a:t>
            </a:r>
          </a:p>
          <a:p>
            <a:pPr lvl="2" eaLnBrk="1">
              <a:buFont typeface="Arial" charset="0"/>
              <a:buChar char="•"/>
            </a:pPr>
            <a:r>
              <a:rPr lang="cs-CZ" dirty="0" smtClean="0"/>
              <a:t>	slovo rýmující se s „</a:t>
            </a:r>
            <a:r>
              <a:rPr lang="cs-CZ" dirty="0" err="1" smtClean="0"/>
              <a:t>mírnyx</a:t>
            </a:r>
            <a:r>
              <a:rPr lang="cs-CZ" dirty="0" smtClean="0"/>
              <a:t> </a:t>
            </a:r>
            <a:r>
              <a:rPr lang="cs-CZ" dirty="0" err="1" smtClean="0"/>
              <a:t>dírnyx</a:t>
            </a:r>
            <a:r>
              <a:rPr lang="cs-CZ" dirty="0" smtClean="0"/>
              <a:t>“ ([</a:t>
            </a:r>
            <a:r>
              <a:rPr lang="cs-CZ" dirty="0" err="1" smtClean="0"/>
              <a:t>word</a:t>
            </a:r>
            <a:r>
              <a:rPr lang="cs-CZ" dirty="0" smtClean="0"/>
              <a:t>=".*[</a:t>
            </a:r>
            <a:r>
              <a:rPr lang="cs-CZ" dirty="0" err="1" smtClean="0"/>
              <a:t>iy</a:t>
            </a:r>
            <a:r>
              <a:rPr lang="cs-CZ" dirty="0" smtClean="0"/>
              <a:t>](x|ks)"]) 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všechny tvary jednoho slova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ustálené slovní spojení/kolokaci </a:t>
            </a:r>
          </a:p>
          <a:p>
            <a:pPr lvl="1" eaLnBrk="1">
              <a:buFont typeface="Arial" charset="0"/>
              <a:buChar char="•"/>
            </a:pPr>
            <a:r>
              <a:rPr lang="cs-CZ" dirty="0" smtClean="0"/>
              <a:t>další informace (z </a:t>
            </a:r>
            <a:r>
              <a:rPr lang="cs-CZ" dirty="0" err="1" smtClean="0"/>
              <a:t>tagů</a:t>
            </a:r>
            <a:r>
              <a:rPr lang="cs-CZ" dirty="0" smtClean="0"/>
              <a:t>: slovní druh, pád, čas, …) </a:t>
            </a:r>
          </a:p>
          <a:p>
            <a:pPr lvl="1" eaLnBrk="1"/>
            <a:r>
              <a:rPr lang="cs-CZ" dirty="0" smtClean="0"/>
              <a:t>	</a:t>
            </a:r>
          </a:p>
          <a:p>
            <a:pPr eaLnBrk="1"/>
            <a:r>
              <a:rPr lang="cs-CZ" dirty="0" smtClean="0"/>
              <a:t>                       Výběr dotazu	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32613"/>
            <a:ext cx="10691813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1385466" y="6012085"/>
            <a:ext cx="1656184" cy="504056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orpu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2F7C"/>
      </a:accent1>
      <a:accent2>
        <a:srgbClr val="009ED5"/>
      </a:accent2>
      <a:accent3>
        <a:srgbClr val="5AAC3E"/>
      </a:accent3>
      <a:accent4>
        <a:srgbClr val="EC6D2D"/>
      </a:accent4>
      <a:accent5>
        <a:srgbClr val="B2B2B2"/>
      </a:accent5>
      <a:accent6>
        <a:srgbClr val="777777"/>
      </a:accent6>
      <a:hlink>
        <a:srgbClr val="EC6D2D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2052</Words>
  <Application>Microsoft Office PowerPoint</Application>
  <PresentationFormat>Vlastní</PresentationFormat>
  <Paragraphs>449</Paragraphs>
  <Slides>57</Slides>
  <Notes>57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sady Office</vt:lpstr>
      <vt:lpstr>Snímek 1</vt:lpstr>
      <vt:lpstr>Snímek 2</vt:lpstr>
      <vt:lpstr>Snímek 3</vt:lpstr>
      <vt:lpstr>Snímek 4</vt:lpstr>
      <vt:lpstr>Co ne/stihneme</vt:lpstr>
      <vt:lpstr>Pro a proti korpusového výzkumu</vt:lpstr>
      <vt:lpstr>Snímek 7</vt:lpstr>
      <vt:lpstr>Typy výzkumných otázek</vt:lpstr>
      <vt:lpstr>Typy výzkumných otázek</vt:lpstr>
      <vt:lpstr>Co nám v současnosti umožňují zdrojová data?</vt:lpstr>
      <vt:lpstr>Snímek 11</vt:lpstr>
      <vt:lpstr>Začínáme vyhledávat</vt:lpstr>
      <vt:lpstr>Začínáme vyhledávat</vt:lpstr>
      <vt:lpstr>Typy dotazů se liší podle korpusu</vt:lpstr>
      <vt:lpstr>Ne každý je lemmatizovaný…</vt:lpstr>
      <vt:lpstr>Přidávání paralelních korpusů</vt:lpstr>
      <vt:lpstr>Přidávání dalších paralelních korpusů</vt:lpstr>
      <vt:lpstr>Paralelní korpus – zadání dotazu</vt:lpstr>
      <vt:lpstr>Paralelní – výsledky  typ dotazu: podřetězec </vt:lpstr>
      <vt:lpstr>Závislost typu dotazu na korpusu</vt:lpstr>
      <vt:lpstr>Typy dotazů</vt:lpstr>
      <vt:lpstr>Typy dotazů – dokončení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richterova</dc:creator>
  <cp:lastModifiedBy>richterova</cp:lastModifiedBy>
  <cp:revision>132</cp:revision>
  <cp:lastPrinted>1601-01-01T00:00:00Z</cp:lastPrinted>
  <dcterms:created xsi:type="dcterms:W3CDTF">2013-05-31T09:33:04Z</dcterms:created>
  <dcterms:modified xsi:type="dcterms:W3CDTF">2013-09-05T14:33:48Z</dcterms:modified>
</cp:coreProperties>
</file>